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slideLayouts/slideLayout17.xml" ContentType="application/vnd.openxmlformats-officedocument.presentationml.slideLayout+xml"/>
  <Override PartName="/ppt/theme/theme7.xml" ContentType="application/vnd.openxmlformats-officedocument.theme+xml"/>
  <Override PartName="/ppt/slideLayouts/slideLayout18.xml" ContentType="application/vnd.openxmlformats-officedocument.presentationml.slideLayout+xml"/>
  <Override PartName="/ppt/theme/theme8.xml" ContentType="application/vnd.openxmlformats-officedocument.theme+xml"/>
  <Override PartName="/ppt/slideLayouts/slideLayout19.xml" ContentType="application/vnd.openxmlformats-officedocument.presentationml.slideLayout+xml"/>
  <Override PartName="/ppt/theme/theme9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10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11.xml" ContentType="application/vnd.openxmlformats-officedocument.theme+xml"/>
  <Override PartName="/ppt/slideLayouts/slideLayout33.xml" ContentType="application/vnd.openxmlformats-officedocument.presentationml.slideLayout+xml"/>
  <Override PartName="/ppt/theme/theme1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1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1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15.xml" ContentType="application/vnd.openxmlformats-officedocument.theme+xml"/>
  <Override PartName="/ppt/slideLayouts/slideLayout67.xml" ContentType="application/vnd.openxmlformats-officedocument.presentationml.slideLayout+xml"/>
  <Override PartName="/ppt/theme/theme1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17.xml" ContentType="application/vnd.openxmlformats-officedocument.theme+xml"/>
  <Override PartName="/ppt/slideLayouts/slideLayout70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embeddings/oleObject2.bin" ContentType="application/vnd.openxmlformats-officedocument.oleObject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6" r:id="rId2"/>
    <p:sldMasterId id="2147483693" r:id="rId3"/>
    <p:sldMasterId id="2147483982" r:id="rId4"/>
    <p:sldMasterId id="2147484027" r:id="rId5"/>
    <p:sldMasterId id="2147484489" r:id="rId6"/>
    <p:sldMasterId id="2147484903" r:id="rId7"/>
    <p:sldMasterId id="2147485223" r:id="rId8"/>
    <p:sldMasterId id="2147485399" r:id="rId9"/>
    <p:sldMasterId id="2147485597" r:id="rId10"/>
    <p:sldMasterId id="2147485609" r:id="rId11"/>
    <p:sldMasterId id="2147485612" r:id="rId12"/>
    <p:sldMasterId id="2147485614" r:id="rId13"/>
    <p:sldMasterId id="2147485640" r:id="rId14"/>
    <p:sldMasterId id="2147485670" r:id="rId15"/>
    <p:sldMasterId id="2147485682" r:id="rId16"/>
    <p:sldMasterId id="2147485684" r:id="rId17"/>
    <p:sldMasterId id="2147485687" r:id="rId18"/>
  </p:sldMasterIdLst>
  <p:notesMasterIdLst>
    <p:notesMasterId r:id="rId52"/>
  </p:notesMasterIdLst>
  <p:handoutMasterIdLst>
    <p:handoutMasterId r:id="rId53"/>
  </p:handoutMasterIdLst>
  <p:sldIdLst>
    <p:sldId id="1205" r:id="rId19"/>
    <p:sldId id="1206" r:id="rId20"/>
    <p:sldId id="1025" r:id="rId21"/>
    <p:sldId id="1202" r:id="rId22"/>
    <p:sldId id="1203" r:id="rId23"/>
    <p:sldId id="1201" r:id="rId24"/>
    <p:sldId id="1058" r:id="rId25"/>
    <p:sldId id="1116" r:id="rId26"/>
    <p:sldId id="1182" r:id="rId27"/>
    <p:sldId id="1195" r:id="rId28"/>
    <p:sldId id="884" r:id="rId29"/>
    <p:sldId id="1207" r:id="rId30"/>
    <p:sldId id="1117" r:id="rId31"/>
    <p:sldId id="963" r:id="rId32"/>
    <p:sldId id="1033" r:id="rId33"/>
    <p:sldId id="1036" r:id="rId34"/>
    <p:sldId id="1002" r:id="rId35"/>
    <p:sldId id="1112" r:id="rId36"/>
    <p:sldId id="1198" r:id="rId37"/>
    <p:sldId id="1090" r:id="rId38"/>
    <p:sldId id="1181" r:id="rId39"/>
    <p:sldId id="1156" r:id="rId40"/>
    <p:sldId id="1009" r:id="rId41"/>
    <p:sldId id="900" r:id="rId42"/>
    <p:sldId id="1149" r:id="rId43"/>
    <p:sldId id="1142" r:id="rId44"/>
    <p:sldId id="1199" r:id="rId45"/>
    <p:sldId id="1157" r:id="rId46"/>
    <p:sldId id="1158" r:id="rId47"/>
    <p:sldId id="1159" r:id="rId48"/>
    <p:sldId id="1160" r:id="rId49"/>
    <p:sldId id="1200" r:id="rId50"/>
    <p:sldId id="1204" r:id="rId51"/>
  </p:sldIdLst>
  <p:sldSz cx="9144000" cy="6858000" type="screen4x3"/>
  <p:notesSz cx="6888163" cy="9623425"/>
  <p:defaultTextStyle>
    <a:defPPr>
      <a:defRPr lang="en-US"/>
    </a:defPPr>
    <a:lvl1pPr algn="l" rtl="0" eaLnBrk="0" fontAlgn="base" hangingPunct="0">
      <a:lnSpc>
        <a:spcPct val="115000"/>
      </a:lnSpc>
      <a:spcBef>
        <a:spcPct val="25000"/>
      </a:spcBef>
      <a:spcAft>
        <a:spcPct val="0"/>
      </a:spcAft>
      <a:buClr>
        <a:srgbClr val="FF0000"/>
      </a:buClr>
      <a:defRPr sz="2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lnSpc>
        <a:spcPct val="115000"/>
      </a:lnSpc>
      <a:spcBef>
        <a:spcPct val="25000"/>
      </a:spcBef>
      <a:spcAft>
        <a:spcPct val="0"/>
      </a:spcAft>
      <a:buClr>
        <a:srgbClr val="FF0000"/>
      </a:buClr>
      <a:defRPr sz="2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lnSpc>
        <a:spcPct val="115000"/>
      </a:lnSpc>
      <a:spcBef>
        <a:spcPct val="25000"/>
      </a:spcBef>
      <a:spcAft>
        <a:spcPct val="0"/>
      </a:spcAft>
      <a:buClr>
        <a:srgbClr val="FF0000"/>
      </a:buClr>
      <a:defRPr sz="2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lnSpc>
        <a:spcPct val="115000"/>
      </a:lnSpc>
      <a:spcBef>
        <a:spcPct val="25000"/>
      </a:spcBef>
      <a:spcAft>
        <a:spcPct val="0"/>
      </a:spcAft>
      <a:buClr>
        <a:srgbClr val="FF0000"/>
      </a:buClr>
      <a:defRPr sz="2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lnSpc>
        <a:spcPct val="115000"/>
      </a:lnSpc>
      <a:spcBef>
        <a:spcPct val="25000"/>
      </a:spcBef>
      <a:spcAft>
        <a:spcPct val="0"/>
      </a:spcAft>
      <a:buClr>
        <a:srgbClr val="FF0000"/>
      </a:buClr>
      <a:defRPr sz="2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D0D0D"/>
    <a:srgbClr val="FFCF41"/>
    <a:srgbClr val="2B2060"/>
    <a:srgbClr val="212225"/>
    <a:srgbClr val="000000"/>
    <a:srgbClr val="362A7B"/>
    <a:srgbClr val="3F3286"/>
    <a:srgbClr val="291E75"/>
    <a:srgbClr val="125118"/>
    <a:srgbClr val="1162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91" d="100"/>
          <a:sy n="91" d="100"/>
        </p:scale>
        <p:origin x="-1304" y="-112"/>
      </p:cViewPr>
      <p:guideLst>
        <p:guide orient="horz"/>
        <p:guide pos="5"/>
      </p:guideLst>
    </p:cSldViewPr>
  </p:slideViewPr>
  <p:outlineViewPr>
    <p:cViewPr>
      <p:scale>
        <a:sx n="100" d="100"/>
        <a:sy n="100" d="100"/>
      </p:scale>
      <p:origin x="0" y="88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" Target="slides/slide1.xml"/><Relationship Id="rId50" Type="http://schemas.openxmlformats.org/officeDocument/2006/relationships/slide" Target="slides/slide32.xml"/><Relationship Id="rId51" Type="http://schemas.openxmlformats.org/officeDocument/2006/relationships/slide" Target="slides/slide33.xml"/><Relationship Id="rId52" Type="http://schemas.openxmlformats.org/officeDocument/2006/relationships/notesMaster" Target="notesMasters/notesMaster1.xml"/><Relationship Id="rId53" Type="http://schemas.openxmlformats.org/officeDocument/2006/relationships/handoutMaster" Target="handoutMasters/handoutMaster1.xml"/><Relationship Id="rId54" Type="http://schemas.openxmlformats.org/officeDocument/2006/relationships/printerSettings" Target="printerSettings/printerSettings1.bin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22.xml"/><Relationship Id="rId41" Type="http://schemas.openxmlformats.org/officeDocument/2006/relationships/slide" Target="slides/slide23.xml"/><Relationship Id="rId42" Type="http://schemas.openxmlformats.org/officeDocument/2006/relationships/slide" Target="slides/slide24.xml"/><Relationship Id="rId43" Type="http://schemas.openxmlformats.org/officeDocument/2006/relationships/slide" Target="slides/slide25.xml"/><Relationship Id="rId44" Type="http://schemas.openxmlformats.org/officeDocument/2006/relationships/slide" Target="slides/slide26.xml"/><Relationship Id="rId45" Type="http://schemas.openxmlformats.org/officeDocument/2006/relationships/slide" Target="slides/slide27.xml"/><Relationship Id="rId46" Type="http://schemas.openxmlformats.org/officeDocument/2006/relationships/slide" Target="slides/slide28.xml"/><Relationship Id="rId47" Type="http://schemas.openxmlformats.org/officeDocument/2006/relationships/slide" Target="slides/slide29.xml"/><Relationship Id="rId48" Type="http://schemas.openxmlformats.org/officeDocument/2006/relationships/slide" Target="slides/slide30.xml"/><Relationship Id="rId49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2.xml"/><Relationship Id="rId31" Type="http://schemas.openxmlformats.org/officeDocument/2006/relationships/slide" Target="slides/slide13.xml"/><Relationship Id="rId32" Type="http://schemas.openxmlformats.org/officeDocument/2006/relationships/slide" Target="slides/slide14.xml"/><Relationship Id="rId33" Type="http://schemas.openxmlformats.org/officeDocument/2006/relationships/slide" Target="slides/slide15.xml"/><Relationship Id="rId34" Type="http://schemas.openxmlformats.org/officeDocument/2006/relationships/slide" Target="slides/slide16.xml"/><Relationship Id="rId35" Type="http://schemas.openxmlformats.org/officeDocument/2006/relationships/slide" Target="slides/slide17.xml"/><Relationship Id="rId36" Type="http://schemas.openxmlformats.org/officeDocument/2006/relationships/slide" Target="slides/slide18.xml"/><Relationship Id="rId37" Type="http://schemas.openxmlformats.org/officeDocument/2006/relationships/slide" Target="slides/slide19.xml"/><Relationship Id="rId38" Type="http://schemas.openxmlformats.org/officeDocument/2006/relationships/slide" Target="slides/slide20.xml"/><Relationship Id="rId39" Type="http://schemas.openxmlformats.org/officeDocument/2006/relationships/slide" Target="slides/slide21.xml"/><Relationship Id="rId20" Type="http://schemas.openxmlformats.org/officeDocument/2006/relationships/slide" Target="slides/slide2.xml"/><Relationship Id="rId21" Type="http://schemas.openxmlformats.org/officeDocument/2006/relationships/slide" Target="slides/slide3.xml"/><Relationship Id="rId22" Type="http://schemas.openxmlformats.org/officeDocument/2006/relationships/slide" Target="slides/slide4.xml"/><Relationship Id="rId23" Type="http://schemas.openxmlformats.org/officeDocument/2006/relationships/slide" Target="slides/slide5.xml"/><Relationship Id="rId24" Type="http://schemas.openxmlformats.org/officeDocument/2006/relationships/slide" Target="slides/slide6.xml"/><Relationship Id="rId25" Type="http://schemas.openxmlformats.org/officeDocument/2006/relationships/slide" Target="slides/slide7.xml"/><Relationship Id="rId26" Type="http://schemas.openxmlformats.org/officeDocument/2006/relationships/slide" Target="slides/slide8.xml"/><Relationship Id="rId27" Type="http://schemas.openxmlformats.org/officeDocument/2006/relationships/slide" Target="slides/slide9.xml"/><Relationship Id="rId28" Type="http://schemas.openxmlformats.org/officeDocument/2006/relationships/slide" Target="slides/slide10.xml"/><Relationship Id="rId29" Type="http://schemas.openxmlformats.org/officeDocument/2006/relationships/slide" Target="slides/slide11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440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1440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defRPr sz="1200"/>
            </a:lvl1pPr>
          </a:lstStyle>
          <a:p>
            <a:fld id="{3DE4EC9A-275B-5C4F-B2D9-75177C7A91F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4474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rgbClr val="FF0000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rgbClr val="FF0000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75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685800"/>
            <a:ext cx="4876800" cy="3657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9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572000"/>
            <a:ext cx="50292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39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440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rgbClr val="FF0000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9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91440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rgbClr val="FF0000"/>
                </a:solidFill>
              </a:defRPr>
            </a:lvl1pPr>
          </a:lstStyle>
          <a:p>
            <a:fld id="{AB652F16-66F9-5348-891E-10D77A7D2BF1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00413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D6C955C-D0F4-2045-B374-6026DDCACF5B}" type="slidenum">
              <a:rPr lang="en-GB" sz="1200">
                <a:solidFill>
                  <a:srgbClr val="000000"/>
                </a:solidFill>
              </a:rPr>
              <a:pPr/>
              <a:t>1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724D52E-1E56-D04F-BD95-32DAA1F1EA1E}" type="slidenum">
              <a:rPr lang="en-GB" sz="1200">
                <a:solidFill>
                  <a:srgbClr val="000000"/>
                </a:solidFill>
              </a:rPr>
              <a:pPr/>
              <a:t>11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9046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724D52E-1E56-D04F-BD95-32DAA1F1EA1E}" type="slidenum">
              <a:rPr lang="en-GB" sz="1200">
                <a:solidFill>
                  <a:srgbClr val="000000"/>
                </a:solidFill>
              </a:rPr>
              <a:pPr/>
              <a:t>12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9046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860562D-DF11-B64B-8951-8A3C47DE68BA}" type="slidenum">
              <a:rPr lang="en-GB" sz="1200">
                <a:solidFill>
                  <a:srgbClr val="000000"/>
                </a:solidFill>
              </a:rPr>
              <a:pPr/>
              <a:t>14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9251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>
                <a:srgbClr val="000000"/>
              </a:buClr>
            </a:pPr>
            <a:fld id="{1DDF8101-0647-494B-9475-179B14655161}" type="slidenum">
              <a:rPr lang="en-GB" sz="1200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16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007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07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67ED90B-8331-C840-B71F-C97B1A7A096F}" type="slidenum">
              <a:rPr lang="en-GB" sz="1200">
                <a:solidFill>
                  <a:srgbClr val="000000"/>
                </a:solidFill>
              </a:rPr>
              <a:pPr/>
              <a:t>17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457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7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7F3D2C7-8912-0F45-BD33-DA5D71C80792}" type="slidenum">
              <a:rPr lang="en-GB" sz="1200">
                <a:solidFill>
                  <a:srgbClr val="000000"/>
                </a:solidFill>
              </a:rPr>
              <a:pPr/>
              <a:t>18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47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2040DC8-1A13-5E47-B492-CFEB6C40FAD9}" type="slidenum">
              <a:rPr lang="en-GB" sz="1200">
                <a:solidFill>
                  <a:srgbClr val="000000"/>
                </a:solidFill>
              </a:rPr>
              <a:pPr/>
              <a:t>19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1401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038225" y="731838"/>
            <a:ext cx="4781550" cy="3586162"/>
          </a:xfrm>
          <a:solidFill>
            <a:srgbClr val="FFFFFF"/>
          </a:solidFill>
          <a:ln/>
        </p:spPr>
      </p:sp>
      <p:sp>
        <p:nvSpPr>
          <p:cNvPr id="2140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537075"/>
            <a:ext cx="5029200" cy="4391025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A535CF5-18A0-854D-977B-66B22655C443}" type="slidenum">
              <a:rPr lang="en-GB" sz="1200">
                <a:solidFill>
                  <a:srgbClr val="000000"/>
                </a:solidFill>
              </a:rPr>
              <a:pPr/>
              <a:t>20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72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2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EE0AFDF-D176-0041-BDF1-CFD4ED0592DB}" type="slidenum">
              <a:rPr lang="en-GB" sz="1200">
                <a:solidFill>
                  <a:srgbClr val="000000"/>
                </a:solidFill>
              </a:rPr>
              <a:pPr/>
              <a:t>24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3338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038225" y="731838"/>
            <a:ext cx="4781550" cy="3586162"/>
          </a:xfrm>
          <a:solidFill>
            <a:srgbClr val="FFFFFF"/>
          </a:solidFill>
          <a:ln/>
        </p:spPr>
      </p:sp>
      <p:sp>
        <p:nvSpPr>
          <p:cNvPr id="333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537075"/>
            <a:ext cx="5029200" cy="4391025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>
                <a:srgbClr val="000000"/>
              </a:buClr>
            </a:pPr>
            <a:fld id="{A7FCE6D9-8FA8-3E4F-B751-820B44DFF90C}" type="slidenum">
              <a:rPr lang="en-GB" sz="1200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28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027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>
                <a:srgbClr val="000000"/>
              </a:buClr>
            </a:pPr>
            <a:fld id="{2AFC1353-625D-C64F-95C2-C5F32ACB5863}" type="slidenum">
              <a:rPr lang="en-GB" sz="1200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2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3512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12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>
                <a:srgbClr val="000000"/>
              </a:buClr>
            </a:pPr>
            <a:fld id="{A7FCE6D9-8FA8-3E4F-B751-820B44DFF90C}" type="slidenum">
              <a:rPr lang="en-GB" sz="1200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29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027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D070F6A-8468-6647-B39A-4EE16C4479A7}" type="slidenum">
              <a:rPr lang="en-GB" sz="1200">
                <a:solidFill>
                  <a:srgbClr val="000000"/>
                </a:solidFill>
              </a:rPr>
              <a:pPr/>
              <a:t>30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1606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60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92E01FA-695D-B547-ADD3-27A99B21DFB4}" type="slidenum">
              <a:rPr lang="en-GB" sz="1200">
                <a:solidFill>
                  <a:srgbClr val="000000"/>
                </a:solidFill>
              </a:rPr>
              <a:pPr/>
              <a:t>31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1811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81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>
                <a:srgbClr val="000000"/>
              </a:buClr>
            </a:pPr>
            <a:fld id="{2AFC1353-625D-C64F-95C2-C5F32ACB5863}" type="slidenum">
              <a:rPr lang="en-GB" sz="1200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33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3512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12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CD0614A-5E57-ED46-940B-A14D7785AC9C}" type="slidenum">
              <a:rPr lang="en-GB" sz="1200">
                <a:solidFill>
                  <a:srgbClr val="000000"/>
                </a:solidFill>
              </a:rPr>
              <a:pPr/>
              <a:t>3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52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D26D9B9-3FC4-A445-A41C-CD4609020A2A}" type="slidenum">
              <a:rPr lang="en-GB" sz="1200">
                <a:solidFill>
                  <a:srgbClr val="000000"/>
                </a:solidFill>
              </a:rPr>
              <a:pPr/>
              <a:t>4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566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1E41E22-ACF6-A846-9616-EFA6DBDB9603}" type="slidenum">
              <a:rPr lang="en-GB" sz="1200">
                <a:solidFill>
                  <a:srgbClr val="000000"/>
                </a:solidFill>
              </a:rPr>
              <a:pPr/>
              <a:t>5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5872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610B936-C036-794D-BF10-F49A4E012FC0}" type="slidenum">
              <a:rPr lang="en-GB" sz="1200">
                <a:solidFill>
                  <a:srgbClr val="000000"/>
                </a:solidFill>
              </a:rPr>
              <a:pPr/>
              <a:t>6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607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B17153D-68FC-AA48-9151-D8A7F9EEFCD5}" type="slidenum">
              <a:rPr lang="en-GB" sz="1200">
                <a:solidFill>
                  <a:srgbClr val="000000"/>
                </a:solidFill>
              </a:rPr>
              <a:pPr/>
              <a:t>8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740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994DB09-787B-2D48-94AE-C49F8FF03082}" type="slidenum">
              <a:rPr lang="en-GB" sz="1200">
                <a:solidFill>
                  <a:srgbClr val="000000"/>
                </a:solidFill>
              </a:rPr>
              <a:pPr/>
              <a:t>9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3209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37013E7-3B36-4044-8DDF-1E7D23F6DE90}" type="slidenum">
              <a:rPr lang="en-GB" sz="1200">
                <a:solidFill>
                  <a:srgbClr val="000000"/>
                </a:solidFill>
              </a:rPr>
              <a:pPr/>
              <a:t>10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792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357093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550857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816304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6745085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6371694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2091191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3246493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7269039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6552796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992736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1193885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533984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A84EE139-3CA0-CA4D-B227-F77FDE861972}" type="datetime1">
              <a:rPr lang="en-GB"/>
              <a:pPr>
                <a:buClr>
                  <a:prstClr val="white"/>
                </a:buClr>
                <a:defRPr/>
              </a:pPr>
              <a:t>07/02/16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r>
              <a:rPr lang="en-US"/>
              <a:t>Virgo June 2013 - EAGLE: Comparison with Observations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6B1AB2EF-3268-7C4F-BDAC-B4D1E934B94E}" type="slidenum">
              <a:rPr lang="en-US"/>
              <a:pPr>
                <a:buClr>
                  <a:prstClr val="white"/>
                </a:buCl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904329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BC48AAF4-8B32-3C40-BAF9-75DB70309A95}" type="datetime1">
              <a:rPr lang="en-GB"/>
              <a:pPr>
                <a:buClr>
                  <a:prstClr val="white"/>
                </a:buClr>
                <a:defRPr/>
              </a:pPr>
              <a:t>07/02/16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r>
              <a:rPr lang="en-US"/>
              <a:t>Virgo June 2013 - EAGLE: Comparison with Observations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36266D9D-D7BF-B847-8D08-E2B974A92044}" type="slidenum">
              <a:rPr lang="en-US"/>
              <a:pPr>
                <a:buClr>
                  <a:prstClr val="white"/>
                </a:buCl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881481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B2765459-915F-2F4E-A4F5-6E097DB02BFA}" type="datetime1">
              <a:rPr lang="en-GB"/>
              <a:pPr>
                <a:buClr>
                  <a:prstClr val="white"/>
                </a:buClr>
                <a:defRPr/>
              </a:pPr>
              <a:t>07/02/16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r>
              <a:rPr lang="en-US"/>
              <a:t>Virgo June 2013 - EAGLE: Comparison with Observations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DABC03F3-F85B-FC45-90F9-9E7DD86292CB}" type="slidenum">
              <a:rPr lang="en-US"/>
              <a:pPr>
                <a:buClr>
                  <a:prstClr val="white"/>
                </a:buCl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306690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469C5DB7-F7A6-9944-A20A-351EB27E945B}" type="datetime1">
              <a:rPr lang="en-GB"/>
              <a:pPr>
                <a:buClr>
                  <a:prstClr val="white"/>
                </a:buClr>
                <a:defRPr/>
              </a:pPr>
              <a:t>07/02/16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r>
              <a:rPr lang="en-US"/>
              <a:t>Virgo June 2013 - EAGLE: Comparison with Observations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4FDE90B3-2E7E-CA45-AE8B-F8FC4516FC3A}" type="slidenum">
              <a:rPr lang="en-US"/>
              <a:pPr>
                <a:buClr>
                  <a:prstClr val="white"/>
                </a:buCl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826211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4A7F6928-E95C-FD45-8210-A4C6A8D50A7D}" type="datetime1">
              <a:rPr lang="en-GB"/>
              <a:pPr>
                <a:buClr>
                  <a:prstClr val="white"/>
                </a:buClr>
                <a:defRPr/>
              </a:pPr>
              <a:t>07/02/16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r>
              <a:rPr lang="en-US"/>
              <a:t>Virgo June 2013 - EAGLE: Comparison with Observations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0A1FE89F-DBA6-1640-9E51-888FF097F4DD}" type="slidenum">
              <a:rPr lang="en-US"/>
              <a:pPr>
                <a:buClr>
                  <a:prstClr val="white"/>
                </a:buCl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762402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0F95BBC9-59FE-8E46-A191-9BE3D91D047D}" type="datetime1">
              <a:rPr lang="en-GB"/>
              <a:pPr>
                <a:buClr>
                  <a:prstClr val="white"/>
                </a:buClr>
                <a:defRPr/>
              </a:pPr>
              <a:t>07/02/16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r>
              <a:rPr lang="en-US"/>
              <a:t>Virgo June 2013 - EAGLE: Comparison with Observations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177AFB35-0967-564F-8399-0428A66112C7}" type="slidenum">
              <a:rPr lang="en-US"/>
              <a:pPr>
                <a:buClr>
                  <a:prstClr val="white"/>
                </a:buCl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144194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ED3E9FD4-36C3-AB41-9E9E-80E6EF6FDF4C}" type="datetime1">
              <a:rPr lang="en-GB"/>
              <a:pPr>
                <a:buClr>
                  <a:prstClr val="white"/>
                </a:buClr>
                <a:defRPr/>
              </a:pPr>
              <a:t>07/02/16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r>
              <a:rPr lang="en-US"/>
              <a:t>Virgo June 2013 - EAGLE: Comparison with Observations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76F10C7F-DF25-E741-9316-16F33227C4D6}" type="slidenum">
              <a:rPr lang="en-US"/>
              <a:pPr>
                <a:buClr>
                  <a:prstClr val="white"/>
                </a:buCl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661610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8A782689-06D4-0646-86F0-6C70A8ECD4D4}" type="datetime1">
              <a:rPr lang="en-GB"/>
              <a:pPr>
                <a:buClr>
                  <a:prstClr val="white"/>
                </a:buClr>
                <a:defRPr/>
              </a:pPr>
              <a:t>07/02/16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r>
              <a:rPr lang="en-US"/>
              <a:t>Virgo June 2013 - EAGLE: Comparison with Observations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AC0541EB-8086-2D4F-A672-07D6E891D0E1}" type="slidenum">
              <a:rPr lang="en-US"/>
              <a:pPr>
                <a:buClr>
                  <a:prstClr val="white"/>
                </a:buCl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168214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78729FA8-489E-624D-AD86-C64DE635E12C}" type="datetime1">
              <a:rPr lang="en-GB"/>
              <a:pPr>
                <a:buClr>
                  <a:prstClr val="white"/>
                </a:buClr>
                <a:defRPr/>
              </a:pPr>
              <a:t>07/02/16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r>
              <a:rPr lang="en-US"/>
              <a:t>Virgo June 2013 - EAGLE: Comparison with Observations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1880EAFF-ADB0-BA49-BE36-97FA22603F29}" type="slidenum">
              <a:rPr lang="en-US"/>
              <a:pPr>
                <a:buClr>
                  <a:prstClr val="white"/>
                </a:buCl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806970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28BE4A04-631A-D640-917B-7EE0A288201A}" type="datetime1">
              <a:rPr lang="en-GB"/>
              <a:pPr>
                <a:buClr>
                  <a:prstClr val="white"/>
                </a:buClr>
                <a:defRPr/>
              </a:pPr>
              <a:t>07/02/16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r>
              <a:rPr lang="en-US"/>
              <a:t>Virgo June 2013 - EAGLE: Comparison with Observations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BDDC218E-6C60-D74B-986C-7F289C670FB3}" type="slidenum">
              <a:rPr lang="en-US"/>
              <a:pPr>
                <a:buClr>
                  <a:prstClr val="white"/>
                </a:buCl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35690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2884207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6D0C8098-B08E-014D-AA73-68D652069F41}" type="datetime1">
              <a:rPr lang="en-GB"/>
              <a:pPr>
                <a:buClr>
                  <a:prstClr val="white"/>
                </a:buClr>
                <a:defRPr/>
              </a:pPr>
              <a:t>07/02/16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r>
              <a:rPr lang="en-US"/>
              <a:t>Virgo June 2013 - EAGLE: Comparison with Observations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EDDB953E-8729-A145-B8BF-2CC8B0C16D6C}" type="slidenum">
              <a:rPr lang="en-US"/>
              <a:pPr>
                <a:buClr>
                  <a:prstClr val="white"/>
                </a:buCl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704413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4467087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647333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9490366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661030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027845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0172234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736149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864930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001332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192013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4291349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9540647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3878873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587111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724224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258121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095783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8890545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194756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486869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166285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119549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7366920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5525183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4826250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629302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465170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914557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96578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8666853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07662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700053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508982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501065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2542732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5115877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89406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520057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499353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225519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095391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518193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9005729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0973667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4200331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8880612"/>
      </p:ext>
    </p:extLst>
  </p:cSld>
  <p:clrMapOvr>
    <a:masterClrMapping/>
  </p:clrMapOvr>
  <p:transition xmlns:p14="http://schemas.microsoft.com/office/powerpoint/2010/main">
    <p:zoom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0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1.xml"/><Relationship Id="rId3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7.xml"/><Relationship Id="rId9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9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2.xml"/></Relationships>
</file>

<file path=ppt/slideMasters/_rels/slideMaster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theme" Target="../theme/theme12.xml"/><Relationship Id="rId3" Type="http://schemas.openxmlformats.org/officeDocument/2006/relationships/image" Target="../media/image1.jpeg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13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14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15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theme" Target="../theme/theme16.xml"/><Relationship Id="rId3" Type="http://schemas.openxmlformats.org/officeDocument/2006/relationships/image" Target="../media/image1.jpeg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theme" Target="../theme/theme17.xml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9.xml"/></Relationships>
</file>

<file path=ppt/slideMasters/_rels/slideMaster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theme" Target="../theme/theme18.xml"/><Relationship Id="rId3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2.xml"/><Relationship Id="rId3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theme" Target="../theme/theme3.xml"/><Relationship Id="rId3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theme" Target="../theme/theme4.xml"/><Relationship Id="rId3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theme" Target="../theme/theme5.xml"/><Relationship Id="rId3" Type="http://schemas.openxmlformats.org/officeDocument/2006/relationships/image" Target="../media/image1.jpeg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theme" Target="../theme/theme6.xml"/><Relationship Id="rId3" Type="http://schemas.openxmlformats.org/officeDocument/2006/relationships/image" Target="../media/image1.jpeg"/></Relationships>
</file>

<file path=ppt/slideMasters/_rels/slideMaster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theme" Target="../theme/theme7.xml"/><Relationship Id="rId3" Type="http://schemas.openxmlformats.org/officeDocument/2006/relationships/image" Target="../media/image1.jpeg"/></Relationships>
</file>

<file path=ppt/slideMasters/_rels/slideMaster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theme" Target="../theme/theme8.xml"/><Relationship Id="rId3" Type="http://schemas.openxmlformats.org/officeDocument/2006/relationships/image" Target="../media/image1.jpeg"/></Relationships>
</file>

<file path=ppt/slideMasters/_rels/slideMaster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theme" Target="../theme/theme9.xml"/><Relationship Id="rId3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5793" tIns="47896" rIns="95793" bIns="47896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defRPr/>
            </a:pPr>
            <a:endParaRPr lang="en-GB" sz="4600">
              <a:solidFill>
                <a:schemeClr val="tx2"/>
              </a:solidFill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1110" name="Rectangle 86"/>
          <p:cNvSpPr>
            <a:spLocks noChangeArrowheads="1"/>
          </p:cNvSpPr>
          <p:nvPr userDrawn="1"/>
        </p:nvSpPr>
        <p:spPr bwMode="auto">
          <a:xfrm>
            <a:off x="152400" y="685800"/>
            <a:ext cx="1347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latin typeface="Verdana" charset="0"/>
            </a:endParaRPr>
          </a:p>
        </p:txBody>
      </p:sp>
      <p:pic>
        <p:nvPicPr>
          <p:cNvPr id="1028" name="Picture 87" descr="icc5"/>
          <p:cNvPicPr>
            <a:picLocks noChangeAspect="1" noChangeArrowheads="1"/>
          </p:cNvPicPr>
          <p:nvPr userDrawn="1"/>
        </p:nvPicPr>
        <p:blipFill>
          <a:blip r:embed="rId1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335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9" name="Group 90"/>
          <p:cNvGrpSpPr>
            <a:grpSpLocks/>
          </p:cNvGrpSpPr>
          <p:nvPr userDrawn="1"/>
        </p:nvGrpSpPr>
        <p:grpSpPr bwMode="auto">
          <a:xfrm>
            <a:off x="5929313" y="6477000"/>
            <a:ext cx="3062287" cy="298450"/>
            <a:chOff x="3888" y="4032"/>
            <a:chExt cx="1689" cy="144"/>
          </a:xfrm>
        </p:grpSpPr>
        <p:sp>
          <p:nvSpPr>
            <p:cNvPr id="1115" name="AutoShape 91"/>
            <p:cNvSpPr>
              <a:spLocks noChangeArrowheads="1"/>
            </p:cNvSpPr>
            <p:nvPr/>
          </p:nvSpPr>
          <p:spPr bwMode="auto">
            <a:xfrm>
              <a:off x="3888" y="4032"/>
              <a:ext cx="1680" cy="144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116" name="Rectangle 92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  <a:ea typeface="+mn-ea"/>
                  <a:cs typeface="+mn-cs"/>
                </a:rPr>
                <a:t>Institute for Computational Cosmology</a:t>
              </a:r>
            </a:p>
          </p:txBody>
        </p:sp>
        <p:sp>
          <p:nvSpPr>
            <p:cNvPr id="1117" name="Rectangle 93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  <a:ea typeface="+mn-ea"/>
                  <a:cs typeface="+mn-cs"/>
                </a:rPr>
                <a:t>Institute for Computational Cosmology</a:t>
              </a:r>
            </a:p>
          </p:txBody>
        </p:sp>
        <p:sp>
          <p:nvSpPr>
            <p:cNvPr id="1118" name="Rectangle 94"/>
            <p:cNvSpPr>
              <a:spLocks noChangeArrowheads="1"/>
            </p:cNvSpPr>
            <p:nvPr/>
          </p:nvSpPr>
          <p:spPr bwMode="auto">
            <a:xfrm>
              <a:off x="3888" y="4032"/>
              <a:ext cx="168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  <a:ea typeface="+mn-ea"/>
                  <a:cs typeface="+mn-cs"/>
                </a:rPr>
                <a:t>Institute for Computational Cosmology</a:t>
              </a: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24" r:id="rId1"/>
    <p:sldLayoutId id="2147485525" r:id="rId2"/>
    <p:sldLayoutId id="2147485526" r:id="rId3"/>
    <p:sldLayoutId id="2147485527" r:id="rId4"/>
    <p:sldLayoutId id="2147485528" r:id="rId5"/>
    <p:sldLayoutId id="2147485529" r:id="rId6"/>
    <p:sldLayoutId id="2147485530" r:id="rId7"/>
    <p:sldLayoutId id="2147485531" r:id="rId8"/>
    <p:sldLayoutId id="2147485532" r:id="rId9"/>
    <p:sldLayoutId id="2147485533" r:id="rId10"/>
    <p:sldLayoutId id="2147485534" r:id="rId11"/>
  </p:sldLayoutIdLst>
  <p:transition xmlns:p14="http://schemas.microsoft.com/office/powerpoint/2010/main"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63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solidFill>
                  <a:prstClr val="white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lnSpc>
                <a:spcPct val="100000"/>
              </a:lnSpc>
              <a:defRPr/>
            </a:pPr>
            <a:fld id="{7D349640-9ABA-594B-99A1-5D1966640DC2}" type="datetime1">
              <a:rPr lang="en-GB"/>
              <a:pPr>
                <a:lnSpc>
                  <a:spcPct val="100000"/>
                </a:lnSpc>
                <a:defRPr/>
              </a:pPr>
              <a:t>07/02/16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solidFill>
                  <a:prstClr val="white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/>
              <a:t>Virgo June 2013 - EAGLE: Comparison with Observations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solidFill>
                  <a:prstClr val="white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lnSpc>
                <a:spcPct val="100000"/>
              </a:lnSpc>
              <a:defRPr/>
            </a:pPr>
            <a:fld id="{3FD5CBBB-B9CA-DF4B-8742-91CC16D42C55}" type="slidenum">
              <a:rPr lang="en-US"/>
              <a:pPr>
                <a:lnSpc>
                  <a:spcPct val="100000"/>
                </a:lnSpc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884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598" r:id="rId1"/>
    <p:sldLayoutId id="2147485599" r:id="rId2"/>
    <p:sldLayoutId id="2147485600" r:id="rId3"/>
    <p:sldLayoutId id="2147485601" r:id="rId4"/>
    <p:sldLayoutId id="2147485602" r:id="rId5"/>
    <p:sldLayoutId id="2147485603" r:id="rId6"/>
    <p:sldLayoutId id="2147485604" r:id="rId7"/>
    <p:sldLayoutId id="2147485605" r:id="rId8"/>
    <p:sldLayoutId id="2147485606" r:id="rId9"/>
    <p:sldLayoutId id="2147485607" r:id="rId10"/>
    <p:sldLayoutId id="2147485608" r:id="rId11"/>
  </p:sldLayoutIdLst>
  <p:transition xmlns:p14="http://schemas.microsoft.com/office/powerpoint/2010/main">
    <p:zoom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7"/>
          <p:cNvSpPr>
            <a:spLocks noChangeArrowheads="1"/>
          </p:cNvSpPr>
          <p:nvPr userDrawn="1"/>
        </p:nvSpPr>
        <p:spPr bwMode="auto">
          <a:xfrm>
            <a:off x="4475163" y="3030538"/>
            <a:ext cx="193675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793" tIns="47896" rIns="95793" bIns="47896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</a:pPr>
            <a:endParaRPr lang="en-GB" sz="46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051" name="Rectangle 86"/>
          <p:cNvSpPr>
            <a:spLocks noChangeArrowheads="1"/>
          </p:cNvSpPr>
          <p:nvPr userDrawn="1"/>
        </p:nvSpPr>
        <p:spPr bwMode="auto">
          <a:xfrm>
            <a:off x="152400" y="685800"/>
            <a:ext cx="13589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2052" name="Picture 87" descr="icc5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335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3" name="Group 90"/>
          <p:cNvGrpSpPr>
            <a:grpSpLocks/>
          </p:cNvGrpSpPr>
          <p:nvPr userDrawn="1"/>
        </p:nvGrpSpPr>
        <p:grpSpPr bwMode="auto">
          <a:xfrm>
            <a:off x="5929313" y="6477000"/>
            <a:ext cx="3062287" cy="298450"/>
            <a:chOff x="3888" y="4032"/>
            <a:chExt cx="1689" cy="144"/>
          </a:xfrm>
        </p:grpSpPr>
        <p:sp>
          <p:nvSpPr>
            <p:cNvPr id="2054" name="AutoShape 91"/>
            <p:cNvSpPr>
              <a:spLocks noChangeArrowheads="1"/>
            </p:cNvSpPr>
            <p:nvPr/>
          </p:nvSpPr>
          <p:spPr bwMode="auto">
            <a:xfrm>
              <a:off x="3888" y="4032"/>
              <a:ext cx="1680" cy="144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55" name="Rectangle 92"/>
            <p:cNvSpPr>
              <a:spLocks noChangeArrowheads="1"/>
            </p:cNvSpPr>
            <p:nvPr/>
          </p:nvSpPr>
          <p:spPr bwMode="auto">
            <a:xfrm>
              <a:off x="3989" y="4032"/>
              <a:ext cx="1487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  <p:sp>
          <p:nvSpPr>
            <p:cNvPr id="2056" name="Rectangle 93"/>
            <p:cNvSpPr>
              <a:spLocks noChangeArrowheads="1"/>
            </p:cNvSpPr>
            <p:nvPr/>
          </p:nvSpPr>
          <p:spPr bwMode="auto">
            <a:xfrm>
              <a:off x="3989" y="4032"/>
              <a:ext cx="1487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  <p:sp>
          <p:nvSpPr>
            <p:cNvPr id="2057" name="Rectangle 94"/>
            <p:cNvSpPr>
              <a:spLocks noChangeArrowheads="1"/>
            </p:cNvSpPr>
            <p:nvPr/>
          </p:nvSpPr>
          <p:spPr bwMode="auto">
            <a:xfrm>
              <a:off x="3888" y="4032"/>
              <a:ext cx="1689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522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10" r:id="rId1"/>
    <p:sldLayoutId id="2147485611" r:id="rId2"/>
  </p:sldLayoutIdLst>
  <p:transition xmlns:p14="http://schemas.microsoft.com/office/powerpoint/2010/main"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4475163" y="3030538"/>
            <a:ext cx="193675" cy="80803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5753" tIns="47876" rIns="95753" bIns="47876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defRPr/>
            </a:pPr>
            <a:endParaRPr lang="en-GB" sz="4600" dirty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110" name="Rectangle 86"/>
          <p:cNvSpPr>
            <a:spLocks noChangeArrowheads="1"/>
          </p:cNvSpPr>
          <p:nvPr userDrawn="1"/>
        </p:nvSpPr>
        <p:spPr bwMode="auto">
          <a:xfrm>
            <a:off x="152400" y="685800"/>
            <a:ext cx="13589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69636" name="Picture 87" descr="icc5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335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9637" name="Group 90"/>
          <p:cNvGrpSpPr>
            <a:grpSpLocks/>
          </p:cNvGrpSpPr>
          <p:nvPr userDrawn="1"/>
        </p:nvGrpSpPr>
        <p:grpSpPr bwMode="auto">
          <a:xfrm>
            <a:off x="5929313" y="6477000"/>
            <a:ext cx="3062287" cy="298450"/>
            <a:chOff x="3888" y="4032"/>
            <a:chExt cx="1689" cy="144"/>
          </a:xfrm>
        </p:grpSpPr>
        <p:sp>
          <p:nvSpPr>
            <p:cNvPr id="1115" name="AutoShape 91"/>
            <p:cNvSpPr>
              <a:spLocks noChangeArrowheads="1"/>
            </p:cNvSpPr>
            <p:nvPr/>
          </p:nvSpPr>
          <p:spPr bwMode="auto">
            <a:xfrm>
              <a:off x="3888" y="4032"/>
              <a:ext cx="1680" cy="144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16" name="Rectangle 92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 dirty="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  <p:sp>
          <p:nvSpPr>
            <p:cNvPr id="1117" name="Rectangle 93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 dirty="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  <p:sp>
          <p:nvSpPr>
            <p:cNvPr id="1118" name="Rectangle 94"/>
            <p:cNvSpPr>
              <a:spLocks noChangeArrowheads="1"/>
            </p:cNvSpPr>
            <p:nvPr/>
          </p:nvSpPr>
          <p:spPr bwMode="auto">
            <a:xfrm>
              <a:off x="3888" y="4032"/>
              <a:ext cx="168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 dirty="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0804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13" r:id="rId1"/>
  </p:sldLayoutIdLst>
  <p:transition xmlns:p14="http://schemas.microsoft.com/office/powerpoint/2010/main">
    <p:zoom/>
  </p:transition>
  <p:txStyles>
    <p:titleStyle>
      <a:lvl1pPr algn="ctr" defTabSz="955675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5675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5675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5675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5675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011" algn="ctr" defTabSz="956867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021" algn="ctr" defTabSz="956867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032" algn="ctr" defTabSz="956867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041" algn="ctr" defTabSz="956867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7188" indent="-357188" algn="l" defTabSz="955675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6288" indent="-296863" algn="l" defTabSz="955675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5388" indent="-238125" algn="l" defTabSz="955675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4813" indent="-238125" algn="l" defTabSz="955675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4238" indent="-238125" algn="l" defTabSz="955675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1941" indent="-239614" algn="l" defTabSz="956867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68952" indent="-239614" algn="l" defTabSz="956867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5963" indent="-239614" algn="l" defTabSz="956867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2973" indent="-239614" algn="l" defTabSz="956867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1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32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41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52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62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72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83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5793" tIns="47896" rIns="95793" bIns="47896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defRPr/>
            </a:pPr>
            <a:endParaRPr lang="en-GB" sz="46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110" name="Rectangle 86"/>
          <p:cNvSpPr>
            <a:spLocks noChangeArrowheads="1"/>
          </p:cNvSpPr>
          <p:nvPr userDrawn="1"/>
        </p:nvSpPr>
        <p:spPr bwMode="auto">
          <a:xfrm>
            <a:off x="152400" y="685800"/>
            <a:ext cx="1347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1028" name="Picture 87" descr="icc5"/>
          <p:cNvPicPr>
            <a:picLocks noChangeAspect="1" noChangeArrowheads="1"/>
          </p:cNvPicPr>
          <p:nvPr userDrawn="1"/>
        </p:nvPicPr>
        <p:blipFill>
          <a:blip r:embed="rId1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335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9" name="Group 90"/>
          <p:cNvGrpSpPr>
            <a:grpSpLocks/>
          </p:cNvGrpSpPr>
          <p:nvPr userDrawn="1"/>
        </p:nvGrpSpPr>
        <p:grpSpPr bwMode="auto">
          <a:xfrm>
            <a:off x="5929313" y="6477000"/>
            <a:ext cx="3062287" cy="298450"/>
            <a:chOff x="3888" y="4032"/>
            <a:chExt cx="1689" cy="144"/>
          </a:xfrm>
        </p:grpSpPr>
        <p:sp>
          <p:nvSpPr>
            <p:cNvPr id="1115" name="AutoShape 91"/>
            <p:cNvSpPr>
              <a:spLocks noChangeArrowheads="1"/>
            </p:cNvSpPr>
            <p:nvPr/>
          </p:nvSpPr>
          <p:spPr bwMode="auto">
            <a:xfrm>
              <a:off x="3888" y="4032"/>
              <a:ext cx="1680" cy="144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16" name="Rectangle 92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  <p:sp>
          <p:nvSpPr>
            <p:cNvPr id="1117" name="Rectangle 93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  <p:sp>
          <p:nvSpPr>
            <p:cNvPr id="1118" name="Rectangle 94"/>
            <p:cNvSpPr>
              <a:spLocks noChangeArrowheads="1"/>
            </p:cNvSpPr>
            <p:nvPr/>
          </p:nvSpPr>
          <p:spPr bwMode="auto">
            <a:xfrm>
              <a:off x="3888" y="4032"/>
              <a:ext cx="168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6654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15" r:id="rId1"/>
    <p:sldLayoutId id="2147485616" r:id="rId2"/>
    <p:sldLayoutId id="2147485617" r:id="rId3"/>
    <p:sldLayoutId id="2147485618" r:id="rId4"/>
    <p:sldLayoutId id="2147485619" r:id="rId5"/>
    <p:sldLayoutId id="2147485620" r:id="rId6"/>
    <p:sldLayoutId id="2147485621" r:id="rId7"/>
    <p:sldLayoutId id="2147485622" r:id="rId8"/>
    <p:sldLayoutId id="2147485623" r:id="rId9"/>
    <p:sldLayoutId id="2147485624" r:id="rId10"/>
    <p:sldLayoutId id="2147485625" r:id="rId11"/>
  </p:sldLayoutIdLst>
  <p:transition xmlns:p14="http://schemas.microsoft.com/office/powerpoint/2010/main"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5793" tIns="47896" rIns="95793" bIns="47896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defRPr/>
            </a:pPr>
            <a:endParaRPr lang="en-GB" sz="46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110" name="Rectangle 86"/>
          <p:cNvSpPr>
            <a:spLocks noChangeArrowheads="1"/>
          </p:cNvSpPr>
          <p:nvPr userDrawn="1"/>
        </p:nvSpPr>
        <p:spPr bwMode="auto">
          <a:xfrm>
            <a:off x="152400" y="685800"/>
            <a:ext cx="1347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en-GB" sz="1200" smtClean="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 smtClean="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1028" name="Picture 87" descr="icc5"/>
          <p:cNvPicPr>
            <a:picLocks noChangeAspect="1" noChangeArrowheads="1"/>
          </p:cNvPicPr>
          <p:nvPr userDrawn="1"/>
        </p:nvPicPr>
        <p:blipFill>
          <a:blip r:embed="rId1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335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9" name="Group 90"/>
          <p:cNvGrpSpPr>
            <a:grpSpLocks/>
          </p:cNvGrpSpPr>
          <p:nvPr userDrawn="1"/>
        </p:nvGrpSpPr>
        <p:grpSpPr bwMode="auto">
          <a:xfrm>
            <a:off x="5929313" y="6477000"/>
            <a:ext cx="3062287" cy="298450"/>
            <a:chOff x="3888" y="4032"/>
            <a:chExt cx="1689" cy="144"/>
          </a:xfrm>
        </p:grpSpPr>
        <p:sp>
          <p:nvSpPr>
            <p:cNvPr id="1115" name="AutoShape 91"/>
            <p:cNvSpPr>
              <a:spLocks noChangeArrowheads="1"/>
            </p:cNvSpPr>
            <p:nvPr/>
          </p:nvSpPr>
          <p:spPr bwMode="auto">
            <a:xfrm>
              <a:off x="3888" y="4032"/>
              <a:ext cx="1680" cy="144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16" name="Rectangle 92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  <p:sp>
          <p:nvSpPr>
            <p:cNvPr id="1117" name="Rectangle 93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  <p:sp>
          <p:nvSpPr>
            <p:cNvPr id="1118" name="Rectangle 94"/>
            <p:cNvSpPr>
              <a:spLocks noChangeArrowheads="1"/>
            </p:cNvSpPr>
            <p:nvPr/>
          </p:nvSpPr>
          <p:spPr bwMode="auto">
            <a:xfrm>
              <a:off x="3888" y="4032"/>
              <a:ext cx="168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7928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41" r:id="rId1"/>
    <p:sldLayoutId id="2147485642" r:id="rId2"/>
    <p:sldLayoutId id="2147485643" r:id="rId3"/>
    <p:sldLayoutId id="2147485644" r:id="rId4"/>
    <p:sldLayoutId id="2147485645" r:id="rId5"/>
    <p:sldLayoutId id="2147485646" r:id="rId6"/>
    <p:sldLayoutId id="2147485647" r:id="rId7"/>
    <p:sldLayoutId id="2147485648" r:id="rId8"/>
    <p:sldLayoutId id="2147485649" r:id="rId9"/>
    <p:sldLayoutId id="2147485650" r:id="rId10"/>
    <p:sldLayoutId id="2147485651" r:id="rId11"/>
  </p:sldLayoutIdLst>
  <p:transition xmlns:p14="http://schemas.microsoft.com/office/powerpoint/2010/main"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5793" tIns="47896" rIns="95793" bIns="47896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defRPr/>
            </a:pPr>
            <a:endParaRPr lang="en-GB" sz="46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110" name="Rectangle 86"/>
          <p:cNvSpPr>
            <a:spLocks noChangeArrowheads="1"/>
          </p:cNvSpPr>
          <p:nvPr userDrawn="1"/>
        </p:nvSpPr>
        <p:spPr bwMode="auto">
          <a:xfrm>
            <a:off x="152400" y="685800"/>
            <a:ext cx="1347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en-GB" sz="1200" smtClean="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 smtClean="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1028" name="Picture 87" descr="icc5"/>
          <p:cNvPicPr>
            <a:picLocks noChangeAspect="1" noChangeArrowheads="1"/>
          </p:cNvPicPr>
          <p:nvPr userDrawn="1"/>
        </p:nvPicPr>
        <p:blipFill>
          <a:blip r:embed="rId1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335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9" name="Group 90"/>
          <p:cNvGrpSpPr>
            <a:grpSpLocks/>
          </p:cNvGrpSpPr>
          <p:nvPr userDrawn="1"/>
        </p:nvGrpSpPr>
        <p:grpSpPr bwMode="auto">
          <a:xfrm>
            <a:off x="5929313" y="6477000"/>
            <a:ext cx="3062287" cy="298450"/>
            <a:chOff x="3888" y="4032"/>
            <a:chExt cx="1689" cy="144"/>
          </a:xfrm>
        </p:grpSpPr>
        <p:sp>
          <p:nvSpPr>
            <p:cNvPr id="1115" name="AutoShape 91"/>
            <p:cNvSpPr>
              <a:spLocks noChangeArrowheads="1"/>
            </p:cNvSpPr>
            <p:nvPr/>
          </p:nvSpPr>
          <p:spPr bwMode="auto">
            <a:xfrm>
              <a:off x="3888" y="4032"/>
              <a:ext cx="1680" cy="144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16" name="Rectangle 92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  <p:sp>
          <p:nvSpPr>
            <p:cNvPr id="1117" name="Rectangle 93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  <p:sp>
          <p:nvSpPr>
            <p:cNvPr id="1118" name="Rectangle 94"/>
            <p:cNvSpPr>
              <a:spLocks noChangeArrowheads="1"/>
            </p:cNvSpPr>
            <p:nvPr/>
          </p:nvSpPr>
          <p:spPr bwMode="auto">
            <a:xfrm>
              <a:off x="3888" y="4032"/>
              <a:ext cx="168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70226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71" r:id="rId1"/>
    <p:sldLayoutId id="2147485672" r:id="rId2"/>
    <p:sldLayoutId id="2147485673" r:id="rId3"/>
    <p:sldLayoutId id="2147485674" r:id="rId4"/>
    <p:sldLayoutId id="2147485675" r:id="rId5"/>
    <p:sldLayoutId id="2147485676" r:id="rId6"/>
    <p:sldLayoutId id="2147485677" r:id="rId7"/>
    <p:sldLayoutId id="2147485678" r:id="rId8"/>
    <p:sldLayoutId id="2147485679" r:id="rId9"/>
    <p:sldLayoutId id="2147485680" r:id="rId10"/>
    <p:sldLayoutId id="2147485681" r:id="rId11"/>
  </p:sldLayoutIdLst>
  <p:transition xmlns:p14="http://schemas.microsoft.com/office/powerpoint/2010/main"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ChangeArrowheads="1"/>
          </p:cNvSpPr>
          <p:nvPr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793" tIns="47896" rIns="95793" bIns="47896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</a:pPr>
            <a:endParaRPr lang="en-GB" sz="4600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29699" name="Group 9"/>
          <p:cNvGrpSpPr>
            <a:grpSpLocks/>
          </p:cNvGrpSpPr>
          <p:nvPr/>
        </p:nvGrpSpPr>
        <p:grpSpPr bwMode="auto">
          <a:xfrm>
            <a:off x="228600" y="304800"/>
            <a:ext cx="533400" cy="561975"/>
            <a:chOff x="146" y="195"/>
            <a:chExt cx="582" cy="669"/>
          </a:xfrm>
        </p:grpSpPr>
        <p:sp>
          <p:nvSpPr>
            <p:cNvPr id="29705" name="Freeform 10"/>
            <p:cNvSpPr>
              <a:spLocks/>
            </p:cNvSpPr>
            <p:nvPr/>
          </p:nvSpPr>
          <p:spPr bwMode="auto">
            <a:xfrm>
              <a:off x="246" y="248"/>
              <a:ext cx="478" cy="612"/>
            </a:xfrm>
            <a:custGeom>
              <a:avLst/>
              <a:gdLst>
                <a:gd name="T0" fmla="*/ 478 w 478"/>
                <a:gd name="T1" fmla="*/ 0 h 614"/>
                <a:gd name="T2" fmla="*/ 478 w 478"/>
                <a:gd name="T3" fmla="*/ 5 h 614"/>
                <a:gd name="T4" fmla="*/ 478 w 478"/>
                <a:gd name="T5" fmla="*/ 23 h 614"/>
                <a:gd name="T6" fmla="*/ 478 w 478"/>
                <a:gd name="T7" fmla="*/ 40 h 614"/>
                <a:gd name="T8" fmla="*/ 477 w 478"/>
                <a:gd name="T9" fmla="*/ 70 h 614"/>
                <a:gd name="T10" fmla="*/ 474 w 478"/>
                <a:gd name="T11" fmla="*/ 106 h 614"/>
                <a:gd name="T12" fmla="*/ 465 w 478"/>
                <a:gd name="T13" fmla="*/ 161 h 614"/>
                <a:gd name="T14" fmla="*/ 459 w 478"/>
                <a:gd name="T15" fmla="*/ 206 h 614"/>
                <a:gd name="T16" fmla="*/ 452 w 478"/>
                <a:gd name="T17" fmla="*/ 238 h 614"/>
                <a:gd name="T18" fmla="*/ 439 w 478"/>
                <a:gd name="T19" fmla="*/ 280 h 614"/>
                <a:gd name="T20" fmla="*/ 403 w 478"/>
                <a:gd name="T21" fmla="*/ 375 h 614"/>
                <a:gd name="T22" fmla="*/ 354 w 478"/>
                <a:gd name="T23" fmla="*/ 462 h 614"/>
                <a:gd name="T24" fmla="*/ 321 w 478"/>
                <a:gd name="T25" fmla="*/ 511 h 614"/>
                <a:gd name="T26" fmla="*/ 287 w 478"/>
                <a:gd name="T27" fmla="*/ 554 h 614"/>
                <a:gd name="T28" fmla="*/ 257 w 478"/>
                <a:gd name="T29" fmla="*/ 589 h 614"/>
                <a:gd name="T30" fmla="*/ 247 w 478"/>
                <a:gd name="T31" fmla="*/ 600 h 614"/>
                <a:gd name="T32" fmla="*/ 246 w 478"/>
                <a:gd name="T33" fmla="*/ 600 h 614"/>
                <a:gd name="T34" fmla="*/ 236 w 478"/>
                <a:gd name="T35" fmla="*/ 590 h 614"/>
                <a:gd name="T36" fmla="*/ 216 w 478"/>
                <a:gd name="T37" fmla="*/ 572 h 614"/>
                <a:gd name="T38" fmla="*/ 206 w 478"/>
                <a:gd name="T39" fmla="*/ 563 h 614"/>
                <a:gd name="T40" fmla="*/ 195 w 478"/>
                <a:gd name="T41" fmla="*/ 551 h 614"/>
                <a:gd name="T42" fmla="*/ 180 w 478"/>
                <a:gd name="T43" fmla="*/ 533 h 614"/>
                <a:gd name="T44" fmla="*/ 159 w 478"/>
                <a:gd name="T45" fmla="*/ 500 h 614"/>
                <a:gd name="T46" fmla="*/ 144 w 478"/>
                <a:gd name="T47" fmla="*/ 477 h 614"/>
                <a:gd name="T48" fmla="*/ 129 w 478"/>
                <a:gd name="T49" fmla="*/ 456 h 614"/>
                <a:gd name="T50" fmla="*/ 105 w 478"/>
                <a:gd name="T51" fmla="*/ 424 h 614"/>
                <a:gd name="T52" fmla="*/ 80 w 478"/>
                <a:gd name="T53" fmla="*/ 392 h 614"/>
                <a:gd name="T54" fmla="*/ 64 w 478"/>
                <a:gd name="T55" fmla="*/ 359 h 614"/>
                <a:gd name="T56" fmla="*/ 54 w 478"/>
                <a:gd name="T57" fmla="*/ 330 h 614"/>
                <a:gd name="T58" fmla="*/ 42 w 478"/>
                <a:gd name="T59" fmla="*/ 296 h 614"/>
                <a:gd name="T60" fmla="*/ 32 w 478"/>
                <a:gd name="T61" fmla="*/ 267 h 614"/>
                <a:gd name="T62" fmla="*/ 23 w 478"/>
                <a:gd name="T63" fmla="*/ 231 h 614"/>
                <a:gd name="T64" fmla="*/ 14 w 478"/>
                <a:gd name="T65" fmla="*/ 193 h 614"/>
                <a:gd name="T66" fmla="*/ 8 w 478"/>
                <a:gd name="T67" fmla="*/ 157 h 614"/>
                <a:gd name="T68" fmla="*/ 1 w 478"/>
                <a:gd name="T69" fmla="*/ 119 h 614"/>
                <a:gd name="T70" fmla="*/ 0 w 478"/>
                <a:gd name="T71" fmla="*/ 72 h 614"/>
                <a:gd name="T72" fmla="*/ 0 w 478"/>
                <a:gd name="T73" fmla="*/ 31 h 614"/>
                <a:gd name="T74" fmla="*/ 0 w 478"/>
                <a:gd name="T75" fmla="*/ 9 h 614"/>
                <a:gd name="T76" fmla="*/ 0 w 478"/>
                <a:gd name="T77" fmla="*/ 0 h 61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478" h="614">
                  <a:moveTo>
                    <a:pt x="0" y="0"/>
                  </a:moveTo>
                  <a:lnTo>
                    <a:pt x="478" y="0"/>
                  </a:lnTo>
                  <a:lnTo>
                    <a:pt x="478" y="5"/>
                  </a:lnTo>
                  <a:lnTo>
                    <a:pt x="478" y="13"/>
                  </a:lnTo>
                  <a:lnTo>
                    <a:pt x="478" y="23"/>
                  </a:lnTo>
                  <a:lnTo>
                    <a:pt x="478" y="31"/>
                  </a:lnTo>
                  <a:lnTo>
                    <a:pt x="478" y="40"/>
                  </a:lnTo>
                  <a:lnTo>
                    <a:pt x="477" y="54"/>
                  </a:lnTo>
                  <a:lnTo>
                    <a:pt x="477" y="70"/>
                  </a:lnTo>
                  <a:lnTo>
                    <a:pt x="475" y="88"/>
                  </a:lnTo>
                  <a:lnTo>
                    <a:pt x="474" y="106"/>
                  </a:lnTo>
                  <a:lnTo>
                    <a:pt x="469" y="148"/>
                  </a:lnTo>
                  <a:lnTo>
                    <a:pt x="465" y="168"/>
                  </a:lnTo>
                  <a:lnTo>
                    <a:pt x="462" y="182"/>
                  </a:lnTo>
                  <a:lnTo>
                    <a:pt x="459" y="213"/>
                  </a:lnTo>
                  <a:lnTo>
                    <a:pt x="455" y="227"/>
                  </a:lnTo>
                  <a:lnTo>
                    <a:pt x="452" y="245"/>
                  </a:lnTo>
                  <a:lnTo>
                    <a:pt x="446" y="265"/>
                  </a:lnTo>
                  <a:lnTo>
                    <a:pt x="439" y="287"/>
                  </a:lnTo>
                  <a:lnTo>
                    <a:pt x="423" y="337"/>
                  </a:lnTo>
                  <a:lnTo>
                    <a:pt x="403" y="382"/>
                  </a:lnTo>
                  <a:lnTo>
                    <a:pt x="380" y="429"/>
                  </a:lnTo>
                  <a:lnTo>
                    <a:pt x="354" y="476"/>
                  </a:lnTo>
                  <a:lnTo>
                    <a:pt x="339" y="500"/>
                  </a:lnTo>
                  <a:lnTo>
                    <a:pt x="321" y="525"/>
                  </a:lnTo>
                  <a:lnTo>
                    <a:pt x="303" y="547"/>
                  </a:lnTo>
                  <a:lnTo>
                    <a:pt x="287" y="568"/>
                  </a:lnTo>
                  <a:lnTo>
                    <a:pt x="272" y="586"/>
                  </a:lnTo>
                  <a:lnTo>
                    <a:pt x="257" y="603"/>
                  </a:lnTo>
                  <a:lnTo>
                    <a:pt x="249" y="612"/>
                  </a:lnTo>
                  <a:lnTo>
                    <a:pt x="247" y="614"/>
                  </a:lnTo>
                  <a:lnTo>
                    <a:pt x="246" y="614"/>
                  </a:lnTo>
                  <a:lnTo>
                    <a:pt x="241" y="610"/>
                  </a:lnTo>
                  <a:lnTo>
                    <a:pt x="236" y="604"/>
                  </a:lnTo>
                  <a:lnTo>
                    <a:pt x="231" y="599"/>
                  </a:lnTo>
                  <a:lnTo>
                    <a:pt x="216" y="586"/>
                  </a:lnTo>
                  <a:lnTo>
                    <a:pt x="211" y="583"/>
                  </a:lnTo>
                  <a:lnTo>
                    <a:pt x="206" y="577"/>
                  </a:lnTo>
                  <a:lnTo>
                    <a:pt x="198" y="570"/>
                  </a:lnTo>
                  <a:lnTo>
                    <a:pt x="195" y="565"/>
                  </a:lnTo>
                  <a:lnTo>
                    <a:pt x="187" y="558"/>
                  </a:lnTo>
                  <a:lnTo>
                    <a:pt x="180" y="547"/>
                  </a:lnTo>
                  <a:lnTo>
                    <a:pt x="170" y="534"/>
                  </a:lnTo>
                  <a:lnTo>
                    <a:pt x="159" y="514"/>
                  </a:lnTo>
                  <a:lnTo>
                    <a:pt x="151" y="505"/>
                  </a:lnTo>
                  <a:lnTo>
                    <a:pt x="144" y="491"/>
                  </a:lnTo>
                  <a:lnTo>
                    <a:pt x="137" y="478"/>
                  </a:lnTo>
                  <a:lnTo>
                    <a:pt x="129" y="466"/>
                  </a:lnTo>
                  <a:lnTo>
                    <a:pt x="116" y="447"/>
                  </a:lnTo>
                  <a:lnTo>
                    <a:pt x="105" y="431"/>
                  </a:lnTo>
                  <a:lnTo>
                    <a:pt x="91" y="417"/>
                  </a:lnTo>
                  <a:lnTo>
                    <a:pt x="80" y="399"/>
                  </a:lnTo>
                  <a:lnTo>
                    <a:pt x="70" y="379"/>
                  </a:lnTo>
                  <a:lnTo>
                    <a:pt x="64" y="366"/>
                  </a:lnTo>
                  <a:lnTo>
                    <a:pt x="59" y="354"/>
                  </a:lnTo>
                  <a:lnTo>
                    <a:pt x="54" y="337"/>
                  </a:lnTo>
                  <a:lnTo>
                    <a:pt x="47" y="321"/>
                  </a:lnTo>
                  <a:lnTo>
                    <a:pt x="42" y="303"/>
                  </a:lnTo>
                  <a:lnTo>
                    <a:pt x="36" y="287"/>
                  </a:lnTo>
                  <a:lnTo>
                    <a:pt x="32" y="274"/>
                  </a:lnTo>
                  <a:lnTo>
                    <a:pt x="28" y="260"/>
                  </a:lnTo>
                  <a:lnTo>
                    <a:pt x="23" y="238"/>
                  </a:lnTo>
                  <a:lnTo>
                    <a:pt x="18" y="218"/>
                  </a:lnTo>
                  <a:lnTo>
                    <a:pt x="14" y="200"/>
                  </a:lnTo>
                  <a:lnTo>
                    <a:pt x="11" y="182"/>
                  </a:lnTo>
                  <a:lnTo>
                    <a:pt x="8" y="164"/>
                  </a:lnTo>
                  <a:lnTo>
                    <a:pt x="5" y="142"/>
                  </a:lnTo>
                  <a:lnTo>
                    <a:pt x="1" y="119"/>
                  </a:lnTo>
                  <a:lnTo>
                    <a:pt x="0" y="97"/>
                  </a:lnTo>
                  <a:lnTo>
                    <a:pt x="0" y="72"/>
                  </a:lnTo>
                  <a:lnTo>
                    <a:pt x="0" y="50"/>
                  </a:lnTo>
                  <a:lnTo>
                    <a:pt x="0" y="31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9706" name="Freeform 11"/>
            <p:cNvSpPr>
              <a:spLocks/>
            </p:cNvSpPr>
            <p:nvPr/>
          </p:nvSpPr>
          <p:spPr bwMode="auto">
            <a:xfrm>
              <a:off x="246" y="240"/>
              <a:ext cx="480" cy="9"/>
            </a:xfrm>
            <a:custGeom>
              <a:avLst/>
              <a:gdLst>
                <a:gd name="T0" fmla="*/ 480 w 480"/>
                <a:gd name="T1" fmla="*/ 14 h 8"/>
                <a:gd name="T2" fmla="*/ 478 w 480"/>
                <a:gd name="T3" fmla="*/ 0 h 8"/>
                <a:gd name="T4" fmla="*/ 0 w 480"/>
                <a:gd name="T5" fmla="*/ 0 h 8"/>
                <a:gd name="T6" fmla="*/ 0 w 480"/>
                <a:gd name="T7" fmla="*/ 18 h 8"/>
                <a:gd name="T8" fmla="*/ 478 w 480"/>
                <a:gd name="T9" fmla="*/ 18 h 8"/>
                <a:gd name="T10" fmla="*/ 480 w 480"/>
                <a:gd name="T11" fmla="*/ 14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0" h="8">
                  <a:moveTo>
                    <a:pt x="480" y="6"/>
                  </a:moveTo>
                  <a:lnTo>
                    <a:pt x="47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478" y="8"/>
                  </a:lnTo>
                  <a:lnTo>
                    <a:pt x="480" y="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9707" name="Freeform 12"/>
            <p:cNvSpPr>
              <a:spLocks/>
            </p:cNvSpPr>
            <p:nvPr/>
          </p:nvSpPr>
          <p:spPr bwMode="auto">
            <a:xfrm>
              <a:off x="721" y="248"/>
              <a:ext cx="7" cy="23"/>
            </a:xfrm>
            <a:custGeom>
              <a:avLst/>
              <a:gdLst>
                <a:gd name="T0" fmla="*/ 5 w 7"/>
                <a:gd name="T1" fmla="*/ 23 h 23"/>
                <a:gd name="T2" fmla="*/ 5 w 7"/>
                <a:gd name="T3" fmla="*/ 23 h 23"/>
                <a:gd name="T4" fmla="*/ 7 w 7"/>
                <a:gd name="T5" fmla="*/ 5 h 23"/>
                <a:gd name="T6" fmla="*/ 5 w 7"/>
                <a:gd name="T7" fmla="*/ 0 h 23"/>
                <a:gd name="T8" fmla="*/ 0 w 7"/>
                <a:gd name="T9" fmla="*/ 0 h 23"/>
                <a:gd name="T10" fmla="*/ 0 w 7"/>
                <a:gd name="T11" fmla="*/ 5 h 23"/>
                <a:gd name="T12" fmla="*/ 0 w 7"/>
                <a:gd name="T13" fmla="*/ 22 h 23"/>
                <a:gd name="T14" fmla="*/ 0 w 7"/>
                <a:gd name="T15" fmla="*/ 22 h 23"/>
                <a:gd name="T16" fmla="*/ 5 w 7"/>
                <a:gd name="T17" fmla="*/ 23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23">
                  <a:moveTo>
                    <a:pt x="5" y="23"/>
                  </a:moveTo>
                  <a:lnTo>
                    <a:pt x="5" y="23"/>
                  </a:lnTo>
                  <a:lnTo>
                    <a:pt x="7" y="5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22"/>
                  </a:lnTo>
                  <a:lnTo>
                    <a:pt x="5" y="23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9708" name="Freeform 13"/>
            <p:cNvSpPr>
              <a:spLocks/>
            </p:cNvSpPr>
            <p:nvPr/>
          </p:nvSpPr>
          <p:spPr bwMode="auto">
            <a:xfrm>
              <a:off x="711" y="269"/>
              <a:ext cx="16" cy="127"/>
            </a:xfrm>
            <a:custGeom>
              <a:avLst/>
              <a:gdLst>
                <a:gd name="T0" fmla="*/ 5 w 15"/>
                <a:gd name="T1" fmla="*/ 133 h 126"/>
                <a:gd name="T2" fmla="*/ 5 w 15"/>
                <a:gd name="T3" fmla="*/ 133 h 126"/>
                <a:gd name="T4" fmla="*/ 19 w 15"/>
                <a:gd name="T5" fmla="*/ 93 h 126"/>
                <a:gd name="T6" fmla="*/ 20 w 15"/>
                <a:gd name="T7" fmla="*/ 48 h 126"/>
                <a:gd name="T8" fmla="*/ 22 w 15"/>
                <a:gd name="T9" fmla="*/ 18 h 126"/>
                <a:gd name="T10" fmla="*/ 22 w 15"/>
                <a:gd name="T11" fmla="*/ 1 h 126"/>
                <a:gd name="T12" fmla="*/ 17 w 15"/>
                <a:gd name="T13" fmla="*/ 0 h 126"/>
                <a:gd name="T14" fmla="*/ 17 w 15"/>
                <a:gd name="T15" fmla="*/ 18 h 126"/>
                <a:gd name="T16" fmla="*/ 16 w 15"/>
                <a:gd name="T17" fmla="*/ 48 h 126"/>
                <a:gd name="T18" fmla="*/ 5 w 15"/>
                <a:gd name="T19" fmla="*/ 91 h 126"/>
                <a:gd name="T20" fmla="*/ 0 w 15"/>
                <a:gd name="T21" fmla="*/ 133 h 126"/>
                <a:gd name="T22" fmla="*/ 0 w 15"/>
                <a:gd name="T23" fmla="*/ 133 h 126"/>
                <a:gd name="T24" fmla="*/ 5 w 15"/>
                <a:gd name="T25" fmla="*/ 133 h 1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" h="126">
                  <a:moveTo>
                    <a:pt x="5" y="126"/>
                  </a:moveTo>
                  <a:lnTo>
                    <a:pt x="5" y="126"/>
                  </a:lnTo>
                  <a:lnTo>
                    <a:pt x="12" y="86"/>
                  </a:lnTo>
                  <a:lnTo>
                    <a:pt x="13" y="48"/>
                  </a:lnTo>
                  <a:lnTo>
                    <a:pt x="15" y="18"/>
                  </a:lnTo>
                  <a:lnTo>
                    <a:pt x="15" y="1"/>
                  </a:lnTo>
                  <a:lnTo>
                    <a:pt x="10" y="0"/>
                  </a:lnTo>
                  <a:lnTo>
                    <a:pt x="10" y="18"/>
                  </a:lnTo>
                  <a:lnTo>
                    <a:pt x="9" y="48"/>
                  </a:lnTo>
                  <a:lnTo>
                    <a:pt x="5" y="84"/>
                  </a:lnTo>
                  <a:lnTo>
                    <a:pt x="0" y="126"/>
                  </a:lnTo>
                  <a:lnTo>
                    <a:pt x="5" y="12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9709" name="Freeform 14"/>
            <p:cNvSpPr>
              <a:spLocks/>
            </p:cNvSpPr>
            <p:nvPr/>
          </p:nvSpPr>
          <p:spPr bwMode="auto">
            <a:xfrm>
              <a:off x="681" y="395"/>
              <a:ext cx="35" cy="138"/>
            </a:xfrm>
            <a:custGeom>
              <a:avLst/>
              <a:gdLst>
                <a:gd name="T0" fmla="*/ 6 w 34"/>
                <a:gd name="T1" fmla="*/ 132 h 139"/>
                <a:gd name="T2" fmla="*/ 6 w 34"/>
                <a:gd name="T3" fmla="*/ 132 h 139"/>
                <a:gd name="T4" fmla="*/ 25 w 34"/>
                <a:gd name="T5" fmla="*/ 92 h 139"/>
                <a:gd name="T6" fmla="*/ 31 w 34"/>
                <a:gd name="T7" fmla="*/ 67 h 139"/>
                <a:gd name="T8" fmla="*/ 36 w 34"/>
                <a:gd name="T9" fmla="*/ 36 h 139"/>
                <a:gd name="T10" fmla="*/ 41 w 34"/>
                <a:gd name="T11" fmla="*/ 0 h 139"/>
                <a:gd name="T12" fmla="*/ 36 w 34"/>
                <a:gd name="T13" fmla="*/ 0 h 139"/>
                <a:gd name="T14" fmla="*/ 31 w 34"/>
                <a:gd name="T15" fmla="*/ 34 h 139"/>
                <a:gd name="T16" fmla="*/ 26 w 34"/>
                <a:gd name="T17" fmla="*/ 65 h 139"/>
                <a:gd name="T18" fmla="*/ 13 w 34"/>
                <a:gd name="T19" fmla="*/ 90 h 139"/>
                <a:gd name="T20" fmla="*/ 0 w 34"/>
                <a:gd name="T21" fmla="*/ 132 h 139"/>
                <a:gd name="T22" fmla="*/ 0 w 34"/>
                <a:gd name="T23" fmla="*/ 132 h 139"/>
                <a:gd name="T24" fmla="*/ 6 w 34"/>
                <a:gd name="T25" fmla="*/ 132 h 1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4" h="139">
                  <a:moveTo>
                    <a:pt x="6" y="139"/>
                  </a:moveTo>
                  <a:lnTo>
                    <a:pt x="6" y="139"/>
                  </a:lnTo>
                  <a:lnTo>
                    <a:pt x="18" y="99"/>
                  </a:lnTo>
                  <a:lnTo>
                    <a:pt x="24" y="67"/>
                  </a:lnTo>
                  <a:lnTo>
                    <a:pt x="29" y="36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4" y="34"/>
                  </a:lnTo>
                  <a:lnTo>
                    <a:pt x="19" y="65"/>
                  </a:lnTo>
                  <a:lnTo>
                    <a:pt x="13" y="97"/>
                  </a:lnTo>
                  <a:lnTo>
                    <a:pt x="0" y="139"/>
                  </a:lnTo>
                  <a:lnTo>
                    <a:pt x="6" y="13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9710" name="Freeform 15"/>
            <p:cNvSpPr>
              <a:spLocks/>
            </p:cNvSpPr>
            <p:nvPr/>
          </p:nvSpPr>
          <p:spPr bwMode="auto">
            <a:xfrm>
              <a:off x="598" y="533"/>
              <a:ext cx="90" cy="189"/>
            </a:xfrm>
            <a:custGeom>
              <a:avLst/>
              <a:gdLst>
                <a:gd name="T0" fmla="*/ 5 w 90"/>
                <a:gd name="T1" fmla="*/ 189 h 189"/>
                <a:gd name="T2" fmla="*/ 5 w 90"/>
                <a:gd name="T3" fmla="*/ 189 h 189"/>
                <a:gd name="T4" fmla="*/ 18 w 90"/>
                <a:gd name="T5" fmla="*/ 168 h 189"/>
                <a:gd name="T6" fmla="*/ 30 w 90"/>
                <a:gd name="T7" fmla="*/ 144 h 189"/>
                <a:gd name="T8" fmla="*/ 43 w 90"/>
                <a:gd name="T9" fmla="*/ 119 h 189"/>
                <a:gd name="T10" fmla="*/ 54 w 90"/>
                <a:gd name="T11" fmla="*/ 97 h 189"/>
                <a:gd name="T12" fmla="*/ 64 w 90"/>
                <a:gd name="T13" fmla="*/ 74 h 189"/>
                <a:gd name="T14" fmla="*/ 72 w 90"/>
                <a:gd name="T15" fmla="*/ 50 h 189"/>
                <a:gd name="T16" fmla="*/ 82 w 90"/>
                <a:gd name="T17" fmla="*/ 27 h 189"/>
                <a:gd name="T18" fmla="*/ 90 w 90"/>
                <a:gd name="T19" fmla="*/ 0 h 189"/>
                <a:gd name="T20" fmla="*/ 84 w 90"/>
                <a:gd name="T21" fmla="*/ 0 h 189"/>
                <a:gd name="T22" fmla="*/ 77 w 90"/>
                <a:gd name="T23" fmla="*/ 23 h 189"/>
                <a:gd name="T24" fmla="*/ 67 w 90"/>
                <a:gd name="T25" fmla="*/ 49 h 189"/>
                <a:gd name="T26" fmla="*/ 58 w 90"/>
                <a:gd name="T27" fmla="*/ 70 h 189"/>
                <a:gd name="T28" fmla="*/ 48 w 90"/>
                <a:gd name="T29" fmla="*/ 94 h 189"/>
                <a:gd name="T30" fmla="*/ 38 w 90"/>
                <a:gd name="T31" fmla="*/ 119 h 189"/>
                <a:gd name="T32" fmla="*/ 26 w 90"/>
                <a:gd name="T33" fmla="*/ 141 h 189"/>
                <a:gd name="T34" fmla="*/ 13 w 90"/>
                <a:gd name="T35" fmla="*/ 164 h 189"/>
                <a:gd name="T36" fmla="*/ 0 w 90"/>
                <a:gd name="T37" fmla="*/ 188 h 189"/>
                <a:gd name="T38" fmla="*/ 0 w 90"/>
                <a:gd name="T39" fmla="*/ 188 h 189"/>
                <a:gd name="T40" fmla="*/ 5 w 90"/>
                <a:gd name="T41" fmla="*/ 189 h 18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0" h="189">
                  <a:moveTo>
                    <a:pt x="5" y="189"/>
                  </a:moveTo>
                  <a:lnTo>
                    <a:pt x="5" y="189"/>
                  </a:lnTo>
                  <a:lnTo>
                    <a:pt x="18" y="168"/>
                  </a:lnTo>
                  <a:lnTo>
                    <a:pt x="30" y="144"/>
                  </a:lnTo>
                  <a:lnTo>
                    <a:pt x="43" y="119"/>
                  </a:lnTo>
                  <a:lnTo>
                    <a:pt x="54" y="97"/>
                  </a:lnTo>
                  <a:lnTo>
                    <a:pt x="64" y="74"/>
                  </a:lnTo>
                  <a:lnTo>
                    <a:pt x="72" y="50"/>
                  </a:lnTo>
                  <a:lnTo>
                    <a:pt x="82" y="27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77" y="23"/>
                  </a:lnTo>
                  <a:lnTo>
                    <a:pt x="67" y="49"/>
                  </a:lnTo>
                  <a:lnTo>
                    <a:pt x="58" y="70"/>
                  </a:lnTo>
                  <a:lnTo>
                    <a:pt x="48" y="94"/>
                  </a:lnTo>
                  <a:lnTo>
                    <a:pt x="38" y="119"/>
                  </a:lnTo>
                  <a:lnTo>
                    <a:pt x="26" y="141"/>
                  </a:lnTo>
                  <a:lnTo>
                    <a:pt x="13" y="164"/>
                  </a:lnTo>
                  <a:lnTo>
                    <a:pt x="0" y="188"/>
                  </a:lnTo>
                  <a:lnTo>
                    <a:pt x="5" y="18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9711" name="Freeform 16"/>
            <p:cNvSpPr>
              <a:spLocks/>
            </p:cNvSpPr>
            <p:nvPr/>
          </p:nvSpPr>
          <p:spPr bwMode="auto">
            <a:xfrm>
              <a:off x="491" y="722"/>
              <a:ext cx="113" cy="142"/>
            </a:xfrm>
            <a:custGeom>
              <a:avLst/>
              <a:gdLst>
                <a:gd name="T0" fmla="*/ 2 w 113"/>
                <a:gd name="T1" fmla="*/ 142 h 142"/>
                <a:gd name="T2" fmla="*/ 3 w 113"/>
                <a:gd name="T3" fmla="*/ 140 h 142"/>
                <a:gd name="T4" fmla="*/ 16 w 113"/>
                <a:gd name="T5" fmla="*/ 129 h 142"/>
                <a:gd name="T6" fmla="*/ 44 w 113"/>
                <a:gd name="T7" fmla="*/ 95 h 142"/>
                <a:gd name="T8" fmla="*/ 62 w 113"/>
                <a:gd name="T9" fmla="*/ 74 h 142"/>
                <a:gd name="T10" fmla="*/ 80 w 113"/>
                <a:gd name="T11" fmla="*/ 50 h 142"/>
                <a:gd name="T12" fmla="*/ 97 w 113"/>
                <a:gd name="T13" fmla="*/ 27 h 142"/>
                <a:gd name="T14" fmla="*/ 113 w 113"/>
                <a:gd name="T15" fmla="*/ 1 h 142"/>
                <a:gd name="T16" fmla="*/ 108 w 113"/>
                <a:gd name="T17" fmla="*/ 0 h 142"/>
                <a:gd name="T18" fmla="*/ 92 w 113"/>
                <a:gd name="T19" fmla="*/ 21 h 142"/>
                <a:gd name="T20" fmla="*/ 75 w 113"/>
                <a:gd name="T21" fmla="*/ 46 h 142"/>
                <a:gd name="T22" fmla="*/ 57 w 113"/>
                <a:gd name="T23" fmla="*/ 70 h 142"/>
                <a:gd name="T24" fmla="*/ 39 w 113"/>
                <a:gd name="T25" fmla="*/ 90 h 142"/>
                <a:gd name="T26" fmla="*/ 13 w 113"/>
                <a:gd name="T27" fmla="*/ 124 h 142"/>
                <a:gd name="T28" fmla="*/ 0 w 113"/>
                <a:gd name="T29" fmla="*/ 137 h 142"/>
                <a:gd name="T30" fmla="*/ 3 w 113"/>
                <a:gd name="T31" fmla="*/ 137 h 142"/>
                <a:gd name="T32" fmla="*/ 2 w 113"/>
                <a:gd name="T33" fmla="*/ 142 h 1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3" h="142">
                  <a:moveTo>
                    <a:pt x="2" y="142"/>
                  </a:moveTo>
                  <a:lnTo>
                    <a:pt x="3" y="140"/>
                  </a:lnTo>
                  <a:lnTo>
                    <a:pt x="16" y="129"/>
                  </a:lnTo>
                  <a:lnTo>
                    <a:pt x="44" y="95"/>
                  </a:lnTo>
                  <a:lnTo>
                    <a:pt x="62" y="74"/>
                  </a:lnTo>
                  <a:lnTo>
                    <a:pt x="80" y="50"/>
                  </a:lnTo>
                  <a:lnTo>
                    <a:pt x="97" y="27"/>
                  </a:lnTo>
                  <a:lnTo>
                    <a:pt x="113" y="1"/>
                  </a:lnTo>
                  <a:lnTo>
                    <a:pt x="108" y="0"/>
                  </a:lnTo>
                  <a:lnTo>
                    <a:pt x="92" y="21"/>
                  </a:lnTo>
                  <a:lnTo>
                    <a:pt x="75" y="46"/>
                  </a:lnTo>
                  <a:lnTo>
                    <a:pt x="57" y="70"/>
                  </a:lnTo>
                  <a:lnTo>
                    <a:pt x="39" y="90"/>
                  </a:lnTo>
                  <a:lnTo>
                    <a:pt x="13" y="124"/>
                  </a:lnTo>
                  <a:lnTo>
                    <a:pt x="0" y="137"/>
                  </a:lnTo>
                  <a:lnTo>
                    <a:pt x="3" y="137"/>
                  </a:lnTo>
                  <a:lnTo>
                    <a:pt x="2" y="14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9712" name="Freeform 17"/>
            <p:cNvSpPr>
              <a:spLocks/>
            </p:cNvSpPr>
            <p:nvPr/>
          </p:nvSpPr>
          <p:spPr bwMode="auto">
            <a:xfrm>
              <a:off x="449" y="821"/>
              <a:ext cx="43" cy="43"/>
            </a:xfrm>
            <a:custGeom>
              <a:avLst/>
              <a:gdLst>
                <a:gd name="T0" fmla="*/ 0 w 44"/>
                <a:gd name="T1" fmla="*/ 5 h 43"/>
                <a:gd name="T2" fmla="*/ 0 w 44"/>
                <a:gd name="T3" fmla="*/ 5 h 43"/>
                <a:gd name="T4" fmla="*/ 22 w 44"/>
                <a:gd name="T5" fmla="*/ 29 h 43"/>
                <a:gd name="T6" fmla="*/ 36 w 44"/>
                <a:gd name="T7" fmla="*/ 43 h 43"/>
                <a:gd name="T8" fmla="*/ 37 w 44"/>
                <a:gd name="T9" fmla="*/ 38 h 43"/>
                <a:gd name="T10" fmla="*/ 22 w 44"/>
                <a:gd name="T11" fmla="*/ 23 h 43"/>
                <a:gd name="T12" fmla="*/ 5 w 44"/>
                <a:gd name="T13" fmla="*/ 0 h 43"/>
                <a:gd name="T14" fmla="*/ 5 w 44"/>
                <a:gd name="T15" fmla="*/ 0 h 43"/>
                <a:gd name="T16" fmla="*/ 0 w 44"/>
                <a:gd name="T17" fmla="*/ 5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" h="43">
                  <a:moveTo>
                    <a:pt x="0" y="5"/>
                  </a:moveTo>
                  <a:lnTo>
                    <a:pt x="0" y="5"/>
                  </a:lnTo>
                  <a:lnTo>
                    <a:pt x="25" y="29"/>
                  </a:lnTo>
                  <a:lnTo>
                    <a:pt x="43" y="43"/>
                  </a:lnTo>
                  <a:lnTo>
                    <a:pt x="44" y="38"/>
                  </a:lnTo>
                  <a:lnTo>
                    <a:pt x="28" y="23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9713" name="Freeform 18"/>
            <p:cNvSpPr>
              <a:spLocks/>
            </p:cNvSpPr>
            <p:nvPr/>
          </p:nvSpPr>
          <p:spPr bwMode="auto">
            <a:xfrm>
              <a:off x="389" y="735"/>
              <a:ext cx="66" cy="91"/>
            </a:xfrm>
            <a:custGeom>
              <a:avLst/>
              <a:gdLst>
                <a:gd name="T0" fmla="*/ 0 w 66"/>
                <a:gd name="T1" fmla="*/ 4 h 90"/>
                <a:gd name="T2" fmla="*/ 0 w 66"/>
                <a:gd name="T3" fmla="*/ 4 h 90"/>
                <a:gd name="T4" fmla="*/ 13 w 66"/>
                <a:gd name="T5" fmla="*/ 27 h 90"/>
                <a:gd name="T6" fmla="*/ 27 w 66"/>
                <a:gd name="T7" fmla="*/ 52 h 90"/>
                <a:gd name="T8" fmla="*/ 35 w 66"/>
                <a:gd name="T9" fmla="*/ 68 h 90"/>
                <a:gd name="T10" fmla="*/ 45 w 66"/>
                <a:gd name="T11" fmla="*/ 77 h 90"/>
                <a:gd name="T12" fmla="*/ 54 w 66"/>
                <a:gd name="T13" fmla="*/ 90 h 90"/>
                <a:gd name="T14" fmla="*/ 61 w 66"/>
                <a:gd name="T15" fmla="*/ 97 h 90"/>
                <a:gd name="T16" fmla="*/ 66 w 66"/>
                <a:gd name="T17" fmla="*/ 92 h 90"/>
                <a:gd name="T18" fmla="*/ 59 w 66"/>
                <a:gd name="T19" fmla="*/ 85 h 90"/>
                <a:gd name="T20" fmla="*/ 48 w 66"/>
                <a:gd name="T21" fmla="*/ 72 h 90"/>
                <a:gd name="T22" fmla="*/ 40 w 66"/>
                <a:gd name="T23" fmla="*/ 63 h 90"/>
                <a:gd name="T24" fmla="*/ 30 w 66"/>
                <a:gd name="T25" fmla="*/ 43 h 90"/>
                <a:gd name="T26" fmla="*/ 18 w 66"/>
                <a:gd name="T27" fmla="*/ 25 h 90"/>
                <a:gd name="T28" fmla="*/ 5 w 66"/>
                <a:gd name="T29" fmla="*/ 0 h 90"/>
                <a:gd name="T30" fmla="*/ 5 w 66"/>
                <a:gd name="T31" fmla="*/ 0 h 90"/>
                <a:gd name="T32" fmla="*/ 0 w 66"/>
                <a:gd name="T33" fmla="*/ 4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6" h="90">
                  <a:moveTo>
                    <a:pt x="0" y="4"/>
                  </a:moveTo>
                  <a:lnTo>
                    <a:pt x="0" y="4"/>
                  </a:lnTo>
                  <a:lnTo>
                    <a:pt x="13" y="27"/>
                  </a:lnTo>
                  <a:lnTo>
                    <a:pt x="27" y="45"/>
                  </a:lnTo>
                  <a:lnTo>
                    <a:pt x="35" y="61"/>
                  </a:lnTo>
                  <a:lnTo>
                    <a:pt x="45" y="70"/>
                  </a:lnTo>
                  <a:lnTo>
                    <a:pt x="54" y="83"/>
                  </a:lnTo>
                  <a:lnTo>
                    <a:pt x="61" y="90"/>
                  </a:lnTo>
                  <a:lnTo>
                    <a:pt x="66" y="85"/>
                  </a:lnTo>
                  <a:lnTo>
                    <a:pt x="59" y="78"/>
                  </a:lnTo>
                  <a:lnTo>
                    <a:pt x="48" y="65"/>
                  </a:lnTo>
                  <a:lnTo>
                    <a:pt x="40" y="56"/>
                  </a:lnTo>
                  <a:lnTo>
                    <a:pt x="30" y="43"/>
                  </a:lnTo>
                  <a:lnTo>
                    <a:pt x="18" y="25"/>
                  </a:lnTo>
                  <a:lnTo>
                    <a:pt x="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9714" name="Freeform 19"/>
            <p:cNvSpPr>
              <a:spLocks/>
            </p:cNvSpPr>
            <p:nvPr/>
          </p:nvSpPr>
          <p:spPr bwMode="auto">
            <a:xfrm>
              <a:off x="290" y="565"/>
              <a:ext cx="104" cy="174"/>
            </a:xfrm>
            <a:custGeom>
              <a:avLst/>
              <a:gdLst>
                <a:gd name="T0" fmla="*/ 0 w 103"/>
                <a:gd name="T1" fmla="*/ 4 h 174"/>
                <a:gd name="T2" fmla="*/ 0 w 103"/>
                <a:gd name="T3" fmla="*/ 4 h 174"/>
                <a:gd name="T4" fmla="*/ 11 w 103"/>
                <a:gd name="T5" fmla="*/ 36 h 174"/>
                <a:gd name="T6" fmla="*/ 23 w 103"/>
                <a:gd name="T7" fmla="*/ 62 h 174"/>
                <a:gd name="T8" fmla="*/ 34 w 103"/>
                <a:gd name="T9" fmla="*/ 82 h 174"/>
                <a:gd name="T10" fmla="*/ 44 w 103"/>
                <a:gd name="T11" fmla="*/ 98 h 174"/>
                <a:gd name="T12" fmla="*/ 64 w 103"/>
                <a:gd name="T13" fmla="*/ 114 h 174"/>
                <a:gd name="T14" fmla="*/ 77 w 103"/>
                <a:gd name="T15" fmla="*/ 130 h 174"/>
                <a:gd name="T16" fmla="*/ 89 w 103"/>
                <a:gd name="T17" fmla="*/ 150 h 174"/>
                <a:gd name="T18" fmla="*/ 105 w 103"/>
                <a:gd name="T19" fmla="*/ 174 h 174"/>
                <a:gd name="T20" fmla="*/ 110 w 103"/>
                <a:gd name="T21" fmla="*/ 170 h 174"/>
                <a:gd name="T22" fmla="*/ 95 w 103"/>
                <a:gd name="T23" fmla="*/ 147 h 174"/>
                <a:gd name="T24" fmla="*/ 81 w 103"/>
                <a:gd name="T25" fmla="*/ 127 h 174"/>
                <a:gd name="T26" fmla="*/ 69 w 103"/>
                <a:gd name="T27" fmla="*/ 110 h 174"/>
                <a:gd name="T28" fmla="*/ 51 w 103"/>
                <a:gd name="T29" fmla="*/ 96 h 174"/>
                <a:gd name="T30" fmla="*/ 39 w 103"/>
                <a:gd name="T31" fmla="*/ 78 h 174"/>
                <a:gd name="T32" fmla="*/ 28 w 103"/>
                <a:gd name="T33" fmla="*/ 58 h 174"/>
                <a:gd name="T34" fmla="*/ 18 w 103"/>
                <a:gd name="T35" fmla="*/ 35 h 174"/>
                <a:gd name="T36" fmla="*/ 6 w 103"/>
                <a:gd name="T37" fmla="*/ 0 h 174"/>
                <a:gd name="T38" fmla="*/ 6 w 103"/>
                <a:gd name="T39" fmla="*/ 0 h 174"/>
                <a:gd name="T40" fmla="*/ 0 w 103"/>
                <a:gd name="T41" fmla="*/ 4 h 17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03" h="174">
                  <a:moveTo>
                    <a:pt x="0" y="4"/>
                  </a:moveTo>
                  <a:lnTo>
                    <a:pt x="0" y="4"/>
                  </a:lnTo>
                  <a:lnTo>
                    <a:pt x="11" y="36"/>
                  </a:lnTo>
                  <a:lnTo>
                    <a:pt x="23" y="62"/>
                  </a:lnTo>
                  <a:lnTo>
                    <a:pt x="34" y="82"/>
                  </a:lnTo>
                  <a:lnTo>
                    <a:pt x="44" y="98"/>
                  </a:lnTo>
                  <a:lnTo>
                    <a:pt x="57" y="114"/>
                  </a:lnTo>
                  <a:lnTo>
                    <a:pt x="70" y="130"/>
                  </a:lnTo>
                  <a:lnTo>
                    <a:pt x="82" y="150"/>
                  </a:lnTo>
                  <a:lnTo>
                    <a:pt x="98" y="174"/>
                  </a:lnTo>
                  <a:lnTo>
                    <a:pt x="103" y="170"/>
                  </a:lnTo>
                  <a:lnTo>
                    <a:pt x="88" y="147"/>
                  </a:lnTo>
                  <a:lnTo>
                    <a:pt x="74" y="127"/>
                  </a:lnTo>
                  <a:lnTo>
                    <a:pt x="62" y="110"/>
                  </a:lnTo>
                  <a:lnTo>
                    <a:pt x="51" y="96"/>
                  </a:lnTo>
                  <a:lnTo>
                    <a:pt x="39" y="78"/>
                  </a:lnTo>
                  <a:lnTo>
                    <a:pt x="28" y="58"/>
                  </a:lnTo>
                  <a:lnTo>
                    <a:pt x="18" y="35"/>
                  </a:lnTo>
                  <a:lnTo>
                    <a:pt x="6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9715" name="Freeform 20"/>
            <p:cNvSpPr>
              <a:spLocks/>
            </p:cNvSpPr>
            <p:nvPr/>
          </p:nvSpPr>
          <p:spPr bwMode="auto">
            <a:xfrm>
              <a:off x="246" y="390"/>
              <a:ext cx="50" cy="180"/>
            </a:xfrm>
            <a:custGeom>
              <a:avLst/>
              <a:gdLst>
                <a:gd name="T0" fmla="*/ 0 w 50"/>
                <a:gd name="T1" fmla="*/ 0 h 181"/>
                <a:gd name="T2" fmla="*/ 1 w 50"/>
                <a:gd name="T3" fmla="*/ 0 h 181"/>
                <a:gd name="T4" fmla="*/ 8 w 50"/>
                <a:gd name="T5" fmla="*/ 42 h 181"/>
                <a:gd name="T6" fmla="*/ 14 w 50"/>
                <a:gd name="T7" fmla="*/ 76 h 181"/>
                <a:gd name="T8" fmla="*/ 26 w 50"/>
                <a:gd name="T9" fmla="*/ 113 h 181"/>
                <a:gd name="T10" fmla="*/ 44 w 50"/>
                <a:gd name="T11" fmla="*/ 174 h 181"/>
                <a:gd name="T12" fmla="*/ 50 w 50"/>
                <a:gd name="T13" fmla="*/ 170 h 181"/>
                <a:gd name="T14" fmla="*/ 31 w 50"/>
                <a:gd name="T15" fmla="*/ 111 h 181"/>
                <a:gd name="T16" fmla="*/ 21 w 50"/>
                <a:gd name="T17" fmla="*/ 76 h 181"/>
                <a:gd name="T18" fmla="*/ 13 w 50"/>
                <a:gd name="T19" fmla="*/ 40 h 181"/>
                <a:gd name="T20" fmla="*/ 8 w 50"/>
                <a:gd name="T21" fmla="*/ 0 h 181"/>
                <a:gd name="T22" fmla="*/ 8 w 50"/>
                <a:gd name="T23" fmla="*/ 0 h 181"/>
                <a:gd name="T24" fmla="*/ 0 w 50"/>
                <a:gd name="T25" fmla="*/ 0 h 1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0" h="181">
                  <a:moveTo>
                    <a:pt x="0" y="0"/>
                  </a:moveTo>
                  <a:lnTo>
                    <a:pt x="1" y="0"/>
                  </a:lnTo>
                  <a:lnTo>
                    <a:pt x="8" y="42"/>
                  </a:lnTo>
                  <a:lnTo>
                    <a:pt x="14" y="76"/>
                  </a:lnTo>
                  <a:lnTo>
                    <a:pt x="26" y="120"/>
                  </a:lnTo>
                  <a:lnTo>
                    <a:pt x="44" y="181"/>
                  </a:lnTo>
                  <a:lnTo>
                    <a:pt x="50" y="177"/>
                  </a:lnTo>
                  <a:lnTo>
                    <a:pt x="31" y="118"/>
                  </a:lnTo>
                  <a:lnTo>
                    <a:pt x="21" y="76"/>
                  </a:lnTo>
                  <a:lnTo>
                    <a:pt x="13" y="4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9716" name="Freeform 21"/>
            <p:cNvSpPr>
              <a:spLocks/>
            </p:cNvSpPr>
            <p:nvPr/>
          </p:nvSpPr>
          <p:spPr bwMode="auto">
            <a:xfrm>
              <a:off x="241" y="240"/>
              <a:ext cx="12" cy="149"/>
            </a:xfrm>
            <a:custGeom>
              <a:avLst/>
              <a:gdLst>
                <a:gd name="T0" fmla="*/ 4 w 12"/>
                <a:gd name="T1" fmla="*/ 0 h 148"/>
                <a:gd name="T2" fmla="*/ 0 w 12"/>
                <a:gd name="T3" fmla="*/ 6 h 148"/>
                <a:gd name="T4" fmla="*/ 0 w 12"/>
                <a:gd name="T5" fmla="*/ 19 h 148"/>
                <a:gd name="T6" fmla="*/ 0 w 12"/>
                <a:gd name="T7" fmla="*/ 56 h 148"/>
                <a:gd name="T8" fmla="*/ 2 w 12"/>
                <a:gd name="T9" fmla="*/ 110 h 148"/>
                <a:gd name="T10" fmla="*/ 4 w 12"/>
                <a:gd name="T11" fmla="*/ 155 h 148"/>
                <a:gd name="T12" fmla="*/ 12 w 12"/>
                <a:gd name="T13" fmla="*/ 155 h 148"/>
                <a:gd name="T14" fmla="*/ 7 w 12"/>
                <a:gd name="T15" fmla="*/ 110 h 148"/>
                <a:gd name="T16" fmla="*/ 5 w 12"/>
                <a:gd name="T17" fmla="*/ 56 h 148"/>
                <a:gd name="T18" fmla="*/ 5 w 12"/>
                <a:gd name="T19" fmla="*/ 19 h 148"/>
                <a:gd name="T20" fmla="*/ 5 w 12"/>
                <a:gd name="T21" fmla="*/ 6 h 148"/>
                <a:gd name="T22" fmla="*/ 4 w 12"/>
                <a:gd name="T23" fmla="*/ 8 h 148"/>
                <a:gd name="T24" fmla="*/ 4 w 12"/>
                <a:gd name="T25" fmla="*/ 0 h 148"/>
                <a:gd name="T26" fmla="*/ 0 w 12"/>
                <a:gd name="T27" fmla="*/ 0 h 148"/>
                <a:gd name="T28" fmla="*/ 0 w 12"/>
                <a:gd name="T29" fmla="*/ 6 h 148"/>
                <a:gd name="T30" fmla="*/ 4 w 12"/>
                <a:gd name="T31" fmla="*/ 0 h 14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" h="148">
                  <a:moveTo>
                    <a:pt x="4" y="0"/>
                  </a:moveTo>
                  <a:lnTo>
                    <a:pt x="0" y="6"/>
                  </a:lnTo>
                  <a:lnTo>
                    <a:pt x="0" y="19"/>
                  </a:lnTo>
                  <a:lnTo>
                    <a:pt x="0" y="56"/>
                  </a:lnTo>
                  <a:lnTo>
                    <a:pt x="2" y="103"/>
                  </a:lnTo>
                  <a:lnTo>
                    <a:pt x="4" y="148"/>
                  </a:lnTo>
                  <a:lnTo>
                    <a:pt x="12" y="148"/>
                  </a:lnTo>
                  <a:lnTo>
                    <a:pt x="7" y="103"/>
                  </a:lnTo>
                  <a:lnTo>
                    <a:pt x="5" y="56"/>
                  </a:lnTo>
                  <a:lnTo>
                    <a:pt x="5" y="19"/>
                  </a:lnTo>
                  <a:lnTo>
                    <a:pt x="5" y="6"/>
                  </a:lnTo>
                  <a:lnTo>
                    <a:pt x="4" y="8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9717" name="Freeform 22"/>
            <p:cNvSpPr>
              <a:spLocks/>
            </p:cNvSpPr>
            <p:nvPr/>
          </p:nvSpPr>
          <p:spPr bwMode="auto">
            <a:xfrm>
              <a:off x="146" y="197"/>
              <a:ext cx="514" cy="654"/>
            </a:xfrm>
            <a:custGeom>
              <a:avLst/>
              <a:gdLst>
                <a:gd name="T0" fmla="*/ 510 w 514"/>
                <a:gd name="T1" fmla="*/ 2 h 655"/>
                <a:gd name="T2" fmla="*/ 511 w 514"/>
                <a:gd name="T3" fmla="*/ 0 h 655"/>
                <a:gd name="T4" fmla="*/ 513 w 514"/>
                <a:gd name="T5" fmla="*/ 2 h 655"/>
                <a:gd name="T6" fmla="*/ 513 w 514"/>
                <a:gd name="T7" fmla="*/ 17 h 655"/>
                <a:gd name="T8" fmla="*/ 508 w 514"/>
                <a:gd name="T9" fmla="*/ 60 h 655"/>
                <a:gd name="T10" fmla="*/ 506 w 514"/>
                <a:gd name="T11" fmla="*/ 105 h 655"/>
                <a:gd name="T12" fmla="*/ 503 w 514"/>
                <a:gd name="T13" fmla="*/ 141 h 655"/>
                <a:gd name="T14" fmla="*/ 498 w 514"/>
                <a:gd name="T15" fmla="*/ 181 h 655"/>
                <a:gd name="T16" fmla="*/ 492 w 514"/>
                <a:gd name="T17" fmla="*/ 215 h 655"/>
                <a:gd name="T18" fmla="*/ 485 w 514"/>
                <a:gd name="T19" fmla="*/ 249 h 655"/>
                <a:gd name="T20" fmla="*/ 475 w 514"/>
                <a:gd name="T21" fmla="*/ 287 h 655"/>
                <a:gd name="T22" fmla="*/ 464 w 514"/>
                <a:gd name="T23" fmla="*/ 331 h 655"/>
                <a:gd name="T24" fmla="*/ 441 w 514"/>
                <a:gd name="T25" fmla="*/ 401 h 655"/>
                <a:gd name="T26" fmla="*/ 421 w 514"/>
                <a:gd name="T27" fmla="*/ 448 h 655"/>
                <a:gd name="T28" fmla="*/ 396 w 514"/>
                <a:gd name="T29" fmla="*/ 497 h 655"/>
                <a:gd name="T30" fmla="*/ 359 w 514"/>
                <a:gd name="T31" fmla="*/ 549 h 655"/>
                <a:gd name="T32" fmla="*/ 316 w 514"/>
                <a:gd name="T33" fmla="*/ 598 h 655"/>
                <a:gd name="T34" fmla="*/ 280 w 514"/>
                <a:gd name="T35" fmla="*/ 634 h 655"/>
                <a:gd name="T36" fmla="*/ 269 w 514"/>
                <a:gd name="T37" fmla="*/ 645 h 655"/>
                <a:gd name="T38" fmla="*/ 265 w 514"/>
                <a:gd name="T39" fmla="*/ 648 h 655"/>
                <a:gd name="T40" fmla="*/ 259 w 514"/>
                <a:gd name="T41" fmla="*/ 643 h 655"/>
                <a:gd name="T42" fmla="*/ 247 w 514"/>
                <a:gd name="T43" fmla="*/ 634 h 655"/>
                <a:gd name="T44" fmla="*/ 226 w 514"/>
                <a:gd name="T45" fmla="*/ 618 h 655"/>
                <a:gd name="T46" fmla="*/ 218 w 514"/>
                <a:gd name="T47" fmla="*/ 609 h 655"/>
                <a:gd name="T48" fmla="*/ 206 w 514"/>
                <a:gd name="T49" fmla="*/ 593 h 655"/>
                <a:gd name="T50" fmla="*/ 185 w 514"/>
                <a:gd name="T51" fmla="*/ 569 h 655"/>
                <a:gd name="T52" fmla="*/ 160 w 514"/>
                <a:gd name="T53" fmla="*/ 531 h 655"/>
                <a:gd name="T54" fmla="*/ 116 w 514"/>
                <a:gd name="T55" fmla="*/ 455 h 655"/>
                <a:gd name="T56" fmla="*/ 82 w 514"/>
                <a:gd name="T57" fmla="*/ 383 h 655"/>
                <a:gd name="T58" fmla="*/ 65 w 514"/>
                <a:gd name="T59" fmla="*/ 342 h 655"/>
                <a:gd name="T60" fmla="*/ 47 w 514"/>
                <a:gd name="T61" fmla="*/ 293 h 655"/>
                <a:gd name="T62" fmla="*/ 24 w 514"/>
                <a:gd name="T63" fmla="*/ 206 h 655"/>
                <a:gd name="T64" fmla="*/ 11 w 514"/>
                <a:gd name="T65" fmla="*/ 132 h 655"/>
                <a:gd name="T66" fmla="*/ 5 w 514"/>
                <a:gd name="T67" fmla="*/ 82 h 655"/>
                <a:gd name="T68" fmla="*/ 1 w 514"/>
                <a:gd name="T69" fmla="*/ 35 h 655"/>
                <a:gd name="T70" fmla="*/ 0 w 514"/>
                <a:gd name="T71" fmla="*/ 11 h 655"/>
                <a:gd name="T72" fmla="*/ 1 w 514"/>
                <a:gd name="T73" fmla="*/ 2 h 6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14" h="655">
                  <a:moveTo>
                    <a:pt x="1" y="2"/>
                  </a:moveTo>
                  <a:lnTo>
                    <a:pt x="510" y="2"/>
                  </a:lnTo>
                  <a:lnTo>
                    <a:pt x="511" y="2"/>
                  </a:lnTo>
                  <a:lnTo>
                    <a:pt x="511" y="0"/>
                  </a:lnTo>
                  <a:lnTo>
                    <a:pt x="513" y="0"/>
                  </a:lnTo>
                  <a:lnTo>
                    <a:pt x="513" y="2"/>
                  </a:lnTo>
                  <a:lnTo>
                    <a:pt x="514" y="8"/>
                  </a:lnTo>
                  <a:lnTo>
                    <a:pt x="513" y="17"/>
                  </a:lnTo>
                  <a:lnTo>
                    <a:pt x="511" y="29"/>
                  </a:lnTo>
                  <a:lnTo>
                    <a:pt x="508" y="60"/>
                  </a:lnTo>
                  <a:lnTo>
                    <a:pt x="508" y="89"/>
                  </a:lnTo>
                  <a:lnTo>
                    <a:pt x="506" y="105"/>
                  </a:lnTo>
                  <a:lnTo>
                    <a:pt x="505" y="121"/>
                  </a:lnTo>
                  <a:lnTo>
                    <a:pt x="503" y="141"/>
                  </a:lnTo>
                  <a:lnTo>
                    <a:pt x="500" y="161"/>
                  </a:lnTo>
                  <a:lnTo>
                    <a:pt x="498" y="181"/>
                  </a:lnTo>
                  <a:lnTo>
                    <a:pt x="495" y="199"/>
                  </a:lnTo>
                  <a:lnTo>
                    <a:pt x="492" y="215"/>
                  </a:lnTo>
                  <a:lnTo>
                    <a:pt x="490" y="231"/>
                  </a:lnTo>
                  <a:lnTo>
                    <a:pt x="485" y="249"/>
                  </a:lnTo>
                  <a:lnTo>
                    <a:pt x="480" y="267"/>
                  </a:lnTo>
                  <a:lnTo>
                    <a:pt x="475" y="287"/>
                  </a:lnTo>
                  <a:lnTo>
                    <a:pt x="469" y="311"/>
                  </a:lnTo>
                  <a:lnTo>
                    <a:pt x="464" y="338"/>
                  </a:lnTo>
                  <a:lnTo>
                    <a:pt x="455" y="361"/>
                  </a:lnTo>
                  <a:lnTo>
                    <a:pt x="441" y="408"/>
                  </a:lnTo>
                  <a:lnTo>
                    <a:pt x="433" y="432"/>
                  </a:lnTo>
                  <a:lnTo>
                    <a:pt x="421" y="455"/>
                  </a:lnTo>
                  <a:lnTo>
                    <a:pt x="410" y="479"/>
                  </a:lnTo>
                  <a:lnTo>
                    <a:pt x="396" y="504"/>
                  </a:lnTo>
                  <a:lnTo>
                    <a:pt x="380" y="529"/>
                  </a:lnTo>
                  <a:lnTo>
                    <a:pt x="359" y="556"/>
                  </a:lnTo>
                  <a:lnTo>
                    <a:pt x="337" y="581"/>
                  </a:lnTo>
                  <a:lnTo>
                    <a:pt x="316" y="605"/>
                  </a:lnTo>
                  <a:lnTo>
                    <a:pt x="295" y="625"/>
                  </a:lnTo>
                  <a:lnTo>
                    <a:pt x="280" y="641"/>
                  </a:lnTo>
                  <a:lnTo>
                    <a:pt x="273" y="646"/>
                  </a:lnTo>
                  <a:lnTo>
                    <a:pt x="269" y="652"/>
                  </a:lnTo>
                  <a:lnTo>
                    <a:pt x="267" y="654"/>
                  </a:lnTo>
                  <a:lnTo>
                    <a:pt x="265" y="655"/>
                  </a:lnTo>
                  <a:lnTo>
                    <a:pt x="264" y="654"/>
                  </a:lnTo>
                  <a:lnTo>
                    <a:pt x="259" y="650"/>
                  </a:lnTo>
                  <a:lnTo>
                    <a:pt x="254" y="646"/>
                  </a:lnTo>
                  <a:lnTo>
                    <a:pt x="247" y="641"/>
                  </a:lnTo>
                  <a:lnTo>
                    <a:pt x="232" y="630"/>
                  </a:lnTo>
                  <a:lnTo>
                    <a:pt x="226" y="625"/>
                  </a:lnTo>
                  <a:lnTo>
                    <a:pt x="223" y="619"/>
                  </a:lnTo>
                  <a:lnTo>
                    <a:pt x="218" y="616"/>
                  </a:lnTo>
                  <a:lnTo>
                    <a:pt x="213" y="609"/>
                  </a:lnTo>
                  <a:lnTo>
                    <a:pt x="206" y="600"/>
                  </a:lnTo>
                  <a:lnTo>
                    <a:pt x="196" y="589"/>
                  </a:lnTo>
                  <a:lnTo>
                    <a:pt x="185" y="576"/>
                  </a:lnTo>
                  <a:lnTo>
                    <a:pt x="173" y="558"/>
                  </a:lnTo>
                  <a:lnTo>
                    <a:pt x="160" y="538"/>
                  </a:lnTo>
                  <a:lnTo>
                    <a:pt x="144" y="515"/>
                  </a:lnTo>
                  <a:lnTo>
                    <a:pt x="116" y="462"/>
                  </a:lnTo>
                  <a:lnTo>
                    <a:pt x="91" y="414"/>
                  </a:lnTo>
                  <a:lnTo>
                    <a:pt x="82" y="390"/>
                  </a:lnTo>
                  <a:lnTo>
                    <a:pt x="72" y="369"/>
                  </a:lnTo>
                  <a:lnTo>
                    <a:pt x="65" y="349"/>
                  </a:lnTo>
                  <a:lnTo>
                    <a:pt x="57" y="331"/>
                  </a:lnTo>
                  <a:lnTo>
                    <a:pt x="47" y="293"/>
                  </a:lnTo>
                  <a:lnTo>
                    <a:pt x="36" y="251"/>
                  </a:lnTo>
                  <a:lnTo>
                    <a:pt x="24" y="206"/>
                  </a:lnTo>
                  <a:lnTo>
                    <a:pt x="16" y="157"/>
                  </a:lnTo>
                  <a:lnTo>
                    <a:pt x="11" y="132"/>
                  </a:lnTo>
                  <a:lnTo>
                    <a:pt x="8" y="107"/>
                  </a:lnTo>
                  <a:lnTo>
                    <a:pt x="5" y="82"/>
                  </a:lnTo>
                  <a:lnTo>
                    <a:pt x="3" y="56"/>
                  </a:lnTo>
                  <a:lnTo>
                    <a:pt x="1" y="35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6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9718" name="Freeform 23"/>
            <p:cNvSpPr>
              <a:spLocks/>
            </p:cNvSpPr>
            <p:nvPr/>
          </p:nvSpPr>
          <p:spPr bwMode="auto">
            <a:xfrm>
              <a:off x="148" y="199"/>
              <a:ext cx="184" cy="174"/>
            </a:xfrm>
            <a:custGeom>
              <a:avLst/>
              <a:gdLst>
                <a:gd name="T0" fmla="*/ 17 w 184"/>
                <a:gd name="T1" fmla="*/ 0 h 175"/>
                <a:gd name="T2" fmla="*/ 184 w 184"/>
                <a:gd name="T3" fmla="*/ 0 h 175"/>
                <a:gd name="T4" fmla="*/ 182 w 184"/>
                <a:gd name="T5" fmla="*/ 168 h 175"/>
                <a:gd name="T6" fmla="*/ 15 w 184"/>
                <a:gd name="T7" fmla="*/ 168 h 175"/>
                <a:gd name="T8" fmla="*/ 15 w 184"/>
                <a:gd name="T9" fmla="*/ 168 h 175"/>
                <a:gd name="T10" fmla="*/ 17 w 184"/>
                <a:gd name="T11" fmla="*/ 168 h 175"/>
                <a:gd name="T12" fmla="*/ 18 w 184"/>
                <a:gd name="T13" fmla="*/ 165 h 175"/>
                <a:gd name="T14" fmla="*/ 17 w 184"/>
                <a:gd name="T15" fmla="*/ 161 h 175"/>
                <a:gd name="T16" fmla="*/ 15 w 184"/>
                <a:gd name="T17" fmla="*/ 154 h 175"/>
                <a:gd name="T18" fmla="*/ 15 w 184"/>
                <a:gd name="T19" fmla="*/ 150 h 175"/>
                <a:gd name="T20" fmla="*/ 15 w 184"/>
                <a:gd name="T21" fmla="*/ 147 h 175"/>
                <a:gd name="T22" fmla="*/ 15 w 184"/>
                <a:gd name="T23" fmla="*/ 141 h 175"/>
                <a:gd name="T24" fmla="*/ 13 w 184"/>
                <a:gd name="T25" fmla="*/ 132 h 175"/>
                <a:gd name="T26" fmla="*/ 12 w 184"/>
                <a:gd name="T27" fmla="*/ 125 h 175"/>
                <a:gd name="T28" fmla="*/ 10 w 184"/>
                <a:gd name="T29" fmla="*/ 116 h 175"/>
                <a:gd name="T30" fmla="*/ 8 w 184"/>
                <a:gd name="T31" fmla="*/ 105 h 175"/>
                <a:gd name="T32" fmla="*/ 8 w 184"/>
                <a:gd name="T33" fmla="*/ 96 h 175"/>
                <a:gd name="T34" fmla="*/ 7 w 184"/>
                <a:gd name="T35" fmla="*/ 87 h 175"/>
                <a:gd name="T36" fmla="*/ 5 w 184"/>
                <a:gd name="T37" fmla="*/ 85 h 175"/>
                <a:gd name="T38" fmla="*/ 2 w 184"/>
                <a:gd name="T39" fmla="*/ 65 h 175"/>
                <a:gd name="T40" fmla="*/ 2 w 184"/>
                <a:gd name="T41" fmla="*/ 45 h 175"/>
                <a:gd name="T42" fmla="*/ 2 w 184"/>
                <a:gd name="T43" fmla="*/ 40 h 175"/>
                <a:gd name="T44" fmla="*/ 2 w 184"/>
                <a:gd name="T45" fmla="*/ 33 h 175"/>
                <a:gd name="T46" fmla="*/ 2 w 184"/>
                <a:gd name="T47" fmla="*/ 20 h 175"/>
                <a:gd name="T48" fmla="*/ 0 w 184"/>
                <a:gd name="T49" fmla="*/ 11 h 175"/>
                <a:gd name="T50" fmla="*/ 0 w 184"/>
                <a:gd name="T51" fmla="*/ 6 h 175"/>
                <a:gd name="T52" fmla="*/ 0 w 184"/>
                <a:gd name="T53" fmla="*/ 2 h 175"/>
                <a:gd name="T54" fmla="*/ 0 w 184"/>
                <a:gd name="T55" fmla="*/ 0 h 175"/>
                <a:gd name="T56" fmla="*/ 17 w 184"/>
                <a:gd name="T57" fmla="*/ 0 h 17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84" h="175">
                  <a:moveTo>
                    <a:pt x="17" y="0"/>
                  </a:moveTo>
                  <a:lnTo>
                    <a:pt x="184" y="0"/>
                  </a:lnTo>
                  <a:lnTo>
                    <a:pt x="182" y="175"/>
                  </a:lnTo>
                  <a:lnTo>
                    <a:pt x="15" y="175"/>
                  </a:lnTo>
                  <a:lnTo>
                    <a:pt x="17" y="175"/>
                  </a:lnTo>
                  <a:lnTo>
                    <a:pt x="18" y="172"/>
                  </a:lnTo>
                  <a:lnTo>
                    <a:pt x="17" y="168"/>
                  </a:lnTo>
                  <a:lnTo>
                    <a:pt x="15" y="161"/>
                  </a:lnTo>
                  <a:lnTo>
                    <a:pt x="15" y="157"/>
                  </a:lnTo>
                  <a:lnTo>
                    <a:pt x="15" y="154"/>
                  </a:lnTo>
                  <a:lnTo>
                    <a:pt x="15" y="148"/>
                  </a:lnTo>
                  <a:lnTo>
                    <a:pt x="13" y="139"/>
                  </a:lnTo>
                  <a:lnTo>
                    <a:pt x="12" y="132"/>
                  </a:lnTo>
                  <a:lnTo>
                    <a:pt x="10" y="123"/>
                  </a:lnTo>
                  <a:lnTo>
                    <a:pt x="8" y="112"/>
                  </a:lnTo>
                  <a:lnTo>
                    <a:pt x="8" y="103"/>
                  </a:lnTo>
                  <a:lnTo>
                    <a:pt x="7" y="94"/>
                  </a:lnTo>
                  <a:lnTo>
                    <a:pt x="5" y="85"/>
                  </a:lnTo>
                  <a:lnTo>
                    <a:pt x="2" y="65"/>
                  </a:lnTo>
                  <a:lnTo>
                    <a:pt x="2" y="45"/>
                  </a:lnTo>
                  <a:lnTo>
                    <a:pt x="2" y="40"/>
                  </a:lnTo>
                  <a:lnTo>
                    <a:pt x="2" y="33"/>
                  </a:lnTo>
                  <a:lnTo>
                    <a:pt x="2" y="20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9719" name="Freeform 24"/>
            <p:cNvSpPr>
              <a:spLocks/>
            </p:cNvSpPr>
            <p:nvPr/>
          </p:nvSpPr>
          <p:spPr bwMode="auto">
            <a:xfrm>
              <a:off x="160" y="206"/>
              <a:ext cx="59" cy="89"/>
            </a:xfrm>
            <a:custGeom>
              <a:avLst/>
              <a:gdLst>
                <a:gd name="T0" fmla="*/ 20 w 58"/>
                <a:gd name="T1" fmla="*/ 25 h 89"/>
                <a:gd name="T2" fmla="*/ 22 w 58"/>
                <a:gd name="T3" fmla="*/ 24 h 89"/>
                <a:gd name="T4" fmla="*/ 20 w 58"/>
                <a:gd name="T5" fmla="*/ 18 h 89"/>
                <a:gd name="T6" fmla="*/ 20 w 58"/>
                <a:gd name="T7" fmla="*/ 15 h 89"/>
                <a:gd name="T8" fmla="*/ 25 w 58"/>
                <a:gd name="T9" fmla="*/ 13 h 89"/>
                <a:gd name="T10" fmla="*/ 23 w 58"/>
                <a:gd name="T11" fmla="*/ 11 h 89"/>
                <a:gd name="T12" fmla="*/ 27 w 58"/>
                <a:gd name="T13" fmla="*/ 7 h 89"/>
                <a:gd name="T14" fmla="*/ 37 w 58"/>
                <a:gd name="T15" fmla="*/ 6 h 89"/>
                <a:gd name="T16" fmla="*/ 40 w 58"/>
                <a:gd name="T17" fmla="*/ 4 h 89"/>
                <a:gd name="T18" fmla="*/ 47 w 58"/>
                <a:gd name="T19" fmla="*/ 2 h 89"/>
                <a:gd name="T20" fmla="*/ 48 w 58"/>
                <a:gd name="T21" fmla="*/ 4 h 89"/>
                <a:gd name="T22" fmla="*/ 48 w 58"/>
                <a:gd name="T23" fmla="*/ 7 h 89"/>
                <a:gd name="T24" fmla="*/ 48 w 58"/>
                <a:gd name="T25" fmla="*/ 9 h 89"/>
                <a:gd name="T26" fmla="*/ 50 w 58"/>
                <a:gd name="T27" fmla="*/ 27 h 89"/>
                <a:gd name="T28" fmla="*/ 45 w 58"/>
                <a:gd name="T29" fmla="*/ 33 h 89"/>
                <a:gd name="T30" fmla="*/ 40 w 58"/>
                <a:gd name="T31" fmla="*/ 34 h 89"/>
                <a:gd name="T32" fmla="*/ 40 w 58"/>
                <a:gd name="T33" fmla="*/ 42 h 89"/>
                <a:gd name="T34" fmla="*/ 43 w 58"/>
                <a:gd name="T35" fmla="*/ 45 h 89"/>
                <a:gd name="T36" fmla="*/ 45 w 58"/>
                <a:gd name="T37" fmla="*/ 54 h 89"/>
                <a:gd name="T38" fmla="*/ 48 w 58"/>
                <a:gd name="T39" fmla="*/ 33 h 89"/>
                <a:gd name="T40" fmla="*/ 50 w 58"/>
                <a:gd name="T41" fmla="*/ 31 h 89"/>
                <a:gd name="T42" fmla="*/ 53 w 58"/>
                <a:gd name="T43" fmla="*/ 31 h 89"/>
                <a:gd name="T44" fmla="*/ 58 w 58"/>
                <a:gd name="T45" fmla="*/ 31 h 89"/>
                <a:gd name="T46" fmla="*/ 65 w 58"/>
                <a:gd name="T47" fmla="*/ 38 h 89"/>
                <a:gd name="T48" fmla="*/ 58 w 58"/>
                <a:gd name="T49" fmla="*/ 40 h 89"/>
                <a:gd name="T50" fmla="*/ 53 w 58"/>
                <a:gd name="T51" fmla="*/ 34 h 89"/>
                <a:gd name="T52" fmla="*/ 50 w 58"/>
                <a:gd name="T53" fmla="*/ 34 h 89"/>
                <a:gd name="T54" fmla="*/ 48 w 58"/>
                <a:gd name="T55" fmla="*/ 36 h 89"/>
                <a:gd name="T56" fmla="*/ 50 w 58"/>
                <a:gd name="T57" fmla="*/ 40 h 89"/>
                <a:gd name="T58" fmla="*/ 50 w 58"/>
                <a:gd name="T59" fmla="*/ 51 h 89"/>
                <a:gd name="T60" fmla="*/ 43 w 58"/>
                <a:gd name="T61" fmla="*/ 62 h 89"/>
                <a:gd name="T62" fmla="*/ 47 w 58"/>
                <a:gd name="T63" fmla="*/ 81 h 89"/>
                <a:gd name="T64" fmla="*/ 40 w 58"/>
                <a:gd name="T65" fmla="*/ 89 h 89"/>
                <a:gd name="T66" fmla="*/ 23 w 58"/>
                <a:gd name="T67" fmla="*/ 83 h 89"/>
                <a:gd name="T68" fmla="*/ 23 w 58"/>
                <a:gd name="T69" fmla="*/ 78 h 89"/>
                <a:gd name="T70" fmla="*/ 37 w 58"/>
                <a:gd name="T71" fmla="*/ 76 h 89"/>
                <a:gd name="T72" fmla="*/ 37 w 58"/>
                <a:gd name="T73" fmla="*/ 72 h 89"/>
                <a:gd name="T74" fmla="*/ 23 w 58"/>
                <a:gd name="T75" fmla="*/ 72 h 89"/>
                <a:gd name="T76" fmla="*/ 12 w 58"/>
                <a:gd name="T77" fmla="*/ 65 h 89"/>
                <a:gd name="T78" fmla="*/ 9 w 58"/>
                <a:gd name="T79" fmla="*/ 58 h 89"/>
                <a:gd name="T80" fmla="*/ 12 w 58"/>
                <a:gd name="T81" fmla="*/ 54 h 89"/>
                <a:gd name="T82" fmla="*/ 15 w 58"/>
                <a:gd name="T83" fmla="*/ 53 h 89"/>
                <a:gd name="T84" fmla="*/ 18 w 58"/>
                <a:gd name="T85" fmla="*/ 60 h 89"/>
                <a:gd name="T86" fmla="*/ 20 w 58"/>
                <a:gd name="T87" fmla="*/ 60 h 89"/>
                <a:gd name="T88" fmla="*/ 18 w 58"/>
                <a:gd name="T89" fmla="*/ 51 h 89"/>
                <a:gd name="T90" fmla="*/ 23 w 58"/>
                <a:gd name="T91" fmla="*/ 51 h 89"/>
                <a:gd name="T92" fmla="*/ 23 w 58"/>
                <a:gd name="T93" fmla="*/ 47 h 89"/>
                <a:gd name="T94" fmla="*/ 17 w 58"/>
                <a:gd name="T95" fmla="*/ 47 h 89"/>
                <a:gd name="T96" fmla="*/ 0 w 58"/>
                <a:gd name="T97" fmla="*/ 43 h 89"/>
                <a:gd name="T98" fmla="*/ 4 w 58"/>
                <a:gd name="T99" fmla="*/ 31 h 89"/>
                <a:gd name="T100" fmla="*/ 7 w 58"/>
                <a:gd name="T101" fmla="*/ 34 h 89"/>
                <a:gd name="T102" fmla="*/ 10 w 58"/>
                <a:gd name="T103" fmla="*/ 40 h 89"/>
                <a:gd name="T104" fmla="*/ 15 w 58"/>
                <a:gd name="T105" fmla="*/ 38 h 89"/>
                <a:gd name="T106" fmla="*/ 14 w 58"/>
                <a:gd name="T107" fmla="*/ 34 h 89"/>
                <a:gd name="T108" fmla="*/ 10 w 58"/>
                <a:gd name="T109" fmla="*/ 31 h 89"/>
                <a:gd name="T110" fmla="*/ 7 w 58"/>
                <a:gd name="T111" fmla="*/ 25 h 89"/>
                <a:gd name="T112" fmla="*/ 5 w 58"/>
                <a:gd name="T113" fmla="*/ 20 h 89"/>
                <a:gd name="T114" fmla="*/ 7 w 58"/>
                <a:gd name="T115" fmla="*/ 15 h 89"/>
                <a:gd name="T116" fmla="*/ 12 w 58"/>
                <a:gd name="T117" fmla="*/ 15 h 89"/>
                <a:gd name="T118" fmla="*/ 15 w 58"/>
                <a:gd name="T119" fmla="*/ 24 h 8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8" h="89">
                  <a:moveTo>
                    <a:pt x="15" y="24"/>
                  </a:moveTo>
                  <a:lnTo>
                    <a:pt x="15" y="24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2" y="24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3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7" y="9"/>
                  </a:lnTo>
                  <a:lnTo>
                    <a:pt x="27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2" y="6"/>
                  </a:lnTo>
                  <a:lnTo>
                    <a:pt x="32" y="4"/>
                  </a:lnTo>
                  <a:lnTo>
                    <a:pt x="33" y="4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40" y="2"/>
                  </a:lnTo>
                  <a:lnTo>
                    <a:pt x="40" y="4"/>
                  </a:lnTo>
                  <a:lnTo>
                    <a:pt x="41" y="4"/>
                  </a:lnTo>
                  <a:lnTo>
                    <a:pt x="41" y="6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5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3" y="40"/>
                  </a:lnTo>
                  <a:lnTo>
                    <a:pt x="33" y="42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8" y="51"/>
                  </a:lnTo>
                  <a:lnTo>
                    <a:pt x="38" y="53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40" y="56"/>
                  </a:lnTo>
                  <a:lnTo>
                    <a:pt x="41" y="54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50" y="31"/>
                  </a:lnTo>
                  <a:lnTo>
                    <a:pt x="51" y="31"/>
                  </a:lnTo>
                  <a:lnTo>
                    <a:pt x="53" y="33"/>
                  </a:lnTo>
                  <a:lnTo>
                    <a:pt x="55" y="34"/>
                  </a:lnTo>
                  <a:lnTo>
                    <a:pt x="56" y="36"/>
                  </a:lnTo>
                  <a:lnTo>
                    <a:pt x="58" y="36"/>
                  </a:lnTo>
                  <a:lnTo>
                    <a:pt x="58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1" y="40"/>
                  </a:lnTo>
                  <a:lnTo>
                    <a:pt x="50" y="40"/>
                  </a:lnTo>
                  <a:lnTo>
                    <a:pt x="48" y="38"/>
                  </a:lnTo>
                  <a:lnTo>
                    <a:pt x="48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3"/>
                  </a:lnTo>
                  <a:lnTo>
                    <a:pt x="45" y="33"/>
                  </a:lnTo>
                  <a:lnTo>
                    <a:pt x="45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3" y="40"/>
                  </a:lnTo>
                  <a:lnTo>
                    <a:pt x="43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1" y="60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40" y="72"/>
                  </a:lnTo>
                  <a:lnTo>
                    <a:pt x="40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0" y="89"/>
                  </a:lnTo>
                  <a:lnTo>
                    <a:pt x="27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3" y="81"/>
                  </a:lnTo>
                  <a:lnTo>
                    <a:pt x="22" y="80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7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2" y="76"/>
                  </a:lnTo>
                  <a:lnTo>
                    <a:pt x="32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7" y="71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4" y="67"/>
                  </a:lnTo>
                  <a:lnTo>
                    <a:pt x="12" y="67"/>
                  </a:lnTo>
                  <a:lnTo>
                    <a:pt x="12" y="65"/>
                  </a:lnTo>
                  <a:lnTo>
                    <a:pt x="10" y="65"/>
                  </a:lnTo>
                  <a:lnTo>
                    <a:pt x="9" y="63"/>
                  </a:lnTo>
                  <a:lnTo>
                    <a:pt x="9" y="60"/>
                  </a:lnTo>
                  <a:lnTo>
                    <a:pt x="9" y="58"/>
                  </a:lnTo>
                  <a:lnTo>
                    <a:pt x="9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4" y="53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3" y="51"/>
                  </a:lnTo>
                  <a:lnTo>
                    <a:pt x="23" y="49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5" y="47"/>
                  </a:lnTo>
                  <a:lnTo>
                    <a:pt x="9" y="45"/>
                  </a:lnTo>
                  <a:lnTo>
                    <a:pt x="7" y="45"/>
                  </a:lnTo>
                  <a:lnTo>
                    <a:pt x="5" y="45"/>
                  </a:lnTo>
                  <a:lnTo>
                    <a:pt x="4" y="45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4" y="31"/>
                  </a:lnTo>
                  <a:lnTo>
                    <a:pt x="5" y="31"/>
                  </a:lnTo>
                  <a:lnTo>
                    <a:pt x="5" y="33"/>
                  </a:lnTo>
                  <a:lnTo>
                    <a:pt x="7" y="33"/>
                  </a:lnTo>
                  <a:lnTo>
                    <a:pt x="7" y="34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9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4" y="38"/>
                  </a:lnTo>
                  <a:lnTo>
                    <a:pt x="15" y="38"/>
                  </a:lnTo>
                  <a:lnTo>
                    <a:pt x="15" y="36"/>
                  </a:lnTo>
                  <a:lnTo>
                    <a:pt x="14" y="36"/>
                  </a:lnTo>
                  <a:lnTo>
                    <a:pt x="14" y="34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9" y="31"/>
                  </a:lnTo>
                  <a:lnTo>
                    <a:pt x="9" y="29"/>
                  </a:lnTo>
                  <a:lnTo>
                    <a:pt x="7" y="25"/>
                  </a:lnTo>
                  <a:lnTo>
                    <a:pt x="7" y="24"/>
                  </a:lnTo>
                  <a:lnTo>
                    <a:pt x="7" y="22"/>
                  </a:lnTo>
                  <a:lnTo>
                    <a:pt x="5" y="22"/>
                  </a:lnTo>
                  <a:lnTo>
                    <a:pt x="4" y="20"/>
                  </a:lnTo>
                  <a:lnTo>
                    <a:pt x="5" y="20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14" y="24"/>
                  </a:lnTo>
                  <a:lnTo>
                    <a:pt x="1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9720" name="Freeform 25"/>
            <p:cNvSpPr>
              <a:spLocks/>
            </p:cNvSpPr>
            <p:nvPr/>
          </p:nvSpPr>
          <p:spPr bwMode="auto">
            <a:xfrm>
              <a:off x="271" y="206"/>
              <a:ext cx="55" cy="89"/>
            </a:xfrm>
            <a:custGeom>
              <a:avLst/>
              <a:gdLst>
                <a:gd name="T0" fmla="*/ 18 w 56"/>
                <a:gd name="T1" fmla="*/ 25 h 89"/>
                <a:gd name="T2" fmla="*/ 20 w 56"/>
                <a:gd name="T3" fmla="*/ 24 h 89"/>
                <a:gd name="T4" fmla="*/ 20 w 56"/>
                <a:gd name="T5" fmla="*/ 18 h 89"/>
                <a:gd name="T6" fmla="*/ 20 w 56"/>
                <a:gd name="T7" fmla="*/ 15 h 89"/>
                <a:gd name="T8" fmla="*/ 23 w 56"/>
                <a:gd name="T9" fmla="*/ 13 h 89"/>
                <a:gd name="T10" fmla="*/ 23 w 56"/>
                <a:gd name="T11" fmla="*/ 11 h 89"/>
                <a:gd name="T12" fmla="*/ 26 w 56"/>
                <a:gd name="T13" fmla="*/ 7 h 89"/>
                <a:gd name="T14" fmla="*/ 28 w 56"/>
                <a:gd name="T15" fmla="*/ 6 h 89"/>
                <a:gd name="T16" fmla="*/ 28 w 56"/>
                <a:gd name="T17" fmla="*/ 2 h 89"/>
                <a:gd name="T18" fmla="*/ 31 w 56"/>
                <a:gd name="T19" fmla="*/ 2 h 89"/>
                <a:gd name="T20" fmla="*/ 33 w 56"/>
                <a:gd name="T21" fmla="*/ 4 h 89"/>
                <a:gd name="T22" fmla="*/ 33 w 56"/>
                <a:gd name="T23" fmla="*/ 7 h 89"/>
                <a:gd name="T24" fmla="*/ 36 w 56"/>
                <a:gd name="T25" fmla="*/ 11 h 89"/>
                <a:gd name="T26" fmla="*/ 34 w 56"/>
                <a:gd name="T27" fmla="*/ 29 h 89"/>
                <a:gd name="T28" fmla="*/ 29 w 56"/>
                <a:gd name="T29" fmla="*/ 33 h 89"/>
                <a:gd name="T30" fmla="*/ 28 w 56"/>
                <a:gd name="T31" fmla="*/ 34 h 89"/>
                <a:gd name="T32" fmla="*/ 28 w 56"/>
                <a:gd name="T33" fmla="*/ 42 h 89"/>
                <a:gd name="T34" fmla="*/ 28 w 56"/>
                <a:gd name="T35" fmla="*/ 45 h 89"/>
                <a:gd name="T36" fmla="*/ 31 w 56"/>
                <a:gd name="T37" fmla="*/ 54 h 89"/>
                <a:gd name="T38" fmla="*/ 33 w 56"/>
                <a:gd name="T39" fmla="*/ 33 h 89"/>
                <a:gd name="T40" fmla="*/ 36 w 56"/>
                <a:gd name="T41" fmla="*/ 31 h 89"/>
                <a:gd name="T42" fmla="*/ 39 w 56"/>
                <a:gd name="T43" fmla="*/ 31 h 89"/>
                <a:gd name="T44" fmla="*/ 46 w 56"/>
                <a:gd name="T45" fmla="*/ 33 h 89"/>
                <a:gd name="T46" fmla="*/ 49 w 56"/>
                <a:gd name="T47" fmla="*/ 38 h 89"/>
                <a:gd name="T48" fmla="*/ 41 w 56"/>
                <a:gd name="T49" fmla="*/ 40 h 89"/>
                <a:gd name="T50" fmla="*/ 39 w 56"/>
                <a:gd name="T51" fmla="*/ 34 h 89"/>
                <a:gd name="T52" fmla="*/ 36 w 56"/>
                <a:gd name="T53" fmla="*/ 34 h 89"/>
                <a:gd name="T54" fmla="*/ 34 w 56"/>
                <a:gd name="T55" fmla="*/ 36 h 89"/>
                <a:gd name="T56" fmla="*/ 34 w 56"/>
                <a:gd name="T57" fmla="*/ 42 h 89"/>
                <a:gd name="T58" fmla="*/ 34 w 56"/>
                <a:gd name="T59" fmla="*/ 56 h 89"/>
                <a:gd name="T60" fmla="*/ 29 w 56"/>
                <a:gd name="T61" fmla="*/ 63 h 89"/>
                <a:gd name="T62" fmla="*/ 31 w 56"/>
                <a:gd name="T63" fmla="*/ 81 h 89"/>
                <a:gd name="T64" fmla="*/ 25 w 56"/>
                <a:gd name="T65" fmla="*/ 89 h 89"/>
                <a:gd name="T66" fmla="*/ 20 w 56"/>
                <a:gd name="T67" fmla="*/ 81 h 89"/>
                <a:gd name="T68" fmla="*/ 23 w 56"/>
                <a:gd name="T69" fmla="*/ 78 h 89"/>
                <a:gd name="T70" fmla="*/ 28 w 56"/>
                <a:gd name="T71" fmla="*/ 76 h 89"/>
                <a:gd name="T72" fmla="*/ 28 w 56"/>
                <a:gd name="T73" fmla="*/ 71 h 89"/>
                <a:gd name="T74" fmla="*/ 20 w 56"/>
                <a:gd name="T75" fmla="*/ 71 h 89"/>
                <a:gd name="T76" fmla="*/ 8 w 56"/>
                <a:gd name="T77" fmla="*/ 63 h 89"/>
                <a:gd name="T78" fmla="*/ 8 w 56"/>
                <a:gd name="T79" fmla="*/ 56 h 89"/>
                <a:gd name="T80" fmla="*/ 12 w 56"/>
                <a:gd name="T81" fmla="*/ 54 h 89"/>
                <a:gd name="T82" fmla="*/ 13 w 56"/>
                <a:gd name="T83" fmla="*/ 54 h 89"/>
                <a:gd name="T84" fmla="*/ 18 w 56"/>
                <a:gd name="T85" fmla="*/ 60 h 89"/>
                <a:gd name="T86" fmla="*/ 18 w 56"/>
                <a:gd name="T87" fmla="*/ 60 h 89"/>
                <a:gd name="T88" fmla="*/ 20 w 56"/>
                <a:gd name="T89" fmla="*/ 51 h 89"/>
                <a:gd name="T90" fmla="*/ 22 w 56"/>
                <a:gd name="T91" fmla="*/ 51 h 89"/>
                <a:gd name="T92" fmla="*/ 22 w 56"/>
                <a:gd name="T93" fmla="*/ 47 h 89"/>
                <a:gd name="T94" fmla="*/ 12 w 56"/>
                <a:gd name="T95" fmla="*/ 47 h 89"/>
                <a:gd name="T96" fmla="*/ 0 w 56"/>
                <a:gd name="T97" fmla="*/ 40 h 89"/>
                <a:gd name="T98" fmla="*/ 2 w 56"/>
                <a:gd name="T99" fmla="*/ 31 h 89"/>
                <a:gd name="T100" fmla="*/ 7 w 56"/>
                <a:gd name="T101" fmla="*/ 38 h 89"/>
                <a:gd name="T102" fmla="*/ 12 w 56"/>
                <a:gd name="T103" fmla="*/ 40 h 89"/>
                <a:gd name="T104" fmla="*/ 13 w 56"/>
                <a:gd name="T105" fmla="*/ 36 h 89"/>
                <a:gd name="T106" fmla="*/ 12 w 56"/>
                <a:gd name="T107" fmla="*/ 33 h 89"/>
                <a:gd name="T108" fmla="*/ 8 w 56"/>
                <a:gd name="T109" fmla="*/ 31 h 89"/>
                <a:gd name="T110" fmla="*/ 5 w 56"/>
                <a:gd name="T111" fmla="*/ 22 h 89"/>
                <a:gd name="T112" fmla="*/ 4 w 56"/>
                <a:gd name="T113" fmla="*/ 18 h 89"/>
                <a:gd name="T114" fmla="*/ 7 w 56"/>
                <a:gd name="T115" fmla="*/ 15 h 89"/>
                <a:gd name="T116" fmla="*/ 12 w 56"/>
                <a:gd name="T117" fmla="*/ 15 h 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6" h="89">
                  <a:moveTo>
                    <a:pt x="12" y="24"/>
                  </a:moveTo>
                  <a:lnTo>
                    <a:pt x="12" y="24"/>
                  </a:lnTo>
                  <a:lnTo>
                    <a:pt x="13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2" y="13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2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6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1" y="4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4"/>
                  </a:lnTo>
                  <a:lnTo>
                    <a:pt x="40" y="4"/>
                  </a:lnTo>
                  <a:lnTo>
                    <a:pt x="40" y="6"/>
                  </a:lnTo>
                  <a:lnTo>
                    <a:pt x="40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40"/>
                  </a:lnTo>
                  <a:lnTo>
                    <a:pt x="31" y="42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38" y="54"/>
                  </a:lnTo>
                  <a:lnTo>
                    <a:pt x="40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29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4"/>
                  </a:lnTo>
                  <a:lnTo>
                    <a:pt x="54" y="34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4" y="40"/>
                  </a:lnTo>
                  <a:lnTo>
                    <a:pt x="51" y="40"/>
                  </a:lnTo>
                  <a:lnTo>
                    <a:pt x="48" y="40"/>
                  </a:lnTo>
                  <a:lnTo>
                    <a:pt x="46" y="38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5" y="34"/>
                  </a:lnTo>
                  <a:lnTo>
                    <a:pt x="45" y="33"/>
                  </a:lnTo>
                  <a:lnTo>
                    <a:pt x="43" y="33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1" y="89"/>
                  </a:lnTo>
                  <a:lnTo>
                    <a:pt x="30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2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2" y="83"/>
                  </a:lnTo>
                  <a:lnTo>
                    <a:pt x="22" y="81"/>
                  </a:lnTo>
                  <a:lnTo>
                    <a:pt x="20" y="81"/>
                  </a:lnTo>
                  <a:lnTo>
                    <a:pt x="20" y="80"/>
                  </a:lnTo>
                  <a:lnTo>
                    <a:pt x="22" y="80"/>
                  </a:lnTo>
                  <a:lnTo>
                    <a:pt x="22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28" y="71"/>
                  </a:lnTo>
                  <a:lnTo>
                    <a:pt x="26" y="71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2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3"/>
                  </a:lnTo>
                  <a:lnTo>
                    <a:pt x="7" y="63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3"/>
                  </a:lnTo>
                  <a:lnTo>
                    <a:pt x="13" y="53"/>
                  </a:lnTo>
                  <a:lnTo>
                    <a:pt x="13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49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5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4" y="45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4" y="33"/>
                  </a:lnTo>
                  <a:lnTo>
                    <a:pt x="5" y="34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4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7" y="29"/>
                  </a:lnTo>
                  <a:lnTo>
                    <a:pt x="7" y="25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9721" name="Freeform 26"/>
            <p:cNvSpPr>
              <a:spLocks/>
            </p:cNvSpPr>
            <p:nvPr/>
          </p:nvSpPr>
          <p:spPr bwMode="auto">
            <a:xfrm>
              <a:off x="215" y="278"/>
              <a:ext cx="57" cy="87"/>
            </a:xfrm>
            <a:custGeom>
              <a:avLst/>
              <a:gdLst>
                <a:gd name="T0" fmla="*/ 18 w 56"/>
                <a:gd name="T1" fmla="*/ 26 h 87"/>
                <a:gd name="T2" fmla="*/ 21 w 56"/>
                <a:gd name="T3" fmla="*/ 24 h 87"/>
                <a:gd name="T4" fmla="*/ 20 w 56"/>
                <a:gd name="T5" fmla="*/ 18 h 87"/>
                <a:gd name="T6" fmla="*/ 18 w 56"/>
                <a:gd name="T7" fmla="*/ 17 h 87"/>
                <a:gd name="T8" fmla="*/ 25 w 56"/>
                <a:gd name="T9" fmla="*/ 13 h 87"/>
                <a:gd name="T10" fmla="*/ 21 w 56"/>
                <a:gd name="T11" fmla="*/ 9 h 87"/>
                <a:gd name="T12" fmla="*/ 26 w 56"/>
                <a:gd name="T13" fmla="*/ 8 h 87"/>
                <a:gd name="T14" fmla="*/ 35 w 56"/>
                <a:gd name="T15" fmla="*/ 6 h 87"/>
                <a:gd name="T16" fmla="*/ 37 w 56"/>
                <a:gd name="T17" fmla="*/ 4 h 87"/>
                <a:gd name="T18" fmla="*/ 45 w 56"/>
                <a:gd name="T19" fmla="*/ 0 h 87"/>
                <a:gd name="T20" fmla="*/ 46 w 56"/>
                <a:gd name="T21" fmla="*/ 4 h 87"/>
                <a:gd name="T22" fmla="*/ 46 w 56"/>
                <a:gd name="T23" fmla="*/ 8 h 87"/>
                <a:gd name="T24" fmla="*/ 50 w 56"/>
                <a:gd name="T25" fmla="*/ 9 h 87"/>
                <a:gd name="T26" fmla="*/ 48 w 56"/>
                <a:gd name="T27" fmla="*/ 27 h 87"/>
                <a:gd name="T28" fmla="*/ 43 w 56"/>
                <a:gd name="T29" fmla="*/ 33 h 87"/>
                <a:gd name="T30" fmla="*/ 40 w 56"/>
                <a:gd name="T31" fmla="*/ 35 h 87"/>
                <a:gd name="T32" fmla="*/ 40 w 56"/>
                <a:gd name="T33" fmla="*/ 44 h 87"/>
                <a:gd name="T34" fmla="*/ 43 w 56"/>
                <a:gd name="T35" fmla="*/ 45 h 87"/>
                <a:gd name="T36" fmla="*/ 45 w 56"/>
                <a:gd name="T37" fmla="*/ 56 h 87"/>
                <a:gd name="T38" fmla="*/ 46 w 56"/>
                <a:gd name="T39" fmla="*/ 33 h 87"/>
                <a:gd name="T40" fmla="*/ 50 w 56"/>
                <a:gd name="T41" fmla="*/ 29 h 87"/>
                <a:gd name="T42" fmla="*/ 53 w 56"/>
                <a:gd name="T43" fmla="*/ 29 h 87"/>
                <a:gd name="T44" fmla="*/ 60 w 56"/>
                <a:gd name="T45" fmla="*/ 33 h 87"/>
                <a:gd name="T46" fmla="*/ 63 w 56"/>
                <a:gd name="T47" fmla="*/ 38 h 87"/>
                <a:gd name="T48" fmla="*/ 55 w 56"/>
                <a:gd name="T49" fmla="*/ 38 h 87"/>
                <a:gd name="T50" fmla="*/ 53 w 56"/>
                <a:gd name="T51" fmla="*/ 35 h 87"/>
                <a:gd name="T52" fmla="*/ 50 w 56"/>
                <a:gd name="T53" fmla="*/ 35 h 87"/>
                <a:gd name="T54" fmla="*/ 48 w 56"/>
                <a:gd name="T55" fmla="*/ 36 h 87"/>
                <a:gd name="T56" fmla="*/ 48 w 56"/>
                <a:gd name="T57" fmla="*/ 40 h 87"/>
                <a:gd name="T58" fmla="*/ 50 w 56"/>
                <a:gd name="T59" fmla="*/ 51 h 87"/>
                <a:gd name="T60" fmla="*/ 42 w 56"/>
                <a:gd name="T61" fmla="*/ 62 h 87"/>
                <a:gd name="T62" fmla="*/ 45 w 56"/>
                <a:gd name="T63" fmla="*/ 82 h 87"/>
                <a:gd name="T64" fmla="*/ 23 w 56"/>
                <a:gd name="T65" fmla="*/ 87 h 87"/>
                <a:gd name="T66" fmla="*/ 21 w 56"/>
                <a:gd name="T67" fmla="*/ 82 h 87"/>
                <a:gd name="T68" fmla="*/ 23 w 56"/>
                <a:gd name="T69" fmla="*/ 78 h 87"/>
                <a:gd name="T70" fmla="*/ 37 w 56"/>
                <a:gd name="T71" fmla="*/ 76 h 87"/>
                <a:gd name="T72" fmla="*/ 35 w 56"/>
                <a:gd name="T73" fmla="*/ 71 h 87"/>
                <a:gd name="T74" fmla="*/ 21 w 56"/>
                <a:gd name="T75" fmla="*/ 71 h 87"/>
                <a:gd name="T76" fmla="*/ 10 w 56"/>
                <a:gd name="T77" fmla="*/ 65 h 87"/>
                <a:gd name="T78" fmla="*/ 7 w 56"/>
                <a:gd name="T79" fmla="*/ 56 h 87"/>
                <a:gd name="T80" fmla="*/ 12 w 56"/>
                <a:gd name="T81" fmla="*/ 55 h 87"/>
                <a:gd name="T82" fmla="*/ 13 w 56"/>
                <a:gd name="T83" fmla="*/ 55 h 87"/>
                <a:gd name="T84" fmla="*/ 18 w 56"/>
                <a:gd name="T85" fmla="*/ 60 h 87"/>
                <a:gd name="T86" fmla="*/ 18 w 56"/>
                <a:gd name="T87" fmla="*/ 58 h 87"/>
                <a:gd name="T88" fmla="*/ 18 w 56"/>
                <a:gd name="T89" fmla="*/ 51 h 87"/>
                <a:gd name="T90" fmla="*/ 21 w 56"/>
                <a:gd name="T91" fmla="*/ 49 h 87"/>
                <a:gd name="T92" fmla="*/ 21 w 56"/>
                <a:gd name="T93" fmla="*/ 47 h 87"/>
                <a:gd name="T94" fmla="*/ 12 w 56"/>
                <a:gd name="T95" fmla="*/ 47 h 87"/>
                <a:gd name="T96" fmla="*/ 0 w 56"/>
                <a:gd name="T97" fmla="*/ 38 h 87"/>
                <a:gd name="T98" fmla="*/ 2 w 56"/>
                <a:gd name="T99" fmla="*/ 31 h 87"/>
                <a:gd name="T100" fmla="*/ 7 w 56"/>
                <a:gd name="T101" fmla="*/ 36 h 87"/>
                <a:gd name="T102" fmla="*/ 12 w 56"/>
                <a:gd name="T103" fmla="*/ 38 h 87"/>
                <a:gd name="T104" fmla="*/ 12 w 56"/>
                <a:gd name="T105" fmla="*/ 36 h 87"/>
                <a:gd name="T106" fmla="*/ 12 w 56"/>
                <a:gd name="T107" fmla="*/ 35 h 87"/>
                <a:gd name="T108" fmla="*/ 8 w 56"/>
                <a:gd name="T109" fmla="*/ 31 h 87"/>
                <a:gd name="T110" fmla="*/ 5 w 56"/>
                <a:gd name="T111" fmla="*/ 22 h 87"/>
                <a:gd name="T112" fmla="*/ 3 w 56"/>
                <a:gd name="T113" fmla="*/ 17 h 87"/>
                <a:gd name="T114" fmla="*/ 7 w 56"/>
                <a:gd name="T115" fmla="*/ 15 h 87"/>
                <a:gd name="T116" fmla="*/ 12 w 56"/>
                <a:gd name="T117" fmla="*/ 15 h 8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6" h="87">
                  <a:moveTo>
                    <a:pt x="12" y="24"/>
                  </a:moveTo>
                  <a:lnTo>
                    <a:pt x="12" y="24"/>
                  </a:lnTo>
                  <a:lnTo>
                    <a:pt x="13" y="24"/>
                  </a:lnTo>
                  <a:lnTo>
                    <a:pt x="13" y="26"/>
                  </a:lnTo>
                  <a:lnTo>
                    <a:pt x="15" y="26"/>
                  </a:lnTo>
                  <a:lnTo>
                    <a:pt x="17" y="26"/>
                  </a:lnTo>
                  <a:lnTo>
                    <a:pt x="18" y="26"/>
                  </a:lnTo>
                  <a:lnTo>
                    <a:pt x="20" y="26"/>
                  </a:lnTo>
                  <a:lnTo>
                    <a:pt x="20" y="24"/>
                  </a:lnTo>
                  <a:lnTo>
                    <a:pt x="21" y="24"/>
                  </a:lnTo>
                  <a:lnTo>
                    <a:pt x="21" y="22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18" y="17"/>
                  </a:lnTo>
                  <a:lnTo>
                    <a:pt x="20" y="17"/>
                  </a:lnTo>
                  <a:lnTo>
                    <a:pt x="20" y="15"/>
                  </a:lnTo>
                  <a:lnTo>
                    <a:pt x="21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1" y="13"/>
                  </a:lnTo>
                  <a:lnTo>
                    <a:pt x="21" y="11"/>
                  </a:lnTo>
                  <a:lnTo>
                    <a:pt x="21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6" y="8"/>
                  </a:lnTo>
                  <a:lnTo>
                    <a:pt x="28" y="8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9" y="6"/>
                  </a:lnTo>
                  <a:lnTo>
                    <a:pt x="39" y="8"/>
                  </a:lnTo>
                  <a:lnTo>
                    <a:pt x="41" y="8"/>
                  </a:lnTo>
                  <a:lnTo>
                    <a:pt x="43" y="9"/>
                  </a:lnTo>
                  <a:lnTo>
                    <a:pt x="41" y="9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4" y="18"/>
                  </a:lnTo>
                  <a:lnTo>
                    <a:pt x="44" y="20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6"/>
                  </a:lnTo>
                  <a:lnTo>
                    <a:pt x="41" y="27"/>
                  </a:lnTo>
                  <a:lnTo>
                    <a:pt x="41" y="29"/>
                  </a:lnTo>
                  <a:lnTo>
                    <a:pt x="39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5"/>
                  </a:lnTo>
                  <a:lnTo>
                    <a:pt x="33" y="35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38"/>
                  </a:lnTo>
                  <a:lnTo>
                    <a:pt x="31" y="42"/>
                  </a:lnTo>
                  <a:lnTo>
                    <a:pt x="33" y="44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5"/>
                  </a:lnTo>
                  <a:lnTo>
                    <a:pt x="38" y="55"/>
                  </a:lnTo>
                  <a:lnTo>
                    <a:pt x="38" y="56"/>
                  </a:lnTo>
                  <a:lnTo>
                    <a:pt x="39" y="56"/>
                  </a:lnTo>
                  <a:lnTo>
                    <a:pt x="39" y="55"/>
                  </a:lnTo>
                  <a:lnTo>
                    <a:pt x="39" y="33"/>
                  </a:lnTo>
                  <a:lnTo>
                    <a:pt x="39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29"/>
                  </a:lnTo>
                  <a:lnTo>
                    <a:pt x="44" y="29"/>
                  </a:lnTo>
                  <a:lnTo>
                    <a:pt x="46" y="29"/>
                  </a:lnTo>
                  <a:lnTo>
                    <a:pt x="48" y="29"/>
                  </a:lnTo>
                  <a:lnTo>
                    <a:pt x="48" y="27"/>
                  </a:lnTo>
                  <a:lnTo>
                    <a:pt x="48" y="29"/>
                  </a:lnTo>
                  <a:lnTo>
                    <a:pt x="49" y="29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5"/>
                  </a:lnTo>
                  <a:lnTo>
                    <a:pt x="54" y="35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4" y="38"/>
                  </a:lnTo>
                  <a:lnTo>
                    <a:pt x="53" y="38"/>
                  </a:lnTo>
                  <a:lnTo>
                    <a:pt x="51" y="38"/>
                  </a:lnTo>
                  <a:lnTo>
                    <a:pt x="48" y="38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4" y="35"/>
                  </a:lnTo>
                  <a:lnTo>
                    <a:pt x="44" y="33"/>
                  </a:lnTo>
                  <a:lnTo>
                    <a:pt x="43" y="33"/>
                  </a:lnTo>
                  <a:lnTo>
                    <a:pt x="43" y="35"/>
                  </a:lnTo>
                  <a:lnTo>
                    <a:pt x="41" y="35"/>
                  </a:lnTo>
                  <a:lnTo>
                    <a:pt x="41" y="36"/>
                  </a:lnTo>
                  <a:lnTo>
                    <a:pt x="41" y="38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4"/>
                  </a:lnTo>
                  <a:lnTo>
                    <a:pt x="43" y="44"/>
                  </a:lnTo>
                  <a:lnTo>
                    <a:pt x="43" y="47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39" y="60"/>
                  </a:lnTo>
                  <a:lnTo>
                    <a:pt x="38" y="58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71"/>
                  </a:lnTo>
                  <a:lnTo>
                    <a:pt x="38" y="71"/>
                  </a:lnTo>
                  <a:lnTo>
                    <a:pt x="39" y="73"/>
                  </a:lnTo>
                  <a:lnTo>
                    <a:pt x="39" y="82"/>
                  </a:lnTo>
                  <a:lnTo>
                    <a:pt x="38" y="82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7"/>
                  </a:lnTo>
                  <a:lnTo>
                    <a:pt x="33" y="87"/>
                  </a:lnTo>
                  <a:lnTo>
                    <a:pt x="31" y="87"/>
                  </a:lnTo>
                  <a:lnTo>
                    <a:pt x="30" y="87"/>
                  </a:lnTo>
                  <a:lnTo>
                    <a:pt x="25" y="87"/>
                  </a:lnTo>
                  <a:lnTo>
                    <a:pt x="23" y="87"/>
                  </a:lnTo>
                  <a:lnTo>
                    <a:pt x="21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1" y="83"/>
                  </a:lnTo>
                  <a:lnTo>
                    <a:pt x="21" y="82"/>
                  </a:lnTo>
                  <a:lnTo>
                    <a:pt x="21" y="80"/>
                  </a:lnTo>
                  <a:lnTo>
                    <a:pt x="21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3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6" y="69"/>
                  </a:lnTo>
                  <a:lnTo>
                    <a:pt x="26" y="71"/>
                  </a:lnTo>
                  <a:lnTo>
                    <a:pt x="25" y="73"/>
                  </a:lnTo>
                  <a:lnTo>
                    <a:pt x="23" y="73"/>
                  </a:lnTo>
                  <a:lnTo>
                    <a:pt x="21" y="73"/>
                  </a:lnTo>
                  <a:lnTo>
                    <a:pt x="21" y="71"/>
                  </a:lnTo>
                  <a:lnTo>
                    <a:pt x="20" y="69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4"/>
                  </a:lnTo>
                  <a:lnTo>
                    <a:pt x="7" y="64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7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5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1"/>
                  </a:lnTo>
                  <a:lnTo>
                    <a:pt x="13" y="53"/>
                  </a:lnTo>
                  <a:lnTo>
                    <a:pt x="13" y="55"/>
                  </a:lnTo>
                  <a:lnTo>
                    <a:pt x="15" y="55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7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1" y="51"/>
                  </a:lnTo>
                  <a:lnTo>
                    <a:pt x="21" y="49"/>
                  </a:lnTo>
                  <a:lnTo>
                    <a:pt x="21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3" y="31"/>
                  </a:lnTo>
                  <a:lnTo>
                    <a:pt x="3" y="33"/>
                  </a:lnTo>
                  <a:lnTo>
                    <a:pt x="3" y="35"/>
                  </a:lnTo>
                  <a:lnTo>
                    <a:pt x="5" y="35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8" y="38"/>
                  </a:lnTo>
                  <a:lnTo>
                    <a:pt x="10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5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9722" name="Freeform 27"/>
            <p:cNvSpPr>
              <a:spLocks/>
            </p:cNvSpPr>
            <p:nvPr/>
          </p:nvSpPr>
          <p:spPr bwMode="auto">
            <a:xfrm>
              <a:off x="172" y="231"/>
              <a:ext cx="145" cy="125"/>
            </a:xfrm>
            <a:custGeom>
              <a:avLst/>
              <a:gdLst>
                <a:gd name="T0" fmla="*/ 0 w 146"/>
                <a:gd name="T1" fmla="*/ 106 h 124"/>
                <a:gd name="T2" fmla="*/ 72 w 146"/>
                <a:gd name="T3" fmla="*/ 0 h 124"/>
                <a:gd name="T4" fmla="*/ 139 w 146"/>
                <a:gd name="T5" fmla="*/ 106 h 124"/>
                <a:gd name="T6" fmla="*/ 139 w 146"/>
                <a:gd name="T7" fmla="*/ 129 h 124"/>
                <a:gd name="T8" fmla="*/ 72 w 146"/>
                <a:gd name="T9" fmla="*/ 30 h 124"/>
                <a:gd name="T10" fmla="*/ 2 w 146"/>
                <a:gd name="T11" fmla="*/ 131 h 124"/>
                <a:gd name="T12" fmla="*/ 0 w 146"/>
                <a:gd name="T13" fmla="*/ 106 h 1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6" h="124">
                  <a:moveTo>
                    <a:pt x="0" y="99"/>
                  </a:moveTo>
                  <a:lnTo>
                    <a:pt x="72" y="0"/>
                  </a:lnTo>
                  <a:lnTo>
                    <a:pt x="146" y="99"/>
                  </a:lnTo>
                  <a:lnTo>
                    <a:pt x="146" y="122"/>
                  </a:lnTo>
                  <a:lnTo>
                    <a:pt x="72" y="30"/>
                  </a:lnTo>
                  <a:lnTo>
                    <a:pt x="2" y="124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F9A0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9723" name="Freeform 28"/>
            <p:cNvSpPr>
              <a:spLocks/>
            </p:cNvSpPr>
            <p:nvPr/>
          </p:nvSpPr>
          <p:spPr bwMode="auto">
            <a:xfrm>
              <a:off x="326" y="204"/>
              <a:ext cx="5" cy="170"/>
            </a:xfrm>
            <a:custGeom>
              <a:avLst/>
              <a:gdLst>
                <a:gd name="T0" fmla="*/ 3 w 5"/>
                <a:gd name="T1" fmla="*/ 164 h 171"/>
                <a:gd name="T2" fmla="*/ 5 w 5"/>
                <a:gd name="T3" fmla="*/ 162 h 171"/>
                <a:gd name="T4" fmla="*/ 5 w 5"/>
                <a:gd name="T5" fmla="*/ 0 h 171"/>
                <a:gd name="T6" fmla="*/ 0 w 5"/>
                <a:gd name="T7" fmla="*/ 0 h 171"/>
                <a:gd name="T8" fmla="*/ 0 w 5"/>
                <a:gd name="T9" fmla="*/ 162 h 171"/>
                <a:gd name="T10" fmla="*/ 3 w 5"/>
                <a:gd name="T11" fmla="*/ 164 h 171"/>
                <a:gd name="T12" fmla="*/ 3 w 5"/>
                <a:gd name="T13" fmla="*/ 164 h 171"/>
                <a:gd name="T14" fmla="*/ 5 w 5"/>
                <a:gd name="T15" fmla="*/ 164 h 171"/>
                <a:gd name="T16" fmla="*/ 5 w 5"/>
                <a:gd name="T17" fmla="*/ 162 h 171"/>
                <a:gd name="T18" fmla="*/ 3 w 5"/>
                <a:gd name="T19" fmla="*/ 164 h 1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" h="171">
                  <a:moveTo>
                    <a:pt x="3" y="171"/>
                  </a:moveTo>
                  <a:lnTo>
                    <a:pt x="5" y="16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69"/>
                  </a:lnTo>
                  <a:lnTo>
                    <a:pt x="3" y="171"/>
                  </a:lnTo>
                  <a:lnTo>
                    <a:pt x="5" y="171"/>
                  </a:lnTo>
                  <a:lnTo>
                    <a:pt x="5" y="169"/>
                  </a:lnTo>
                  <a:lnTo>
                    <a:pt x="3" y="171"/>
                  </a:lnTo>
                  <a:close/>
                </a:path>
              </a:pathLst>
            </a:cu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9724" name="Rectangle 29"/>
            <p:cNvSpPr>
              <a:spLocks noChangeArrowheads="1"/>
            </p:cNvSpPr>
            <p:nvPr/>
          </p:nvSpPr>
          <p:spPr bwMode="auto">
            <a:xfrm>
              <a:off x="170" y="371"/>
              <a:ext cx="159" cy="4"/>
            </a:xfrm>
            <a:prstGeom prst="rect">
              <a:avLst/>
            </a:pr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9725" name="Freeform 30"/>
            <p:cNvSpPr>
              <a:spLocks/>
            </p:cNvSpPr>
            <p:nvPr/>
          </p:nvSpPr>
          <p:spPr bwMode="auto">
            <a:xfrm>
              <a:off x="149" y="195"/>
              <a:ext cx="504" cy="9"/>
            </a:xfrm>
            <a:custGeom>
              <a:avLst/>
              <a:gdLst>
                <a:gd name="T0" fmla="*/ 498 w 505"/>
                <a:gd name="T1" fmla="*/ 7 h 9"/>
                <a:gd name="T2" fmla="*/ 498 w 505"/>
                <a:gd name="T3" fmla="*/ 0 h 9"/>
                <a:gd name="T4" fmla="*/ 0 w 505"/>
                <a:gd name="T5" fmla="*/ 1 h 9"/>
                <a:gd name="T6" fmla="*/ 0 w 505"/>
                <a:gd name="T7" fmla="*/ 9 h 9"/>
                <a:gd name="T8" fmla="*/ 498 w 505"/>
                <a:gd name="T9" fmla="*/ 7 h 9"/>
                <a:gd name="T10" fmla="*/ 498 w 505"/>
                <a:gd name="T11" fmla="*/ 7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05" h="9">
                  <a:moveTo>
                    <a:pt x="505" y="7"/>
                  </a:moveTo>
                  <a:lnTo>
                    <a:pt x="505" y="0"/>
                  </a:lnTo>
                  <a:lnTo>
                    <a:pt x="0" y="1"/>
                  </a:lnTo>
                  <a:lnTo>
                    <a:pt x="0" y="9"/>
                  </a:lnTo>
                  <a:lnTo>
                    <a:pt x="505" y="7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9726" name="Freeform 31"/>
            <p:cNvSpPr>
              <a:spLocks/>
            </p:cNvSpPr>
            <p:nvPr/>
          </p:nvSpPr>
          <p:spPr bwMode="auto">
            <a:xfrm>
              <a:off x="652" y="195"/>
              <a:ext cx="5" cy="38"/>
            </a:xfrm>
            <a:custGeom>
              <a:avLst/>
              <a:gdLst>
                <a:gd name="T0" fmla="*/ 3 w 6"/>
                <a:gd name="T1" fmla="*/ 44 h 37"/>
                <a:gd name="T2" fmla="*/ 3 w 6"/>
                <a:gd name="T3" fmla="*/ 44 h 37"/>
                <a:gd name="T4" fmla="*/ 3 w 6"/>
                <a:gd name="T5" fmla="*/ 16 h 37"/>
                <a:gd name="T6" fmla="*/ 3 w 6"/>
                <a:gd name="T7" fmla="*/ 0 h 37"/>
                <a:gd name="T8" fmla="*/ 3 w 6"/>
                <a:gd name="T9" fmla="*/ 7 h 37"/>
                <a:gd name="T10" fmla="*/ 1 w 6"/>
                <a:gd name="T11" fmla="*/ 16 h 37"/>
                <a:gd name="T12" fmla="*/ 0 w 6"/>
                <a:gd name="T13" fmla="*/ 43 h 37"/>
                <a:gd name="T14" fmla="*/ 0 w 6"/>
                <a:gd name="T15" fmla="*/ 43 h 37"/>
                <a:gd name="T16" fmla="*/ 3 w 6"/>
                <a:gd name="T17" fmla="*/ 44 h 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" h="37">
                  <a:moveTo>
                    <a:pt x="6" y="37"/>
                  </a:moveTo>
                  <a:lnTo>
                    <a:pt x="6" y="37"/>
                  </a:lnTo>
                  <a:lnTo>
                    <a:pt x="6" y="16"/>
                  </a:lnTo>
                  <a:lnTo>
                    <a:pt x="3" y="0"/>
                  </a:lnTo>
                  <a:lnTo>
                    <a:pt x="3" y="7"/>
                  </a:lnTo>
                  <a:lnTo>
                    <a:pt x="1" y="16"/>
                  </a:lnTo>
                  <a:lnTo>
                    <a:pt x="0" y="36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9727" name="Freeform 32"/>
            <p:cNvSpPr>
              <a:spLocks/>
            </p:cNvSpPr>
            <p:nvPr/>
          </p:nvSpPr>
          <p:spPr bwMode="auto">
            <a:xfrm>
              <a:off x="641" y="231"/>
              <a:ext cx="16" cy="130"/>
            </a:xfrm>
            <a:custGeom>
              <a:avLst/>
              <a:gdLst>
                <a:gd name="T0" fmla="*/ 5 w 16"/>
                <a:gd name="T1" fmla="*/ 124 h 131"/>
                <a:gd name="T2" fmla="*/ 5 w 16"/>
                <a:gd name="T3" fmla="*/ 124 h 131"/>
                <a:gd name="T4" fmla="*/ 11 w 16"/>
                <a:gd name="T5" fmla="*/ 79 h 131"/>
                <a:gd name="T6" fmla="*/ 13 w 16"/>
                <a:gd name="T7" fmla="*/ 47 h 131"/>
                <a:gd name="T8" fmla="*/ 15 w 16"/>
                <a:gd name="T9" fmla="*/ 16 h 131"/>
                <a:gd name="T10" fmla="*/ 16 w 16"/>
                <a:gd name="T11" fmla="*/ 1 h 131"/>
                <a:gd name="T12" fmla="*/ 10 w 16"/>
                <a:gd name="T13" fmla="*/ 0 h 131"/>
                <a:gd name="T14" fmla="*/ 10 w 16"/>
                <a:gd name="T15" fmla="*/ 16 h 131"/>
                <a:gd name="T16" fmla="*/ 8 w 16"/>
                <a:gd name="T17" fmla="*/ 47 h 131"/>
                <a:gd name="T18" fmla="*/ 3 w 16"/>
                <a:gd name="T19" fmla="*/ 79 h 131"/>
                <a:gd name="T20" fmla="*/ 0 w 16"/>
                <a:gd name="T21" fmla="*/ 123 h 131"/>
                <a:gd name="T22" fmla="*/ 0 w 16"/>
                <a:gd name="T23" fmla="*/ 123 h 131"/>
                <a:gd name="T24" fmla="*/ 5 w 16"/>
                <a:gd name="T25" fmla="*/ 124 h 1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131">
                  <a:moveTo>
                    <a:pt x="5" y="131"/>
                  </a:moveTo>
                  <a:lnTo>
                    <a:pt x="5" y="131"/>
                  </a:lnTo>
                  <a:lnTo>
                    <a:pt x="11" y="86"/>
                  </a:lnTo>
                  <a:lnTo>
                    <a:pt x="13" y="47"/>
                  </a:lnTo>
                  <a:lnTo>
                    <a:pt x="15" y="16"/>
                  </a:lnTo>
                  <a:lnTo>
                    <a:pt x="16" y="1"/>
                  </a:lnTo>
                  <a:lnTo>
                    <a:pt x="10" y="0"/>
                  </a:lnTo>
                  <a:lnTo>
                    <a:pt x="10" y="16"/>
                  </a:lnTo>
                  <a:lnTo>
                    <a:pt x="8" y="47"/>
                  </a:lnTo>
                  <a:lnTo>
                    <a:pt x="3" y="86"/>
                  </a:lnTo>
                  <a:lnTo>
                    <a:pt x="0" y="130"/>
                  </a:lnTo>
                  <a:lnTo>
                    <a:pt x="5" y="13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9728" name="Freeform 33"/>
            <p:cNvSpPr>
              <a:spLocks/>
            </p:cNvSpPr>
            <p:nvPr/>
          </p:nvSpPr>
          <p:spPr bwMode="auto">
            <a:xfrm>
              <a:off x="536" y="361"/>
              <a:ext cx="111" cy="344"/>
            </a:xfrm>
            <a:custGeom>
              <a:avLst/>
              <a:gdLst>
                <a:gd name="T0" fmla="*/ 5 w 110"/>
                <a:gd name="T1" fmla="*/ 344 h 344"/>
                <a:gd name="T2" fmla="*/ 5 w 110"/>
                <a:gd name="T3" fmla="*/ 344 h 344"/>
                <a:gd name="T4" fmla="*/ 16 w 110"/>
                <a:gd name="T5" fmla="*/ 324 h 344"/>
                <a:gd name="T6" fmla="*/ 28 w 110"/>
                <a:gd name="T7" fmla="*/ 305 h 344"/>
                <a:gd name="T8" fmla="*/ 38 w 110"/>
                <a:gd name="T9" fmla="*/ 285 h 344"/>
                <a:gd name="T10" fmla="*/ 46 w 110"/>
                <a:gd name="T11" fmla="*/ 265 h 344"/>
                <a:gd name="T12" fmla="*/ 69 w 110"/>
                <a:gd name="T13" fmla="*/ 223 h 344"/>
                <a:gd name="T14" fmla="*/ 81 w 110"/>
                <a:gd name="T15" fmla="*/ 182 h 344"/>
                <a:gd name="T16" fmla="*/ 92 w 110"/>
                <a:gd name="T17" fmla="*/ 139 h 344"/>
                <a:gd name="T18" fmla="*/ 102 w 110"/>
                <a:gd name="T19" fmla="*/ 93 h 344"/>
                <a:gd name="T20" fmla="*/ 110 w 110"/>
                <a:gd name="T21" fmla="*/ 48 h 344"/>
                <a:gd name="T22" fmla="*/ 117 w 110"/>
                <a:gd name="T23" fmla="*/ 1 h 344"/>
                <a:gd name="T24" fmla="*/ 112 w 110"/>
                <a:gd name="T25" fmla="*/ 0 h 344"/>
                <a:gd name="T26" fmla="*/ 104 w 110"/>
                <a:gd name="T27" fmla="*/ 47 h 344"/>
                <a:gd name="T28" fmla="*/ 95 w 110"/>
                <a:gd name="T29" fmla="*/ 93 h 344"/>
                <a:gd name="T30" fmla="*/ 87 w 110"/>
                <a:gd name="T31" fmla="*/ 137 h 344"/>
                <a:gd name="T32" fmla="*/ 76 w 110"/>
                <a:gd name="T33" fmla="*/ 180 h 344"/>
                <a:gd name="T34" fmla="*/ 63 w 110"/>
                <a:gd name="T35" fmla="*/ 222 h 344"/>
                <a:gd name="T36" fmla="*/ 39 w 110"/>
                <a:gd name="T37" fmla="*/ 263 h 344"/>
                <a:gd name="T38" fmla="*/ 31 w 110"/>
                <a:gd name="T39" fmla="*/ 283 h 344"/>
                <a:gd name="T40" fmla="*/ 21 w 110"/>
                <a:gd name="T41" fmla="*/ 303 h 344"/>
                <a:gd name="T42" fmla="*/ 11 w 110"/>
                <a:gd name="T43" fmla="*/ 323 h 344"/>
                <a:gd name="T44" fmla="*/ 0 w 110"/>
                <a:gd name="T45" fmla="*/ 341 h 344"/>
                <a:gd name="T46" fmla="*/ 0 w 110"/>
                <a:gd name="T47" fmla="*/ 341 h 344"/>
                <a:gd name="T48" fmla="*/ 5 w 110"/>
                <a:gd name="T49" fmla="*/ 344 h 34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10" h="344">
                  <a:moveTo>
                    <a:pt x="5" y="344"/>
                  </a:moveTo>
                  <a:lnTo>
                    <a:pt x="5" y="344"/>
                  </a:lnTo>
                  <a:lnTo>
                    <a:pt x="16" y="324"/>
                  </a:lnTo>
                  <a:lnTo>
                    <a:pt x="28" y="305"/>
                  </a:lnTo>
                  <a:lnTo>
                    <a:pt x="38" y="285"/>
                  </a:lnTo>
                  <a:lnTo>
                    <a:pt x="46" y="265"/>
                  </a:lnTo>
                  <a:lnTo>
                    <a:pt x="62" y="223"/>
                  </a:lnTo>
                  <a:lnTo>
                    <a:pt x="74" y="182"/>
                  </a:lnTo>
                  <a:lnTo>
                    <a:pt x="85" y="139"/>
                  </a:lnTo>
                  <a:lnTo>
                    <a:pt x="95" y="93"/>
                  </a:lnTo>
                  <a:lnTo>
                    <a:pt x="103" y="48"/>
                  </a:lnTo>
                  <a:lnTo>
                    <a:pt x="110" y="1"/>
                  </a:lnTo>
                  <a:lnTo>
                    <a:pt x="105" y="0"/>
                  </a:lnTo>
                  <a:lnTo>
                    <a:pt x="97" y="47"/>
                  </a:lnTo>
                  <a:lnTo>
                    <a:pt x="88" y="93"/>
                  </a:lnTo>
                  <a:lnTo>
                    <a:pt x="80" y="137"/>
                  </a:lnTo>
                  <a:lnTo>
                    <a:pt x="69" y="180"/>
                  </a:lnTo>
                  <a:lnTo>
                    <a:pt x="56" y="222"/>
                  </a:lnTo>
                  <a:lnTo>
                    <a:pt x="39" y="263"/>
                  </a:lnTo>
                  <a:lnTo>
                    <a:pt x="31" y="283"/>
                  </a:lnTo>
                  <a:lnTo>
                    <a:pt x="21" y="303"/>
                  </a:lnTo>
                  <a:lnTo>
                    <a:pt x="11" y="323"/>
                  </a:lnTo>
                  <a:lnTo>
                    <a:pt x="0" y="341"/>
                  </a:lnTo>
                  <a:lnTo>
                    <a:pt x="5" y="34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9729" name="Freeform 34"/>
            <p:cNvSpPr>
              <a:spLocks/>
            </p:cNvSpPr>
            <p:nvPr/>
          </p:nvSpPr>
          <p:spPr bwMode="auto">
            <a:xfrm>
              <a:off x="409" y="701"/>
              <a:ext cx="132" cy="155"/>
            </a:xfrm>
            <a:custGeom>
              <a:avLst/>
              <a:gdLst>
                <a:gd name="T0" fmla="*/ 0 w 131"/>
                <a:gd name="T1" fmla="*/ 155 h 155"/>
                <a:gd name="T2" fmla="*/ 0 w 131"/>
                <a:gd name="T3" fmla="*/ 155 h 155"/>
                <a:gd name="T4" fmla="*/ 8 w 131"/>
                <a:gd name="T5" fmla="*/ 153 h 155"/>
                <a:gd name="T6" fmla="*/ 18 w 131"/>
                <a:gd name="T7" fmla="*/ 146 h 155"/>
                <a:gd name="T8" fmla="*/ 31 w 131"/>
                <a:gd name="T9" fmla="*/ 131 h 155"/>
                <a:gd name="T10" fmla="*/ 49 w 131"/>
                <a:gd name="T11" fmla="*/ 113 h 155"/>
                <a:gd name="T12" fmla="*/ 74 w 131"/>
                <a:gd name="T13" fmla="*/ 90 h 155"/>
                <a:gd name="T14" fmla="*/ 95 w 131"/>
                <a:gd name="T15" fmla="*/ 65 h 155"/>
                <a:gd name="T16" fmla="*/ 118 w 131"/>
                <a:gd name="T17" fmla="*/ 34 h 155"/>
                <a:gd name="T18" fmla="*/ 138 w 131"/>
                <a:gd name="T19" fmla="*/ 3 h 155"/>
                <a:gd name="T20" fmla="*/ 133 w 131"/>
                <a:gd name="T21" fmla="*/ 0 h 155"/>
                <a:gd name="T22" fmla="*/ 112 w 131"/>
                <a:gd name="T23" fmla="*/ 30 h 155"/>
                <a:gd name="T24" fmla="*/ 90 w 131"/>
                <a:gd name="T25" fmla="*/ 59 h 155"/>
                <a:gd name="T26" fmla="*/ 64 w 131"/>
                <a:gd name="T27" fmla="*/ 86 h 155"/>
                <a:gd name="T28" fmla="*/ 44 w 131"/>
                <a:gd name="T29" fmla="*/ 108 h 155"/>
                <a:gd name="T30" fmla="*/ 26 w 131"/>
                <a:gd name="T31" fmla="*/ 126 h 155"/>
                <a:gd name="T32" fmla="*/ 13 w 131"/>
                <a:gd name="T33" fmla="*/ 139 h 155"/>
                <a:gd name="T34" fmla="*/ 5 w 131"/>
                <a:gd name="T35" fmla="*/ 148 h 155"/>
                <a:gd name="T36" fmla="*/ 5 w 131"/>
                <a:gd name="T37" fmla="*/ 149 h 155"/>
                <a:gd name="T38" fmla="*/ 5 w 131"/>
                <a:gd name="T39" fmla="*/ 149 h 155"/>
                <a:gd name="T40" fmla="*/ 0 w 131"/>
                <a:gd name="T41" fmla="*/ 155 h 15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55">
                  <a:moveTo>
                    <a:pt x="0" y="155"/>
                  </a:moveTo>
                  <a:lnTo>
                    <a:pt x="0" y="155"/>
                  </a:lnTo>
                  <a:lnTo>
                    <a:pt x="8" y="153"/>
                  </a:lnTo>
                  <a:lnTo>
                    <a:pt x="18" y="146"/>
                  </a:lnTo>
                  <a:lnTo>
                    <a:pt x="31" y="131"/>
                  </a:lnTo>
                  <a:lnTo>
                    <a:pt x="49" y="113"/>
                  </a:lnTo>
                  <a:lnTo>
                    <a:pt x="67" y="90"/>
                  </a:lnTo>
                  <a:lnTo>
                    <a:pt x="88" y="65"/>
                  </a:lnTo>
                  <a:lnTo>
                    <a:pt x="111" y="34"/>
                  </a:lnTo>
                  <a:lnTo>
                    <a:pt x="131" y="3"/>
                  </a:lnTo>
                  <a:lnTo>
                    <a:pt x="126" y="0"/>
                  </a:lnTo>
                  <a:lnTo>
                    <a:pt x="105" y="30"/>
                  </a:lnTo>
                  <a:lnTo>
                    <a:pt x="83" y="59"/>
                  </a:lnTo>
                  <a:lnTo>
                    <a:pt x="64" y="86"/>
                  </a:lnTo>
                  <a:lnTo>
                    <a:pt x="44" y="108"/>
                  </a:lnTo>
                  <a:lnTo>
                    <a:pt x="26" y="126"/>
                  </a:lnTo>
                  <a:lnTo>
                    <a:pt x="13" y="139"/>
                  </a:lnTo>
                  <a:lnTo>
                    <a:pt x="5" y="148"/>
                  </a:lnTo>
                  <a:lnTo>
                    <a:pt x="5" y="149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9730" name="Freeform 35"/>
            <p:cNvSpPr>
              <a:spLocks/>
            </p:cNvSpPr>
            <p:nvPr/>
          </p:nvSpPr>
          <p:spPr bwMode="auto">
            <a:xfrm>
              <a:off x="369" y="817"/>
              <a:ext cx="45" cy="40"/>
            </a:xfrm>
            <a:custGeom>
              <a:avLst/>
              <a:gdLst>
                <a:gd name="T0" fmla="*/ 0 w 46"/>
                <a:gd name="T1" fmla="*/ 4 h 40"/>
                <a:gd name="T2" fmla="*/ 0 w 46"/>
                <a:gd name="T3" fmla="*/ 4 h 40"/>
                <a:gd name="T4" fmla="*/ 9 w 46"/>
                <a:gd name="T5" fmla="*/ 15 h 40"/>
                <a:gd name="T6" fmla="*/ 23 w 46"/>
                <a:gd name="T7" fmla="*/ 24 h 40"/>
                <a:gd name="T8" fmla="*/ 27 w 46"/>
                <a:gd name="T9" fmla="*/ 34 h 40"/>
                <a:gd name="T10" fmla="*/ 34 w 46"/>
                <a:gd name="T11" fmla="*/ 40 h 40"/>
                <a:gd name="T12" fmla="*/ 39 w 46"/>
                <a:gd name="T13" fmla="*/ 34 h 40"/>
                <a:gd name="T14" fmla="*/ 30 w 46"/>
                <a:gd name="T15" fmla="*/ 29 h 40"/>
                <a:gd name="T16" fmla="*/ 23 w 46"/>
                <a:gd name="T17" fmla="*/ 20 h 40"/>
                <a:gd name="T18" fmla="*/ 13 w 46"/>
                <a:gd name="T19" fmla="*/ 9 h 40"/>
                <a:gd name="T20" fmla="*/ 3 w 46"/>
                <a:gd name="T21" fmla="*/ 0 h 40"/>
                <a:gd name="T22" fmla="*/ 3 w 46"/>
                <a:gd name="T23" fmla="*/ 0 h 40"/>
                <a:gd name="T24" fmla="*/ 0 w 46"/>
                <a:gd name="T25" fmla="*/ 4 h 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40">
                  <a:moveTo>
                    <a:pt x="0" y="4"/>
                  </a:moveTo>
                  <a:lnTo>
                    <a:pt x="0" y="4"/>
                  </a:lnTo>
                  <a:lnTo>
                    <a:pt x="9" y="15"/>
                  </a:lnTo>
                  <a:lnTo>
                    <a:pt x="23" y="24"/>
                  </a:lnTo>
                  <a:lnTo>
                    <a:pt x="34" y="34"/>
                  </a:lnTo>
                  <a:lnTo>
                    <a:pt x="41" y="40"/>
                  </a:lnTo>
                  <a:lnTo>
                    <a:pt x="46" y="34"/>
                  </a:lnTo>
                  <a:lnTo>
                    <a:pt x="37" y="29"/>
                  </a:lnTo>
                  <a:lnTo>
                    <a:pt x="26" y="20"/>
                  </a:lnTo>
                  <a:lnTo>
                    <a:pt x="13" y="9"/>
                  </a:lnTo>
                  <a:lnTo>
                    <a:pt x="3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9731" name="Freeform 36"/>
            <p:cNvSpPr>
              <a:spLocks/>
            </p:cNvSpPr>
            <p:nvPr/>
          </p:nvSpPr>
          <p:spPr bwMode="auto">
            <a:xfrm>
              <a:off x="290" y="713"/>
              <a:ext cx="81" cy="108"/>
            </a:xfrm>
            <a:custGeom>
              <a:avLst/>
              <a:gdLst>
                <a:gd name="T0" fmla="*/ 0 w 82"/>
                <a:gd name="T1" fmla="*/ 1 h 108"/>
                <a:gd name="T2" fmla="*/ 0 w 82"/>
                <a:gd name="T3" fmla="*/ 1 h 108"/>
                <a:gd name="T4" fmla="*/ 28 w 82"/>
                <a:gd name="T5" fmla="*/ 46 h 108"/>
                <a:gd name="T6" fmla="*/ 45 w 82"/>
                <a:gd name="T7" fmla="*/ 77 h 108"/>
                <a:gd name="T8" fmla="*/ 60 w 82"/>
                <a:gd name="T9" fmla="*/ 97 h 108"/>
                <a:gd name="T10" fmla="*/ 72 w 82"/>
                <a:gd name="T11" fmla="*/ 108 h 108"/>
                <a:gd name="T12" fmla="*/ 75 w 82"/>
                <a:gd name="T13" fmla="*/ 104 h 108"/>
                <a:gd name="T14" fmla="*/ 65 w 82"/>
                <a:gd name="T15" fmla="*/ 92 h 108"/>
                <a:gd name="T16" fmla="*/ 49 w 82"/>
                <a:gd name="T17" fmla="*/ 74 h 108"/>
                <a:gd name="T18" fmla="*/ 34 w 82"/>
                <a:gd name="T19" fmla="*/ 43 h 108"/>
                <a:gd name="T20" fmla="*/ 5 w 82"/>
                <a:gd name="T21" fmla="*/ 0 h 108"/>
                <a:gd name="T22" fmla="*/ 5 w 82"/>
                <a:gd name="T23" fmla="*/ 0 h 108"/>
                <a:gd name="T24" fmla="*/ 0 w 82"/>
                <a:gd name="T25" fmla="*/ 1 h 10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2" h="108">
                  <a:moveTo>
                    <a:pt x="0" y="1"/>
                  </a:moveTo>
                  <a:lnTo>
                    <a:pt x="0" y="1"/>
                  </a:lnTo>
                  <a:lnTo>
                    <a:pt x="28" y="46"/>
                  </a:lnTo>
                  <a:lnTo>
                    <a:pt x="52" y="77"/>
                  </a:lnTo>
                  <a:lnTo>
                    <a:pt x="67" y="97"/>
                  </a:lnTo>
                  <a:lnTo>
                    <a:pt x="79" y="108"/>
                  </a:lnTo>
                  <a:lnTo>
                    <a:pt x="82" y="104"/>
                  </a:lnTo>
                  <a:lnTo>
                    <a:pt x="72" y="92"/>
                  </a:lnTo>
                  <a:lnTo>
                    <a:pt x="56" y="74"/>
                  </a:lnTo>
                  <a:lnTo>
                    <a:pt x="34" y="43"/>
                  </a:lnTo>
                  <a:lnTo>
                    <a:pt x="5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9732" name="Freeform 37"/>
            <p:cNvSpPr>
              <a:spLocks/>
            </p:cNvSpPr>
            <p:nvPr/>
          </p:nvSpPr>
          <p:spPr bwMode="auto">
            <a:xfrm>
              <a:off x="203" y="528"/>
              <a:ext cx="92" cy="187"/>
            </a:xfrm>
            <a:custGeom>
              <a:avLst/>
              <a:gdLst>
                <a:gd name="T0" fmla="*/ 0 w 92"/>
                <a:gd name="T1" fmla="*/ 2 h 186"/>
                <a:gd name="T2" fmla="*/ 0 w 92"/>
                <a:gd name="T3" fmla="*/ 2 h 186"/>
                <a:gd name="T4" fmla="*/ 7 w 92"/>
                <a:gd name="T5" fmla="*/ 22 h 186"/>
                <a:gd name="T6" fmla="*/ 13 w 92"/>
                <a:gd name="T7" fmla="*/ 42 h 186"/>
                <a:gd name="T8" fmla="*/ 23 w 92"/>
                <a:gd name="T9" fmla="*/ 64 h 186"/>
                <a:gd name="T10" fmla="*/ 33 w 92"/>
                <a:gd name="T11" fmla="*/ 85 h 186"/>
                <a:gd name="T12" fmla="*/ 44 w 92"/>
                <a:gd name="T13" fmla="*/ 118 h 186"/>
                <a:gd name="T14" fmla="*/ 57 w 92"/>
                <a:gd name="T15" fmla="*/ 143 h 186"/>
                <a:gd name="T16" fmla="*/ 71 w 92"/>
                <a:gd name="T17" fmla="*/ 168 h 186"/>
                <a:gd name="T18" fmla="*/ 87 w 92"/>
                <a:gd name="T19" fmla="*/ 193 h 186"/>
                <a:gd name="T20" fmla="*/ 92 w 92"/>
                <a:gd name="T21" fmla="*/ 192 h 186"/>
                <a:gd name="T22" fmla="*/ 77 w 92"/>
                <a:gd name="T23" fmla="*/ 164 h 186"/>
                <a:gd name="T24" fmla="*/ 62 w 92"/>
                <a:gd name="T25" fmla="*/ 139 h 186"/>
                <a:gd name="T26" fmla="*/ 51 w 92"/>
                <a:gd name="T27" fmla="*/ 114 h 186"/>
                <a:gd name="T28" fmla="*/ 38 w 92"/>
                <a:gd name="T29" fmla="*/ 83 h 186"/>
                <a:gd name="T30" fmla="*/ 28 w 92"/>
                <a:gd name="T31" fmla="*/ 60 h 186"/>
                <a:gd name="T32" fmla="*/ 20 w 92"/>
                <a:gd name="T33" fmla="*/ 38 h 186"/>
                <a:gd name="T34" fmla="*/ 12 w 92"/>
                <a:gd name="T35" fmla="*/ 18 h 186"/>
                <a:gd name="T36" fmla="*/ 7 w 92"/>
                <a:gd name="T37" fmla="*/ 0 h 186"/>
                <a:gd name="T38" fmla="*/ 7 w 92"/>
                <a:gd name="T39" fmla="*/ 0 h 186"/>
                <a:gd name="T40" fmla="*/ 0 w 92"/>
                <a:gd name="T41" fmla="*/ 2 h 18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2" h="186">
                  <a:moveTo>
                    <a:pt x="0" y="2"/>
                  </a:moveTo>
                  <a:lnTo>
                    <a:pt x="0" y="2"/>
                  </a:lnTo>
                  <a:lnTo>
                    <a:pt x="7" y="22"/>
                  </a:lnTo>
                  <a:lnTo>
                    <a:pt x="13" y="42"/>
                  </a:lnTo>
                  <a:lnTo>
                    <a:pt x="23" y="64"/>
                  </a:lnTo>
                  <a:lnTo>
                    <a:pt x="33" y="85"/>
                  </a:lnTo>
                  <a:lnTo>
                    <a:pt x="44" y="111"/>
                  </a:lnTo>
                  <a:lnTo>
                    <a:pt x="57" y="136"/>
                  </a:lnTo>
                  <a:lnTo>
                    <a:pt x="71" y="161"/>
                  </a:lnTo>
                  <a:lnTo>
                    <a:pt x="87" y="186"/>
                  </a:lnTo>
                  <a:lnTo>
                    <a:pt x="92" y="185"/>
                  </a:lnTo>
                  <a:lnTo>
                    <a:pt x="77" y="157"/>
                  </a:lnTo>
                  <a:lnTo>
                    <a:pt x="62" y="132"/>
                  </a:lnTo>
                  <a:lnTo>
                    <a:pt x="51" y="107"/>
                  </a:lnTo>
                  <a:lnTo>
                    <a:pt x="38" y="83"/>
                  </a:lnTo>
                  <a:lnTo>
                    <a:pt x="28" y="60"/>
                  </a:lnTo>
                  <a:lnTo>
                    <a:pt x="20" y="38"/>
                  </a:lnTo>
                  <a:lnTo>
                    <a:pt x="12" y="18"/>
                  </a:lnTo>
                  <a:lnTo>
                    <a:pt x="7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9733" name="Freeform 38"/>
            <p:cNvSpPr>
              <a:spLocks/>
            </p:cNvSpPr>
            <p:nvPr/>
          </p:nvSpPr>
          <p:spPr bwMode="auto">
            <a:xfrm>
              <a:off x="160" y="358"/>
              <a:ext cx="50" cy="172"/>
            </a:xfrm>
            <a:custGeom>
              <a:avLst/>
              <a:gdLst>
                <a:gd name="T0" fmla="*/ 0 w 50"/>
                <a:gd name="T1" fmla="*/ 0 h 173"/>
                <a:gd name="T2" fmla="*/ 0 w 50"/>
                <a:gd name="T3" fmla="*/ 0 h 173"/>
                <a:gd name="T4" fmla="*/ 10 w 50"/>
                <a:gd name="T5" fmla="*/ 49 h 173"/>
                <a:gd name="T6" fmla="*/ 22 w 50"/>
                <a:gd name="T7" fmla="*/ 87 h 173"/>
                <a:gd name="T8" fmla="*/ 33 w 50"/>
                <a:gd name="T9" fmla="*/ 130 h 173"/>
                <a:gd name="T10" fmla="*/ 43 w 50"/>
                <a:gd name="T11" fmla="*/ 166 h 173"/>
                <a:gd name="T12" fmla="*/ 50 w 50"/>
                <a:gd name="T13" fmla="*/ 164 h 173"/>
                <a:gd name="T14" fmla="*/ 38 w 50"/>
                <a:gd name="T15" fmla="*/ 128 h 173"/>
                <a:gd name="T16" fmla="*/ 27 w 50"/>
                <a:gd name="T17" fmla="*/ 86 h 173"/>
                <a:gd name="T18" fmla="*/ 15 w 50"/>
                <a:gd name="T19" fmla="*/ 47 h 173"/>
                <a:gd name="T20" fmla="*/ 7 w 50"/>
                <a:gd name="T21" fmla="*/ 0 h 173"/>
                <a:gd name="T22" fmla="*/ 7 w 50"/>
                <a:gd name="T23" fmla="*/ 0 h 173"/>
                <a:gd name="T24" fmla="*/ 0 w 50"/>
                <a:gd name="T25" fmla="*/ 0 h 1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0" h="173">
                  <a:moveTo>
                    <a:pt x="0" y="0"/>
                  </a:moveTo>
                  <a:lnTo>
                    <a:pt x="0" y="0"/>
                  </a:lnTo>
                  <a:lnTo>
                    <a:pt x="10" y="49"/>
                  </a:lnTo>
                  <a:lnTo>
                    <a:pt x="22" y="94"/>
                  </a:lnTo>
                  <a:lnTo>
                    <a:pt x="33" y="137"/>
                  </a:lnTo>
                  <a:lnTo>
                    <a:pt x="43" y="173"/>
                  </a:lnTo>
                  <a:lnTo>
                    <a:pt x="50" y="171"/>
                  </a:lnTo>
                  <a:lnTo>
                    <a:pt x="38" y="135"/>
                  </a:lnTo>
                  <a:lnTo>
                    <a:pt x="27" y="92"/>
                  </a:lnTo>
                  <a:lnTo>
                    <a:pt x="15" y="47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9734" name="Freeform 39"/>
            <p:cNvSpPr>
              <a:spLocks/>
            </p:cNvSpPr>
            <p:nvPr/>
          </p:nvSpPr>
          <p:spPr bwMode="auto">
            <a:xfrm>
              <a:off x="148" y="197"/>
              <a:ext cx="19" cy="161"/>
            </a:xfrm>
            <a:custGeom>
              <a:avLst/>
              <a:gdLst>
                <a:gd name="T0" fmla="*/ 2 w 20"/>
                <a:gd name="T1" fmla="*/ 0 h 161"/>
                <a:gd name="T2" fmla="*/ 0 w 20"/>
                <a:gd name="T3" fmla="*/ 2 h 161"/>
                <a:gd name="T4" fmla="*/ 0 w 20"/>
                <a:gd name="T5" fmla="*/ 22 h 161"/>
                <a:gd name="T6" fmla="*/ 2 w 20"/>
                <a:gd name="T7" fmla="*/ 62 h 161"/>
                <a:gd name="T8" fmla="*/ 7 w 20"/>
                <a:gd name="T9" fmla="*/ 110 h 161"/>
                <a:gd name="T10" fmla="*/ 10 w 20"/>
                <a:gd name="T11" fmla="*/ 161 h 161"/>
                <a:gd name="T12" fmla="*/ 13 w 20"/>
                <a:gd name="T13" fmla="*/ 161 h 161"/>
                <a:gd name="T14" fmla="*/ 10 w 20"/>
                <a:gd name="T15" fmla="*/ 110 h 161"/>
                <a:gd name="T16" fmla="*/ 8 w 20"/>
                <a:gd name="T17" fmla="*/ 62 h 161"/>
                <a:gd name="T18" fmla="*/ 7 w 20"/>
                <a:gd name="T19" fmla="*/ 22 h 161"/>
                <a:gd name="T20" fmla="*/ 5 w 20"/>
                <a:gd name="T21" fmla="*/ 2 h 161"/>
                <a:gd name="T22" fmla="*/ 2 w 20"/>
                <a:gd name="T23" fmla="*/ 8 h 161"/>
                <a:gd name="T24" fmla="*/ 2 w 20"/>
                <a:gd name="T25" fmla="*/ 0 h 161"/>
                <a:gd name="T26" fmla="*/ 0 w 20"/>
                <a:gd name="T27" fmla="*/ 0 h 161"/>
                <a:gd name="T28" fmla="*/ 0 w 20"/>
                <a:gd name="T29" fmla="*/ 2 h 161"/>
                <a:gd name="T30" fmla="*/ 2 w 20"/>
                <a:gd name="T31" fmla="*/ 0 h 16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0" h="161">
                  <a:moveTo>
                    <a:pt x="2" y="0"/>
                  </a:moveTo>
                  <a:lnTo>
                    <a:pt x="0" y="2"/>
                  </a:lnTo>
                  <a:lnTo>
                    <a:pt x="0" y="22"/>
                  </a:lnTo>
                  <a:lnTo>
                    <a:pt x="2" y="62"/>
                  </a:lnTo>
                  <a:lnTo>
                    <a:pt x="7" y="110"/>
                  </a:lnTo>
                  <a:lnTo>
                    <a:pt x="13" y="161"/>
                  </a:lnTo>
                  <a:lnTo>
                    <a:pt x="20" y="161"/>
                  </a:lnTo>
                  <a:lnTo>
                    <a:pt x="13" y="110"/>
                  </a:lnTo>
                  <a:lnTo>
                    <a:pt x="8" y="62"/>
                  </a:lnTo>
                  <a:lnTo>
                    <a:pt x="7" y="22"/>
                  </a:lnTo>
                  <a:lnTo>
                    <a:pt x="5" y="2"/>
                  </a:lnTo>
                  <a:lnTo>
                    <a:pt x="2" y="8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9735" name="Rectangle 40"/>
            <p:cNvSpPr>
              <a:spLocks noChangeArrowheads="1"/>
            </p:cNvSpPr>
            <p:nvPr/>
          </p:nvSpPr>
          <p:spPr bwMode="auto">
            <a:xfrm>
              <a:off x="369" y="439"/>
              <a:ext cx="73" cy="85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9736" name="Freeform 41"/>
            <p:cNvSpPr>
              <a:spLocks/>
            </p:cNvSpPr>
            <p:nvPr/>
          </p:nvSpPr>
          <p:spPr bwMode="auto">
            <a:xfrm>
              <a:off x="227" y="250"/>
              <a:ext cx="353" cy="455"/>
            </a:xfrm>
            <a:custGeom>
              <a:avLst/>
              <a:gdLst>
                <a:gd name="T0" fmla="*/ 248 w 352"/>
                <a:gd name="T1" fmla="*/ 1 h 456"/>
                <a:gd name="T2" fmla="*/ 236 w 352"/>
                <a:gd name="T3" fmla="*/ 14 h 456"/>
                <a:gd name="T4" fmla="*/ 223 w 352"/>
                <a:gd name="T5" fmla="*/ 41 h 456"/>
                <a:gd name="T6" fmla="*/ 212 w 352"/>
                <a:gd name="T7" fmla="*/ 90 h 456"/>
                <a:gd name="T8" fmla="*/ 205 w 352"/>
                <a:gd name="T9" fmla="*/ 149 h 456"/>
                <a:gd name="T10" fmla="*/ 202 w 352"/>
                <a:gd name="T11" fmla="*/ 193 h 456"/>
                <a:gd name="T12" fmla="*/ 205 w 352"/>
                <a:gd name="T13" fmla="*/ 211 h 456"/>
                <a:gd name="T14" fmla="*/ 212 w 352"/>
                <a:gd name="T15" fmla="*/ 211 h 456"/>
                <a:gd name="T16" fmla="*/ 228 w 352"/>
                <a:gd name="T17" fmla="*/ 211 h 456"/>
                <a:gd name="T18" fmla="*/ 256 w 352"/>
                <a:gd name="T19" fmla="*/ 211 h 456"/>
                <a:gd name="T20" fmla="*/ 294 w 352"/>
                <a:gd name="T21" fmla="*/ 205 h 456"/>
                <a:gd name="T22" fmla="*/ 326 w 352"/>
                <a:gd name="T23" fmla="*/ 196 h 456"/>
                <a:gd name="T24" fmla="*/ 343 w 352"/>
                <a:gd name="T25" fmla="*/ 186 h 456"/>
                <a:gd name="T26" fmla="*/ 359 w 352"/>
                <a:gd name="T27" fmla="*/ 166 h 456"/>
                <a:gd name="T28" fmla="*/ 348 w 352"/>
                <a:gd name="T29" fmla="*/ 274 h 456"/>
                <a:gd name="T30" fmla="*/ 326 w 352"/>
                <a:gd name="T31" fmla="*/ 263 h 456"/>
                <a:gd name="T32" fmla="*/ 298 w 352"/>
                <a:gd name="T33" fmla="*/ 254 h 456"/>
                <a:gd name="T34" fmla="*/ 269 w 352"/>
                <a:gd name="T35" fmla="*/ 249 h 456"/>
                <a:gd name="T36" fmla="*/ 244 w 352"/>
                <a:gd name="T37" fmla="*/ 245 h 456"/>
                <a:gd name="T38" fmla="*/ 217 w 352"/>
                <a:gd name="T39" fmla="*/ 244 h 456"/>
                <a:gd name="T40" fmla="*/ 212 w 352"/>
                <a:gd name="T41" fmla="*/ 244 h 456"/>
                <a:gd name="T42" fmla="*/ 202 w 352"/>
                <a:gd name="T43" fmla="*/ 245 h 456"/>
                <a:gd name="T44" fmla="*/ 202 w 352"/>
                <a:gd name="T45" fmla="*/ 263 h 456"/>
                <a:gd name="T46" fmla="*/ 202 w 352"/>
                <a:gd name="T47" fmla="*/ 283 h 456"/>
                <a:gd name="T48" fmla="*/ 207 w 352"/>
                <a:gd name="T49" fmla="*/ 345 h 456"/>
                <a:gd name="T50" fmla="*/ 217 w 352"/>
                <a:gd name="T51" fmla="*/ 402 h 456"/>
                <a:gd name="T52" fmla="*/ 225 w 352"/>
                <a:gd name="T53" fmla="*/ 426 h 456"/>
                <a:gd name="T54" fmla="*/ 241 w 352"/>
                <a:gd name="T55" fmla="*/ 447 h 456"/>
                <a:gd name="T56" fmla="*/ 116 w 352"/>
                <a:gd name="T57" fmla="*/ 447 h 456"/>
                <a:gd name="T58" fmla="*/ 124 w 352"/>
                <a:gd name="T59" fmla="*/ 433 h 456"/>
                <a:gd name="T60" fmla="*/ 139 w 352"/>
                <a:gd name="T61" fmla="*/ 401 h 456"/>
                <a:gd name="T62" fmla="*/ 144 w 352"/>
                <a:gd name="T63" fmla="*/ 386 h 456"/>
                <a:gd name="T64" fmla="*/ 149 w 352"/>
                <a:gd name="T65" fmla="*/ 372 h 456"/>
                <a:gd name="T66" fmla="*/ 152 w 352"/>
                <a:gd name="T67" fmla="*/ 346 h 456"/>
                <a:gd name="T68" fmla="*/ 159 w 352"/>
                <a:gd name="T69" fmla="*/ 305 h 456"/>
                <a:gd name="T70" fmla="*/ 160 w 352"/>
                <a:gd name="T71" fmla="*/ 263 h 456"/>
                <a:gd name="T72" fmla="*/ 159 w 352"/>
                <a:gd name="T73" fmla="*/ 247 h 456"/>
                <a:gd name="T74" fmla="*/ 154 w 352"/>
                <a:gd name="T75" fmla="*/ 245 h 456"/>
                <a:gd name="T76" fmla="*/ 149 w 352"/>
                <a:gd name="T77" fmla="*/ 245 h 456"/>
                <a:gd name="T78" fmla="*/ 134 w 352"/>
                <a:gd name="T79" fmla="*/ 244 h 456"/>
                <a:gd name="T80" fmla="*/ 105 w 352"/>
                <a:gd name="T81" fmla="*/ 245 h 456"/>
                <a:gd name="T82" fmla="*/ 75 w 352"/>
                <a:gd name="T83" fmla="*/ 249 h 456"/>
                <a:gd name="T84" fmla="*/ 44 w 352"/>
                <a:gd name="T85" fmla="*/ 258 h 456"/>
                <a:gd name="T86" fmla="*/ 19 w 352"/>
                <a:gd name="T87" fmla="*/ 269 h 456"/>
                <a:gd name="T88" fmla="*/ 1 w 352"/>
                <a:gd name="T89" fmla="*/ 278 h 456"/>
                <a:gd name="T90" fmla="*/ 0 w 352"/>
                <a:gd name="T91" fmla="*/ 168 h 456"/>
                <a:gd name="T92" fmla="*/ 18 w 352"/>
                <a:gd name="T93" fmla="*/ 180 h 456"/>
                <a:gd name="T94" fmla="*/ 54 w 352"/>
                <a:gd name="T95" fmla="*/ 198 h 456"/>
                <a:gd name="T96" fmla="*/ 72 w 352"/>
                <a:gd name="T97" fmla="*/ 205 h 456"/>
                <a:gd name="T98" fmla="*/ 109 w 352"/>
                <a:gd name="T99" fmla="*/ 209 h 456"/>
                <a:gd name="T100" fmla="*/ 141 w 352"/>
                <a:gd name="T101" fmla="*/ 211 h 456"/>
                <a:gd name="T102" fmla="*/ 160 w 352"/>
                <a:gd name="T103" fmla="*/ 202 h 456"/>
                <a:gd name="T104" fmla="*/ 164 w 352"/>
                <a:gd name="T105" fmla="*/ 213 h 456"/>
                <a:gd name="T106" fmla="*/ 160 w 352"/>
                <a:gd name="T107" fmla="*/ 214 h 456"/>
                <a:gd name="T108" fmla="*/ 160 w 352"/>
                <a:gd name="T109" fmla="*/ 195 h 456"/>
                <a:gd name="T110" fmla="*/ 162 w 352"/>
                <a:gd name="T111" fmla="*/ 177 h 456"/>
                <a:gd name="T112" fmla="*/ 160 w 352"/>
                <a:gd name="T113" fmla="*/ 157 h 456"/>
                <a:gd name="T114" fmla="*/ 155 w 352"/>
                <a:gd name="T115" fmla="*/ 122 h 456"/>
                <a:gd name="T116" fmla="*/ 150 w 352"/>
                <a:gd name="T117" fmla="*/ 95 h 456"/>
                <a:gd name="T118" fmla="*/ 147 w 352"/>
                <a:gd name="T119" fmla="*/ 68 h 456"/>
                <a:gd name="T120" fmla="*/ 141 w 352"/>
                <a:gd name="T121" fmla="*/ 41 h 456"/>
                <a:gd name="T122" fmla="*/ 126 w 352"/>
                <a:gd name="T123" fmla="*/ 12 h 456"/>
                <a:gd name="T124" fmla="*/ 114 w 352"/>
                <a:gd name="T125" fmla="*/ 0 h 45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52" h="456">
                  <a:moveTo>
                    <a:pt x="114" y="0"/>
                  </a:moveTo>
                  <a:lnTo>
                    <a:pt x="241" y="1"/>
                  </a:lnTo>
                  <a:lnTo>
                    <a:pt x="239" y="3"/>
                  </a:lnTo>
                  <a:lnTo>
                    <a:pt x="234" y="7"/>
                  </a:lnTo>
                  <a:lnTo>
                    <a:pt x="229" y="14"/>
                  </a:lnTo>
                  <a:lnTo>
                    <a:pt x="223" y="23"/>
                  </a:lnTo>
                  <a:lnTo>
                    <a:pt x="219" y="30"/>
                  </a:lnTo>
                  <a:lnTo>
                    <a:pt x="216" y="41"/>
                  </a:lnTo>
                  <a:lnTo>
                    <a:pt x="214" y="48"/>
                  </a:lnTo>
                  <a:lnTo>
                    <a:pt x="213" y="56"/>
                  </a:lnTo>
                  <a:lnTo>
                    <a:pt x="205" y="90"/>
                  </a:lnTo>
                  <a:lnTo>
                    <a:pt x="203" y="110"/>
                  </a:lnTo>
                  <a:lnTo>
                    <a:pt x="200" y="130"/>
                  </a:lnTo>
                  <a:lnTo>
                    <a:pt x="198" y="149"/>
                  </a:lnTo>
                  <a:lnTo>
                    <a:pt x="195" y="166"/>
                  </a:lnTo>
                  <a:lnTo>
                    <a:pt x="195" y="180"/>
                  </a:lnTo>
                  <a:lnTo>
                    <a:pt x="195" y="193"/>
                  </a:lnTo>
                  <a:lnTo>
                    <a:pt x="195" y="204"/>
                  </a:lnTo>
                  <a:lnTo>
                    <a:pt x="196" y="207"/>
                  </a:lnTo>
                  <a:lnTo>
                    <a:pt x="198" y="211"/>
                  </a:lnTo>
                  <a:lnTo>
                    <a:pt x="200" y="211"/>
                  </a:lnTo>
                  <a:lnTo>
                    <a:pt x="205" y="211"/>
                  </a:lnTo>
                  <a:lnTo>
                    <a:pt x="210" y="211"/>
                  </a:lnTo>
                  <a:lnTo>
                    <a:pt x="214" y="211"/>
                  </a:lnTo>
                  <a:lnTo>
                    <a:pt x="221" y="211"/>
                  </a:lnTo>
                  <a:lnTo>
                    <a:pt x="231" y="211"/>
                  </a:lnTo>
                  <a:lnTo>
                    <a:pt x="241" y="211"/>
                  </a:lnTo>
                  <a:lnTo>
                    <a:pt x="249" y="211"/>
                  </a:lnTo>
                  <a:lnTo>
                    <a:pt x="262" y="209"/>
                  </a:lnTo>
                  <a:lnTo>
                    <a:pt x="275" y="207"/>
                  </a:lnTo>
                  <a:lnTo>
                    <a:pt x="287" y="205"/>
                  </a:lnTo>
                  <a:lnTo>
                    <a:pt x="300" y="204"/>
                  </a:lnTo>
                  <a:lnTo>
                    <a:pt x="310" y="200"/>
                  </a:lnTo>
                  <a:lnTo>
                    <a:pt x="319" y="196"/>
                  </a:lnTo>
                  <a:lnTo>
                    <a:pt x="328" y="193"/>
                  </a:lnTo>
                  <a:lnTo>
                    <a:pt x="331" y="189"/>
                  </a:lnTo>
                  <a:lnTo>
                    <a:pt x="336" y="186"/>
                  </a:lnTo>
                  <a:lnTo>
                    <a:pt x="344" y="177"/>
                  </a:lnTo>
                  <a:lnTo>
                    <a:pt x="349" y="168"/>
                  </a:lnTo>
                  <a:lnTo>
                    <a:pt x="352" y="166"/>
                  </a:lnTo>
                  <a:lnTo>
                    <a:pt x="352" y="285"/>
                  </a:lnTo>
                  <a:lnTo>
                    <a:pt x="341" y="281"/>
                  </a:lnTo>
                  <a:lnTo>
                    <a:pt x="323" y="272"/>
                  </a:lnTo>
                  <a:lnTo>
                    <a:pt x="321" y="272"/>
                  </a:lnTo>
                  <a:lnTo>
                    <a:pt x="319" y="270"/>
                  </a:lnTo>
                  <a:lnTo>
                    <a:pt x="311" y="267"/>
                  </a:lnTo>
                  <a:lnTo>
                    <a:pt x="301" y="265"/>
                  </a:lnTo>
                  <a:lnTo>
                    <a:pt x="291" y="261"/>
                  </a:lnTo>
                  <a:lnTo>
                    <a:pt x="285" y="260"/>
                  </a:lnTo>
                  <a:lnTo>
                    <a:pt x="278" y="258"/>
                  </a:lnTo>
                  <a:lnTo>
                    <a:pt x="262" y="256"/>
                  </a:lnTo>
                  <a:lnTo>
                    <a:pt x="247" y="254"/>
                  </a:lnTo>
                  <a:lnTo>
                    <a:pt x="241" y="252"/>
                  </a:lnTo>
                  <a:lnTo>
                    <a:pt x="237" y="252"/>
                  </a:lnTo>
                  <a:lnTo>
                    <a:pt x="229" y="252"/>
                  </a:lnTo>
                  <a:lnTo>
                    <a:pt x="218" y="252"/>
                  </a:lnTo>
                  <a:lnTo>
                    <a:pt x="210" y="251"/>
                  </a:lnTo>
                  <a:lnTo>
                    <a:pt x="208" y="251"/>
                  </a:lnTo>
                  <a:lnTo>
                    <a:pt x="206" y="251"/>
                  </a:lnTo>
                  <a:lnTo>
                    <a:pt x="205" y="251"/>
                  </a:lnTo>
                  <a:lnTo>
                    <a:pt x="201" y="249"/>
                  </a:lnTo>
                  <a:lnTo>
                    <a:pt x="198" y="251"/>
                  </a:lnTo>
                  <a:lnTo>
                    <a:pt x="195" y="252"/>
                  </a:lnTo>
                  <a:lnTo>
                    <a:pt x="195" y="256"/>
                  </a:lnTo>
                  <a:lnTo>
                    <a:pt x="195" y="260"/>
                  </a:lnTo>
                  <a:lnTo>
                    <a:pt x="195" y="270"/>
                  </a:lnTo>
                  <a:lnTo>
                    <a:pt x="195" y="278"/>
                  </a:lnTo>
                  <a:lnTo>
                    <a:pt x="195" y="285"/>
                  </a:lnTo>
                  <a:lnTo>
                    <a:pt x="195" y="290"/>
                  </a:lnTo>
                  <a:lnTo>
                    <a:pt x="195" y="296"/>
                  </a:lnTo>
                  <a:lnTo>
                    <a:pt x="198" y="323"/>
                  </a:lnTo>
                  <a:lnTo>
                    <a:pt x="200" y="352"/>
                  </a:lnTo>
                  <a:lnTo>
                    <a:pt x="205" y="380"/>
                  </a:lnTo>
                  <a:lnTo>
                    <a:pt x="208" y="406"/>
                  </a:lnTo>
                  <a:lnTo>
                    <a:pt x="210" y="409"/>
                  </a:lnTo>
                  <a:lnTo>
                    <a:pt x="211" y="415"/>
                  </a:lnTo>
                  <a:lnTo>
                    <a:pt x="213" y="424"/>
                  </a:lnTo>
                  <a:lnTo>
                    <a:pt x="218" y="433"/>
                  </a:lnTo>
                  <a:lnTo>
                    <a:pt x="219" y="435"/>
                  </a:lnTo>
                  <a:lnTo>
                    <a:pt x="219" y="436"/>
                  </a:lnTo>
                  <a:lnTo>
                    <a:pt x="234" y="454"/>
                  </a:lnTo>
                  <a:lnTo>
                    <a:pt x="113" y="456"/>
                  </a:lnTo>
                  <a:lnTo>
                    <a:pt x="114" y="456"/>
                  </a:lnTo>
                  <a:lnTo>
                    <a:pt x="116" y="454"/>
                  </a:lnTo>
                  <a:lnTo>
                    <a:pt x="118" y="453"/>
                  </a:lnTo>
                  <a:lnTo>
                    <a:pt x="121" y="447"/>
                  </a:lnTo>
                  <a:lnTo>
                    <a:pt x="124" y="440"/>
                  </a:lnTo>
                  <a:lnTo>
                    <a:pt x="131" y="433"/>
                  </a:lnTo>
                  <a:lnTo>
                    <a:pt x="134" y="422"/>
                  </a:lnTo>
                  <a:lnTo>
                    <a:pt x="139" y="408"/>
                  </a:lnTo>
                  <a:lnTo>
                    <a:pt x="142" y="402"/>
                  </a:lnTo>
                  <a:lnTo>
                    <a:pt x="142" y="399"/>
                  </a:lnTo>
                  <a:lnTo>
                    <a:pt x="144" y="393"/>
                  </a:lnTo>
                  <a:lnTo>
                    <a:pt x="146" y="390"/>
                  </a:lnTo>
                  <a:lnTo>
                    <a:pt x="147" y="384"/>
                  </a:lnTo>
                  <a:lnTo>
                    <a:pt x="149" y="379"/>
                  </a:lnTo>
                  <a:lnTo>
                    <a:pt x="150" y="370"/>
                  </a:lnTo>
                  <a:lnTo>
                    <a:pt x="150" y="361"/>
                  </a:lnTo>
                  <a:lnTo>
                    <a:pt x="152" y="353"/>
                  </a:lnTo>
                  <a:lnTo>
                    <a:pt x="154" y="339"/>
                  </a:lnTo>
                  <a:lnTo>
                    <a:pt x="155" y="326"/>
                  </a:lnTo>
                  <a:lnTo>
                    <a:pt x="159" y="312"/>
                  </a:lnTo>
                  <a:lnTo>
                    <a:pt x="160" y="296"/>
                  </a:lnTo>
                  <a:lnTo>
                    <a:pt x="160" y="281"/>
                  </a:lnTo>
                  <a:lnTo>
                    <a:pt x="160" y="270"/>
                  </a:lnTo>
                  <a:lnTo>
                    <a:pt x="159" y="263"/>
                  </a:lnTo>
                  <a:lnTo>
                    <a:pt x="159" y="256"/>
                  </a:lnTo>
                  <a:lnTo>
                    <a:pt x="159" y="254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0" y="252"/>
                  </a:lnTo>
                  <a:lnTo>
                    <a:pt x="149" y="252"/>
                  </a:lnTo>
                  <a:lnTo>
                    <a:pt x="146" y="251"/>
                  </a:lnTo>
                  <a:lnTo>
                    <a:pt x="142" y="251"/>
                  </a:lnTo>
                  <a:lnTo>
                    <a:pt x="134" y="251"/>
                  </a:lnTo>
                  <a:lnTo>
                    <a:pt x="124" y="251"/>
                  </a:lnTo>
                  <a:lnTo>
                    <a:pt x="114" y="251"/>
                  </a:lnTo>
                  <a:lnTo>
                    <a:pt x="105" y="252"/>
                  </a:lnTo>
                  <a:lnTo>
                    <a:pt x="96" y="252"/>
                  </a:lnTo>
                  <a:lnTo>
                    <a:pt x="88" y="254"/>
                  </a:lnTo>
                  <a:lnTo>
                    <a:pt x="75" y="256"/>
                  </a:lnTo>
                  <a:lnTo>
                    <a:pt x="68" y="258"/>
                  </a:lnTo>
                  <a:lnTo>
                    <a:pt x="60" y="260"/>
                  </a:lnTo>
                  <a:lnTo>
                    <a:pt x="44" y="265"/>
                  </a:lnTo>
                  <a:lnTo>
                    <a:pt x="34" y="267"/>
                  </a:lnTo>
                  <a:lnTo>
                    <a:pt x="26" y="272"/>
                  </a:lnTo>
                  <a:lnTo>
                    <a:pt x="19" y="276"/>
                  </a:lnTo>
                  <a:lnTo>
                    <a:pt x="13" y="279"/>
                  </a:lnTo>
                  <a:lnTo>
                    <a:pt x="8" y="283"/>
                  </a:lnTo>
                  <a:lnTo>
                    <a:pt x="1" y="285"/>
                  </a:lnTo>
                  <a:lnTo>
                    <a:pt x="0" y="285"/>
                  </a:lnTo>
                  <a:lnTo>
                    <a:pt x="0" y="166"/>
                  </a:lnTo>
                  <a:lnTo>
                    <a:pt x="0" y="168"/>
                  </a:lnTo>
                  <a:lnTo>
                    <a:pt x="3" y="169"/>
                  </a:lnTo>
                  <a:lnTo>
                    <a:pt x="9" y="175"/>
                  </a:lnTo>
                  <a:lnTo>
                    <a:pt x="18" y="180"/>
                  </a:lnTo>
                  <a:lnTo>
                    <a:pt x="27" y="186"/>
                  </a:lnTo>
                  <a:lnTo>
                    <a:pt x="37" y="191"/>
                  </a:lnTo>
                  <a:lnTo>
                    <a:pt x="54" y="198"/>
                  </a:lnTo>
                  <a:lnTo>
                    <a:pt x="60" y="202"/>
                  </a:lnTo>
                  <a:lnTo>
                    <a:pt x="67" y="204"/>
                  </a:lnTo>
                  <a:lnTo>
                    <a:pt x="72" y="205"/>
                  </a:lnTo>
                  <a:lnTo>
                    <a:pt x="80" y="205"/>
                  </a:lnTo>
                  <a:lnTo>
                    <a:pt x="100" y="209"/>
                  </a:lnTo>
                  <a:lnTo>
                    <a:pt x="109" y="209"/>
                  </a:lnTo>
                  <a:lnTo>
                    <a:pt x="121" y="209"/>
                  </a:lnTo>
                  <a:lnTo>
                    <a:pt x="131" y="211"/>
                  </a:lnTo>
                  <a:lnTo>
                    <a:pt x="141" y="211"/>
                  </a:lnTo>
                  <a:lnTo>
                    <a:pt x="150" y="207"/>
                  </a:lnTo>
                  <a:lnTo>
                    <a:pt x="159" y="204"/>
                  </a:lnTo>
                  <a:lnTo>
                    <a:pt x="160" y="202"/>
                  </a:lnTo>
                  <a:lnTo>
                    <a:pt x="164" y="205"/>
                  </a:lnTo>
                  <a:lnTo>
                    <a:pt x="164" y="207"/>
                  </a:lnTo>
                  <a:lnTo>
                    <a:pt x="164" y="213"/>
                  </a:lnTo>
                  <a:lnTo>
                    <a:pt x="164" y="216"/>
                  </a:lnTo>
                  <a:lnTo>
                    <a:pt x="162" y="216"/>
                  </a:lnTo>
                  <a:lnTo>
                    <a:pt x="160" y="214"/>
                  </a:lnTo>
                  <a:lnTo>
                    <a:pt x="160" y="209"/>
                  </a:lnTo>
                  <a:lnTo>
                    <a:pt x="160" y="205"/>
                  </a:lnTo>
                  <a:lnTo>
                    <a:pt x="160" y="195"/>
                  </a:lnTo>
                  <a:lnTo>
                    <a:pt x="160" y="187"/>
                  </a:lnTo>
                  <a:lnTo>
                    <a:pt x="160" y="182"/>
                  </a:lnTo>
                  <a:lnTo>
                    <a:pt x="162" y="177"/>
                  </a:lnTo>
                  <a:lnTo>
                    <a:pt x="160" y="173"/>
                  </a:lnTo>
                  <a:lnTo>
                    <a:pt x="160" y="166"/>
                  </a:lnTo>
                  <a:lnTo>
                    <a:pt x="160" y="157"/>
                  </a:lnTo>
                  <a:lnTo>
                    <a:pt x="159" y="146"/>
                  </a:lnTo>
                  <a:lnTo>
                    <a:pt x="157" y="133"/>
                  </a:lnTo>
                  <a:lnTo>
                    <a:pt x="155" y="122"/>
                  </a:lnTo>
                  <a:lnTo>
                    <a:pt x="154" y="115"/>
                  </a:lnTo>
                  <a:lnTo>
                    <a:pt x="154" y="108"/>
                  </a:lnTo>
                  <a:lnTo>
                    <a:pt x="150" y="95"/>
                  </a:lnTo>
                  <a:lnTo>
                    <a:pt x="150" y="83"/>
                  </a:lnTo>
                  <a:lnTo>
                    <a:pt x="149" y="75"/>
                  </a:lnTo>
                  <a:lnTo>
                    <a:pt x="147" y="68"/>
                  </a:lnTo>
                  <a:lnTo>
                    <a:pt x="146" y="59"/>
                  </a:lnTo>
                  <a:lnTo>
                    <a:pt x="142" y="48"/>
                  </a:lnTo>
                  <a:lnTo>
                    <a:pt x="141" y="41"/>
                  </a:lnTo>
                  <a:lnTo>
                    <a:pt x="137" y="34"/>
                  </a:lnTo>
                  <a:lnTo>
                    <a:pt x="132" y="25"/>
                  </a:lnTo>
                  <a:lnTo>
                    <a:pt x="126" y="12"/>
                  </a:lnTo>
                  <a:lnTo>
                    <a:pt x="119" y="3"/>
                  </a:lnTo>
                  <a:lnTo>
                    <a:pt x="116" y="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9737" name="Freeform 42"/>
            <p:cNvSpPr>
              <a:spLocks/>
            </p:cNvSpPr>
            <p:nvPr/>
          </p:nvSpPr>
          <p:spPr bwMode="auto">
            <a:xfrm>
              <a:off x="342" y="248"/>
              <a:ext cx="128" cy="4"/>
            </a:xfrm>
            <a:custGeom>
              <a:avLst/>
              <a:gdLst>
                <a:gd name="T0" fmla="*/ 128 w 128"/>
                <a:gd name="T1" fmla="*/ 2 h 5"/>
                <a:gd name="T2" fmla="*/ 127 w 128"/>
                <a:gd name="T3" fmla="*/ 0 h 5"/>
                <a:gd name="T4" fmla="*/ 0 w 128"/>
                <a:gd name="T5" fmla="*/ 0 h 5"/>
                <a:gd name="T6" fmla="*/ 0 w 128"/>
                <a:gd name="T7" fmla="*/ 2 h 5"/>
                <a:gd name="T8" fmla="*/ 127 w 128"/>
                <a:gd name="T9" fmla="*/ 2 h 5"/>
                <a:gd name="T10" fmla="*/ 128 w 128"/>
                <a:gd name="T11" fmla="*/ 2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8" h="5">
                  <a:moveTo>
                    <a:pt x="128" y="5"/>
                  </a:moveTo>
                  <a:lnTo>
                    <a:pt x="127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127" y="5"/>
                  </a:lnTo>
                  <a:lnTo>
                    <a:pt x="128" y="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9738" name="Freeform 43"/>
            <p:cNvSpPr>
              <a:spLocks/>
            </p:cNvSpPr>
            <p:nvPr/>
          </p:nvSpPr>
          <p:spPr bwMode="auto">
            <a:xfrm>
              <a:off x="456" y="248"/>
              <a:ext cx="14" cy="19"/>
            </a:xfrm>
            <a:custGeom>
              <a:avLst/>
              <a:gdLst>
                <a:gd name="T0" fmla="*/ 3 w 14"/>
                <a:gd name="T1" fmla="*/ 13 h 20"/>
                <a:gd name="T2" fmla="*/ 3 w 14"/>
                <a:gd name="T3" fmla="*/ 13 h 20"/>
                <a:gd name="T4" fmla="*/ 13 w 14"/>
                <a:gd name="T5" fmla="*/ 7 h 20"/>
                <a:gd name="T6" fmla="*/ 14 w 14"/>
                <a:gd name="T7" fmla="*/ 5 h 20"/>
                <a:gd name="T8" fmla="*/ 13 w 14"/>
                <a:gd name="T9" fmla="*/ 0 h 20"/>
                <a:gd name="T10" fmla="*/ 9 w 14"/>
                <a:gd name="T11" fmla="*/ 3 h 20"/>
                <a:gd name="T12" fmla="*/ 0 w 14"/>
                <a:gd name="T13" fmla="*/ 10 h 20"/>
                <a:gd name="T14" fmla="*/ 0 w 14"/>
                <a:gd name="T15" fmla="*/ 10 h 20"/>
                <a:gd name="T16" fmla="*/ 3 w 14"/>
                <a:gd name="T17" fmla="*/ 13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20">
                  <a:moveTo>
                    <a:pt x="3" y="20"/>
                  </a:moveTo>
                  <a:lnTo>
                    <a:pt x="3" y="20"/>
                  </a:lnTo>
                  <a:lnTo>
                    <a:pt x="13" y="7"/>
                  </a:lnTo>
                  <a:lnTo>
                    <a:pt x="14" y="5"/>
                  </a:lnTo>
                  <a:lnTo>
                    <a:pt x="13" y="0"/>
                  </a:lnTo>
                  <a:lnTo>
                    <a:pt x="9" y="3"/>
                  </a:lnTo>
                  <a:lnTo>
                    <a:pt x="0" y="14"/>
                  </a:lnTo>
                  <a:lnTo>
                    <a:pt x="3" y="2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9739" name="Freeform 44"/>
            <p:cNvSpPr>
              <a:spLocks/>
            </p:cNvSpPr>
            <p:nvPr/>
          </p:nvSpPr>
          <p:spPr bwMode="auto">
            <a:xfrm>
              <a:off x="439" y="261"/>
              <a:ext cx="21" cy="45"/>
            </a:xfrm>
            <a:custGeom>
              <a:avLst/>
              <a:gdLst>
                <a:gd name="T0" fmla="*/ 3 w 20"/>
                <a:gd name="T1" fmla="*/ 45 h 45"/>
                <a:gd name="T2" fmla="*/ 3 w 20"/>
                <a:gd name="T3" fmla="*/ 45 h 45"/>
                <a:gd name="T4" fmla="*/ 8 w 20"/>
                <a:gd name="T5" fmla="*/ 29 h 45"/>
                <a:gd name="T6" fmla="*/ 17 w 20"/>
                <a:gd name="T7" fmla="*/ 20 h 45"/>
                <a:gd name="T8" fmla="*/ 22 w 20"/>
                <a:gd name="T9" fmla="*/ 13 h 45"/>
                <a:gd name="T10" fmla="*/ 27 w 20"/>
                <a:gd name="T11" fmla="*/ 6 h 45"/>
                <a:gd name="T12" fmla="*/ 24 w 20"/>
                <a:gd name="T13" fmla="*/ 0 h 45"/>
                <a:gd name="T14" fmla="*/ 17 w 20"/>
                <a:gd name="T15" fmla="*/ 9 h 45"/>
                <a:gd name="T16" fmla="*/ 7 w 20"/>
                <a:gd name="T17" fmla="*/ 17 h 45"/>
                <a:gd name="T18" fmla="*/ 3 w 20"/>
                <a:gd name="T19" fmla="*/ 27 h 45"/>
                <a:gd name="T20" fmla="*/ 0 w 20"/>
                <a:gd name="T21" fmla="*/ 44 h 45"/>
                <a:gd name="T22" fmla="*/ 0 w 20"/>
                <a:gd name="T23" fmla="*/ 44 h 45"/>
                <a:gd name="T24" fmla="*/ 3 w 20"/>
                <a:gd name="T25" fmla="*/ 45 h 4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0" h="45">
                  <a:moveTo>
                    <a:pt x="3" y="45"/>
                  </a:moveTo>
                  <a:lnTo>
                    <a:pt x="3" y="45"/>
                  </a:lnTo>
                  <a:lnTo>
                    <a:pt x="8" y="29"/>
                  </a:lnTo>
                  <a:lnTo>
                    <a:pt x="10" y="20"/>
                  </a:lnTo>
                  <a:lnTo>
                    <a:pt x="15" y="13"/>
                  </a:lnTo>
                  <a:lnTo>
                    <a:pt x="20" y="6"/>
                  </a:lnTo>
                  <a:lnTo>
                    <a:pt x="17" y="0"/>
                  </a:lnTo>
                  <a:lnTo>
                    <a:pt x="10" y="9"/>
                  </a:lnTo>
                  <a:lnTo>
                    <a:pt x="7" y="17"/>
                  </a:lnTo>
                  <a:lnTo>
                    <a:pt x="3" y="27"/>
                  </a:lnTo>
                  <a:lnTo>
                    <a:pt x="0" y="44"/>
                  </a:lnTo>
                  <a:lnTo>
                    <a:pt x="3" y="4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9740" name="Freeform 45"/>
            <p:cNvSpPr>
              <a:spLocks/>
            </p:cNvSpPr>
            <p:nvPr/>
          </p:nvSpPr>
          <p:spPr bwMode="auto">
            <a:xfrm>
              <a:off x="427" y="305"/>
              <a:ext cx="16" cy="74"/>
            </a:xfrm>
            <a:custGeom>
              <a:avLst/>
              <a:gdLst>
                <a:gd name="T0" fmla="*/ 5 w 16"/>
                <a:gd name="T1" fmla="*/ 74 h 74"/>
                <a:gd name="T2" fmla="*/ 5 w 16"/>
                <a:gd name="T3" fmla="*/ 74 h 74"/>
                <a:gd name="T4" fmla="*/ 7 w 16"/>
                <a:gd name="T5" fmla="*/ 54 h 74"/>
                <a:gd name="T6" fmla="*/ 10 w 16"/>
                <a:gd name="T7" fmla="*/ 36 h 74"/>
                <a:gd name="T8" fmla="*/ 13 w 16"/>
                <a:gd name="T9" fmla="*/ 18 h 74"/>
                <a:gd name="T10" fmla="*/ 16 w 16"/>
                <a:gd name="T11" fmla="*/ 1 h 74"/>
                <a:gd name="T12" fmla="*/ 13 w 16"/>
                <a:gd name="T13" fmla="*/ 0 h 74"/>
                <a:gd name="T14" fmla="*/ 8 w 16"/>
                <a:gd name="T15" fmla="*/ 16 h 74"/>
                <a:gd name="T16" fmla="*/ 5 w 16"/>
                <a:gd name="T17" fmla="*/ 34 h 74"/>
                <a:gd name="T18" fmla="*/ 2 w 16"/>
                <a:gd name="T19" fmla="*/ 52 h 74"/>
                <a:gd name="T20" fmla="*/ 0 w 16"/>
                <a:gd name="T21" fmla="*/ 72 h 74"/>
                <a:gd name="T22" fmla="*/ 0 w 16"/>
                <a:gd name="T23" fmla="*/ 72 h 74"/>
                <a:gd name="T24" fmla="*/ 5 w 16"/>
                <a:gd name="T25" fmla="*/ 74 h 7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74">
                  <a:moveTo>
                    <a:pt x="5" y="74"/>
                  </a:moveTo>
                  <a:lnTo>
                    <a:pt x="5" y="74"/>
                  </a:lnTo>
                  <a:lnTo>
                    <a:pt x="7" y="54"/>
                  </a:lnTo>
                  <a:lnTo>
                    <a:pt x="10" y="36"/>
                  </a:lnTo>
                  <a:lnTo>
                    <a:pt x="13" y="18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8" y="16"/>
                  </a:lnTo>
                  <a:lnTo>
                    <a:pt x="5" y="34"/>
                  </a:lnTo>
                  <a:lnTo>
                    <a:pt x="2" y="52"/>
                  </a:lnTo>
                  <a:lnTo>
                    <a:pt x="0" y="72"/>
                  </a:lnTo>
                  <a:lnTo>
                    <a:pt x="5" y="7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9741" name="Freeform 46"/>
            <p:cNvSpPr>
              <a:spLocks/>
            </p:cNvSpPr>
            <p:nvPr/>
          </p:nvSpPr>
          <p:spPr bwMode="auto">
            <a:xfrm>
              <a:off x="420" y="376"/>
              <a:ext cx="12" cy="66"/>
            </a:xfrm>
            <a:custGeom>
              <a:avLst/>
              <a:gdLst>
                <a:gd name="T0" fmla="*/ 5 w 12"/>
                <a:gd name="T1" fmla="*/ 72 h 65"/>
                <a:gd name="T2" fmla="*/ 5 w 12"/>
                <a:gd name="T3" fmla="*/ 72 h 65"/>
                <a:gd name="T4" fmla="*/ 5 w 12"/>
                <a:gd name="T5" fmla="*/ 59 h 65"/>
                <a:gd name="T6" fmla="*/ 7 w 12"/>
                <a:gd name="T7" fmla="*/ 45 h 65"/>
                <a:gd name="T8" fmla="*/ 10 w 12"/>
                <a:gd name="T9" fmla="*/ 21 h 65"/>
                <a:gd name="T10" fmla="*/ 12 w 12"/>
                <a:gd name="T11" fmla="*/ 2 h 65"/>
                <a:gd name="T12" fmla="*/ 7 w 12"/>
                <a:gd name="T13" fmla="*/ 0 h 65"/>
                <a:gd name="T14" fmla="*/ 4 w 12"/>
                <a:gd name="T15" fmla="*/ 20 h 65"/>
                <a:gd name="T16" fmla="*/ 4 w 12"/>
                <a:gd name="T17" fmla="*/ 45 h 65"/>
                <a:gd name="T18" fmla="*/ 2 w 12"/>
                <a:gd name="T19" fmla="*/ 57 h 65"/>
                <a:gd name="T20" fmla="*/ 0 w 12"/>
                <a:gd name="T21" fmla="*/ 72 h 65"/>
                <a:gd name="T22" fmla="*/ 0 w 12"/>
                <a:gd name="T23" fmla="*/ 72 h 65"/>
                <a:gd name="T24" fmla="*/ 5 w 12"/>
                <a:gd name="T25" fmla="*/ 72 h 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" h="65">
                  <a:moveTo>
                    <a:pt x="5" y="65"/>
                  </a:moveTo>
                  <a:lnTo>
                    <a:pt x="5" y="65"/>
                  </a:lnTo>
                  <a:lnTo>
                    <a:pt x="5" y="52"/>
                  </a:lnTo>
                  <a:lnTo>
                    <a:pt x="7" y="38"/>
                  </a:lnTo>
                  <a:lnTo>
                    <a:pt x="10" y="21"/>
                  </a:lnTo>
                  <a:lnTo>
                    <a:pt x="12" y="2"/>
                  </a:lnTo>
                  <a:lnTo>
                    <a:pt x="7" y="0"/>
                  </a:lnTo>
                  <a:lnTo>
                    <a:pt x="4" y="20"/>
                  </a:lnTo>
                  <a:lnTo>
                    <a:pt x="4" y="38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5" y="6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9742" name="Freeform 47"/>
            <p:cNvSpPr>
              <a:spLocks/>
            </p:cNvSpPr>
            <p:nvPr/>
          </p:nvSpPr>
          <p:spPr bwMode="auto">
            <a:xfrm>
              <a:off x="420" y="443"/>
              <a:ext cx="7" cy="19"/>
            </a:xfrm>
            <a:custGeom>
              <a:avLst/>
              <a:gdLst>
                <a:gd name="T0" fmla="*/ 7 w 7"/>
                <a:gd name="T1" fmla="*/ 10 h 20"/>
                <a:gd name="T2" fmla="*/ 7 w 7"/>
                <a:gd name="T3" fmla="*/ 10 h 20"/>
                <a:gd name="T4" fmla="*/ 7 w 7"/>
                <a:gd name="T5" fmla="*/ 10 h 20"/>
                <a:gd name="T6" fmla="*/ 5 w 7"/>
                <a:gd name="T7" fmla="*/ 0 h 20"/>
                <a:gd name="T8" fmla="*/ 0 w 7"/>
                <a:gd name="T9" fmla="*/ 0 h 20"/>
                <a:gd name="T10" fmla="*/ 2 w 7"/>
                <a:gd name="T11" fmla="*/ 10 h 20"/>
                <a:gd name="T12" fmla="*/ 5 w 7"/>
                <a:gd name="T13" fmla="*/ 13 h 20"/>
                <a:gd name="T14" fmla="*/ 5 w 7"/>
                <a:gd name="T15" fmla="*/ 13 h 20"/>
                <a:gd name="T16" fmla="*/ 7 w 7"/>
                <a:gd name="T17" fmla="*/ 10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20">
                  <a:moveTo>
                    <a:pt x="7" y="14"/>
                  </a:moveTo>
                  <a:lnTo>
                    <a:pt x="7" y="14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4"/>
                  </a:lnTo>
                  <a:lnTo>
                    <a:pt x="5" y="20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9743" name="Freeform 48"/>
            <p:cNvSpPr>
              <a:spLocks/>
            </p:cNvSpPr>
            <p:nvPr/>
          </p:nvSpPr>
          <p:spPr bwMode="auto">
            <a:xfrm>
              <a:off x="423" y="456"/>
              <a:ext cx="36" cy="8"/>
            </a:xfrm>
            <a:custGeom>
              <a:avLst/>
              <a:gdLst>
                <a:gd name="T0" fmla="*/ 42 w 35"/>
                <a:gd name="T1" fmla="*/ 0 h 7"/>
                <a:gd name="T2" fmla="*/ 42 w 35"/>
                <a:gd name="T3" fmla="*/ 0 h 7"/>
                <a:gd name="T4" fmla="*/ 9 w 35"/>
                <a:gd name="T5" fmla="*/ 0 h 7"/>
                <a:gd name="T6" fmla="*/ 2 w 35"/>
                <a:gd name="T7" fmla="*/ 0 h 7"/>
                <a:gd name="T8" fmla="*/ 0 w 35"/>
                <a:gd name="T9" fmla="*/ 15 h 7"/>
                <a:gd name="T10" fmla="*/ 9 w 35"/>
                <a:gd name="T11" fmla="*/ 17 h 7"/>
                <a:gd name="T12" fmla="*/ 42 w 35"/>
                <a:gd name="T13" fmla="*/ 17 h 7"/>
                <a:gd name="T14" fmla="*/ 42 w 35"/>
                <a:gd name="T15" fmla="*/ 17 h 7"/>
                <a:gd name="T16" fmla="*/ 42 w 35"/>
                <a:gd name="T17" fmla="*/ 0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7">
                  <a:moveTo>
                    <a:pt x="35" y="0"/>
                  </a:moveTo>
                  <a:lnTo>
                    <a:pt x="35" y="0"/>
                  </a:lnTo>
                  <a:lnTo>
                    <a:pt x="9" y="0"/>
                  </a:lnTo>
                  <a:lnTo>
                    <a:pt x="2" y="0"/>
                  </a:lnTo>
                  <a:lnTo>
                    <a:pt x="0" y="6"/>
                  </a:lnTo>
                  <a:lnTo>
                    <a:pt x="9" y="7"/>
                  </a:lnTo>
                  <a:lnTo>
                    <a:pt x="35" y="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9744" name="Freeform 49"/>
            <p:cNvSpPr>
              <a:spLocks/>
            </p:cNvSpPr>
            <p:nvPr/>
          </p:nvSpPr>
          <p:spPr bwMode="auto">
            <a:xfrm>
              <a:off x="460" y="454"/>
              <a:ext cx="55" cy="9"/>
            </a:xfrm>
            <a:custGeom>
              <a:avLst/>
              <a:gdLst>
                <a:gd name="T0" fmla="*/ 49 w 56"/>
                <a:gd name="T1" fmla="*/ 0 h 10"/>
                <a:gd name="T2" fmla="*/ 49 w 56"/>
                <a:gd name="T3" fmla="*/ 0 h 10"/>
                <a:gd name="T4" fmla="*/ 35 w 56"/>
                <a:gd name="T5" fmla="*/ 1 h 10"/>
                <a:gd name="T6" fmla="*/ 28 w 56"/>
                <a:gd name="T7" fmla="*/ 1 h 10"/>
                <a:gd name="T8" fmla="*/ 18 w 56"/>
                <a:gd name="T9" fmla="*/ 3 h 10"/>
                <a:gd name="T10" fmla="*/ 0 w 56"/>
                <a:gd name="T11" fmla="*/ 3 h 10"/>
                <a:gd name="T12" fmla="*/ 0 w 56"/>
                <a:gd name="T13" fmla="*/ 5 h 10"/>
                <a:gd name="T14" fmla="*/ 18 w 56"/>
                <a:gd name="T15" fmla="*/ 5 h 10"/>
                <a:gd name="T16" fmla="*/ 28 w 56"/>
                <a:gd name="T17" fmla="*/ 5 h 10"/>
                <a:gd name="T18" fmla="*/ 37 w 56"/>
                <a:gd name="T19" fmla="*/ 5 h 10"/>
                <a:gd name="T20" fmla="*/ 49 w 56"/>
                <a:gd name="T21" fmla="*/ 5 h 10"/>
                <a:gd name="T22" fmla="*/ 49 w 56"/>
                <a:gd name="T23" fmla="*/ 5 h 10"/>
                <a:gd name="T24" fmla="*/ 49 w 56"/>
                <a:gd name="T25" fmla="*/ 0 h 1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6" h="10">
                  <a:moveTo>
                    <a:pt x="56" y="0"/>
                  </a:moveTo>
                  <a:lnTo>
                    <a:pt x="56" y="0"/>
                  </a:lnTo>
                  <a:lnTo>
                    <a:pt x="42" y="1"/>
                  </a:lnTo>
                  <a:lnTo>
                    <a:pt x="31" y="1"/>
                  </a:lnTo>
                  <a:lnTo>
                    <a:pt x="18" y="3"/>
                  </a:lnTo>
                  <a:lnTo>
                    <a:pt x="0" y="3"/>
                  </a:lnTo>
                  <a:lnTo>
                    <a:pt x="0" y="10"/>
                  </a:lnTo>
                  <a:lnTo>
                    <a:pt x="18" y="10"/>
                  </a:lnTo>
                  <a:lnTo>
                    <a:pt x="31" y="9"/>
                  </a:lnTo>
                  <a:lnTo>
                    <a:pt x="44" y="7"/>
                  </a:lnTo>
                  <a:lnTo>
                    <a:pt x="56" y="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9745" name="Freeform 50"/>
            <p:cNvSpPr>
              <a:spLocks/>
            </p:cNvSpPr>
            <p:nvPr/>
          </p:nvSpPr>
          <p:spPr bwMode="auto">
            <a:xfrm>
              <a:off x="515" y="441"/>
              <a:ext cx="42" cy="17"/>
            </a:xfrm>
            <a:custGeom>
              <a:avLst/>
              <a:gdLst>
                <a:gd name="T0" fmla="*/ 46 w 41"/>
                <a:gd name="T1" fmla="*/ 0 h 18"/>
                <a:gd name="T2" fmla="*/ 46 w 41"/>
                <a:gd name="T3" fmla="*/ 0 h 18"/>
                <a:gd name="T4" fmla="*/ 38 w 41"/>
                <a:gd name="T5" fmla="*/ 4 h 18"/>
                <a:gd name="T6" fmla="*/ 30 w 41"/>
                <a:gd name="T7" fmla="*/ 5 h 18"/>
                <a:gd name="T8" fmla="*/ 13 w 41"/>
                <a:gd name="T9" fmla="*/ 9 h 18"/>
                <a:gd name="T10" fmla="*/ 0 w 41"/>
                <a:gd name="T11" fmla="*/ 9 h 18"/>
                <a:gd name="T12" fmla="*/ 0 w 41"/>
                <a:gd name="T13" fmla="*/ 11 h 18"/>
                <a:gd name="T14" fmla="*/ 14 w 41"/>
                <a:gd name="T15" fmla="*/ 9 h 18"/>
                <a:gd name="T16" fmla="*/ 30 w 41"/>
                <a:gd name="T17" fmla="*/ 9 h 18"/>
                <a:gd name="T18" fmla="*/ 39 w 41"/>
                <a:gd name="T19" fmla="*/ 9 h 18"/>
                <a:gd name="T20" fmla="*/ 48 w 41"/>
                <a:gd name="T21" fmla="*/ 5 h 18"/>
                <a:gd name="T22" fmla="*/ 48 w 41"/>
                <a:gd name="T23" fmla="*/ 5 h 18"/>
                <a:gd name="T24" fmla="*/ 46 w 41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" h="18">
                  <a:moveTo>
                    <a:pt x="39" y="0"/>
                  </a:moveTo>
                  <a:lnTo>
                    <a:pt x="39" y="0"/>
                  </a:lnTo>
                  <a:lnTo>
                    <a:pt x="31" y="4"/>
                  </a:lnTo>
                  <a:lnTo>
                    <a:pt x="23" y="5"/>
                  </a:lnTo>
                  <a:lnTo>
                    <a:pt x="13" y="9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14" y="14"/>
                  </a:lnTo>
                  <a:lnTo>
                    <a:pt x="23" y="13"/>
                  </a:lnTo>
                  <a:lnTo>
                    <a:pt x="32" y="9"/>
                  </a:lnTo>
                  <a:lnTo>
                    <a:pt x="41" y="5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9746" name="Freeform 51"/>
            <p:cNvSpPr>
              <a:spLocks/>
            </p:cNvSpPr>
            <p:nvPr/>
          </p:nvSpPr>
          <p:spPr bwMode="auto">
            <a:xfrm>
              <a:off x="555" y="414"/>
              <a:ext cx="28" cy="30"/>
            </a:xfrm>
            <a:custGeom>
              <a:avLst/>
              <a:gdLst>
                <a:gd name="T0" fmla="*/ 28 w 28"/>
                <a:gd name="T1" fmla="*/ 0 h 30"/>
                <a:gd name="T2" fmla="*/ 28 w 28"/>
                <a:gd name="T3" fmla="*/ 0 h 30"/>
                <a:gd name="T4" fmla="*/ 16 w 28"/>
                <a:gd name="T5" fmla="*/ 9 h 30"/>
                <a:gd name="T6" fmla="*/ 0 w 28"/>
                <a:gd name="T7" fmla="*/ 25 h 30"/>
                <a:gd name="T8" fmla="*/ 2 w 28"/>
                <a:gd name="T9" fmla="*/ 30 h 30"/>
                <a:gd name="T10" fmla="*/ 20 w 28"/>
                <a:gd name="T11" fmla="*/ 12 h 30"/>
                <a:gd name="T12" fmla="*/ 23 w 28"/>
                <a:gd name="T13" fmla="*/ 0 h 30"/>
                <a:gd name="T14" fmla="*/ 23 w 28"/>
                <a:gd name="T15" fmla="*/ 0 h 30"/>
                <a:gd name="T16" fmla="*/ 28 w 28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" h="30">
                  <a:moveTo>
                    <a:pt x="28" y="0"/>
                  </a:moveTo>
                  <a:lnTo>
                    <a:pt x="28" y="0"/>
                  </a:lnTo>
                  <a:lnTo>
                    <a:pt x="16" y="9"/>
                  </a:lnTo>
                  <a:lnTo>
                    <a:pt x="0" y="25"/>
                  </a:lnTo>
                  <a:lnTo>
                    <a:pt x="2" y="30"/>
                  </a:lnTo>
                  <a:lnTo>
                    <a:pt x="20" y="12"/>
                  </a:lnTo>
                  <a:lnTo>
                    <a:pt x="23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9747" name="Freeform 52"/>
            <p:cNvSpPr>
              <a:spLocks/>
            </p:cNvSpPr>
            <p:nvPr/>
          </p:nvSpPr>
          <p:spPr bwMode="auto">
            <a:xfrm>
              <a:off x="577" y="414"/>
              <a:ext cx="5" cy="125"/>
            </a:xfrm>
            <a:custGeom>
              <a:avLst/>
              <a:gdLst>
                <a:gd name="T0" fmla="*/ 2 w 5"/>
                <a:gd name="T1" fmla="*/ 129 h 124"/>
                <a:gd name="T2" fmla="*/ 5 w 5"/>
                <a:gd name="T3" fmla="*/ 126 h 124"/>
                <a:gd name="T4" fmla="*/ 5 w 5"/>
                <a:gd name="T5" fmla="*/ 0 h 124"/>
                <a:gd name="T6" fmla="*/ 0 w 5"/>
                <a:gd name="T7" fmla="*/ 0 h 124"/>
                <a:gd name="T8" fmla="*/ 0 w 5"/>
                <a:gd name="T9" fmla="*/ 126 h 124"/>
                <a:gd name="T10" fmla="*/ 2 w 5"/>
                <a:gd name="T11" fmla="*/ 129 h 124"/>
                <a:gd name="T12" fmla="*/ 2 w 5"/>
                <a:gd name="T13" fmla="*/ 129 h 124"/>
                <a:gd name="T14" fmla="*/ 5 w 5"/>
                <a:gd name="T15" fmla="*/ 131 h 124"/>
                <a:gd name="T16" fmla="*/ 5 w 5"/>
                <a:gd name="T17" fmla="*/ 126 h 124"/>
                <a:gd name="T18" fmla="*/ 2 w 5"/>
                <a:gd name="T19" fmla="*/ 129 h 1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" h="124">
                  <a:moveTo>
                    <a:pt x="2" y="122"/>
                  </a:moveTo>
                  <a:lnTo>
                    <a:pt x="5" y="11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19"/>
                  </a:lnTo>
                  <a:lnTo>
                    <a:pt x="2" y="122"/>
                  </a:lnTo>
                  <a:lnTo>
                    <a:pt x="5" y="124"/>
                  </a:lnTo>
                  <a:lnTo>
                    <a:pt x="5" y="119"/>
                  </a:lnTo>
                  <a:lnTo>
                    <a:pt x="2" y="12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9748" name="Freeform 53"/>
            <p:cNvSpPr>
              <a:spLocks/>
            </p:cNvSpPr>
            <p:nvPr/>
          </p:nvSpPr>
          <p:spPr bwMode="auto">
            <a:xfrm>
              <a:off x="567" y="528"/>
              <a:ext cx="14" cy="9"/>
            </a:xfrm>
            <a:custGeom>
              <a:avLst/>
              <a:gdLst>
                <a:gd name="T0" fmla="*/ 3 w 13"/>
                <a:gd name="T1" fmla="*/ 0 h 10"/>
                <a:gd name="T2" fmla="*/ 0 w 13"/>
                <a:gd name="T3" fmla="*/ 5 h 10"/>
                <a:gd name="T4" fmla="*/ 19 w 13"/>
                <a:gd name="T5" fmla="*/ 5 h 10"/>
                <a:gd name="T6" fmla="*/ 20 w 13"/>
                <a:gd name="T7" fmla="*/ 5 h 10"/>
                <a:gd name="T8" fmla="*/ 3 w 13"/>
                <a:gd name="T9" fmla="*/ 0 h 10"/>
                <a:gd name="T10" fmla="*/ 3 w 13"/>
                <a:gd name="T11" fmla="*/ 0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" h="10">
                  <a:moveTo>
                    <a:pt x="3" y="0"/>
                  </a:moveTo>
                  <a:lnTo>
                    <a:pt x="0" y="5"/>
                  </a:lnTo>
                  <a:lnTo>
                    <a:pt x="12" y="10"/>
                  </a:lnTo>
                  <a:lnTo>
                    <a:pt x="13" y="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9749" name="Freeform 54"/>
            <p:cNvSpPr>
              <a:spLocks/>
            </p:cNvSpPr>
            <p:nvPr/>
          </p:nvSpPr>
          <p:spPr bwMode="auto">
            <a:xfrm>
              <a:off x="550" y="518"/>
              <a:ext cx="21" cy="13"/>
            </a:xfrm>
            <a:custGeom>
              <a:avLst/>
              <a:gdLst>
                <a:gd name="T0" fmla="*/ 2 w 21"/>
                <a:gd name="T1" fmla="*/ 0 h 14"/>
                <a:gd name="T2" fmla="*/ 0 w 21"/>
                <a:gd name="T3" fmla="*/ 5 h 14"/>
                <a:gd name="T4" fmla="*/ 18 w 21"/>
                <a:gd name="T5" fmla="*/ 7 h 14"/>
                <a:gd name="T6" fmla="*/ 21 w 21"/>
                <a:gd name="T7" fmla="*/ 7 h 14"/>
                <a:gd name="T8" fmla="*/ 3 w 21"/>
                <a:gd name="T9" fmla="*/ 0 h 14"/>
                <a:gd name="T10" fmla="*/ 2 w 21"/>
                <a:gd name="T11" fmla="*/ 0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" h="14">
                  <a:moveTo>
                    <a:pt x="2" y="0"/>
                  </a:moveTo>
                  <a:lnTo>
                    <a:pt x="0" y="5"/>
                  </a:lnTo>
                  <a:lnTo>
                    <a:pt x="18" y="14"/>
                  </a:lnTo>
                  <a:lnTo>
                    <a:pt x="21" y="9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9750" name="Freeform 55"/>
            <p:cNvSpPr>
              <a:spLocks/>
            </p:cNvSpPr>
            <p:nvPr/>
          </p:nvSpPr>
          <p:spPr bwMode="auto">
            <a:xfrm>
              <a:off x="518" y="507"/>
              <a:ext cx="33" cy="17"/>
            </a:xfrm>
            <a:custGeom>
              <a:avLst/>
              <a:gdLst>
                <a:gd name="T0" fmla="*/ 0 w 32"/>
                <a:gd name="T1" fmla="*/ 7 h 16"/>
                <a:gd name="T2" fmla="*/ 0 w 32"/>
                <a:gd name="T3" fmla="*/ 7 h 16"/>
                <a:gd name="T4" fmla="*/ 27 w 32"/>
                <a:gd name="T5" fmla="*/ 19 h 16"/>
                <a:gd name="T6" fmla="*/ 37 w 32"/>
                <a:gd name="T7" fmla="*/ 23 h 16"/>
                <a:gd name="T8" fmla="*/ 39 w 32"/>
                <a:gd name="T9" fmla="*/ 18 h 16"/>
                <a:gd name="T10" fmla="*/ 29 w 32"/>
                <a:gd name="T11" fmla="*/ 7 h 16"/>
                <a:gd name="T12" fmla="*/ 2 w 32"/>
                <a:gd name="T13" fmla="*/ 0 h 16"/>
                <a:gd name="T14" fmla="*/ 2 w 32"/>
                <a:gd name="T15" fmla="*/ 0 h 16"/>
                <a:gd name="T16" fmla="*/ 0 w 32"/>
                <a:gd name="T17" fmla="*/ 7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16">
                  <a:moveTo>
                    <a:pt x="0" y="7"/>
                  </a:moveTo>
                  <a:lnTo>
                    <a:pt x="0" y="7"/>
                  </a:lnTo>
                  <a:lnTo>
                    <a:pt x="20" y="12"/>
                  </a:lnTo>
                  <a:lnTo>
                    <a:pt x="30" y="16"/>
                  </a:lnTo>
                  <a:lnTo>
                    <a:pt x="32" y="11"/>
                  </a:lnTo>
                  <a:lnTo>
                    <a:pt x="22" y="7"/>
                  </a:lnTo>
                  <a:lnTo>
                    <a:pt x="2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9751" name="Freeform 56"/>
            <p:cNvSpPr>
              <a:spLocks/>
            </p:cNvSpPr>
            <p:nvPr/>
          </p:nvSpPr>
          <p:spPr bwMode="auto">
            <a:xfrm>
              <a:off x="465" y="497"/>
              <a:ext cx="55" cy="17"/>
            </a:xfrm>
            <a:custGeom>
              <a:avLst/>
              <a:gdLst>
                <a:gd name="T0" fmla="*/ 0 w 56"/>
                <a:gd name="T1" fmla="*/ 7 h 16"/>
                <a:gd name="T2" fmla="*/ 0 w 56"/>
                <a:gd name="T3" fmla="*/ 7 h 16"/>
                <a:gd name="T4" fmla="*/ 10 w 56"/>
                <a:gd name="T5" fmla="*/ 7 h 16"/>
                <a:gd name="T6" fmla="*/ 25 w 56"/>
                <a:gd name="T7" fmla="*/ 16 h 16"/>
                <a:gd name="T8" fmla="*/ 34 w 56"/>
                <a:gd name="T9" fmla="*/ 19 h 16"/>
                <a:gd name="T10" fmla="*/ 47 w 56"/>
                <a:gd name="T11" fmla="*/ 23 h 16"/>
                <a:gd name="T12" fmla="*/ 49 w 56"/>
                <a:gd name="T13" fmla="*/ 16 h 16"/>
                <a:gd name="T14" fmla="*/ 34 w 56"/>
                <a:gd name="T15" fmla="*/ 7 h 16"/>
                <a:gd name="T16" fmla="*/ 27 w 56"/>
                <a:gd name="T17" fmla="*/ 3 h 16"/>
                <a:gd name="T18" fmla="*/ 12 w 56"/>
                <a:gd name="T19" fmla="*/ 2 h 16"/>
                <a:gd name="T20" fmla="*/ 0 w 56"/>
                <a:gd name="T21" fmla="*/ 0 h 16"/>
                <a:gd name="T22" fmla="*/ 0 w 56"/>
                <a:gd name="T23" fmla="*/ 0 h 16"/>
                <a:gd name="T24" fmla="*/ 0 w 56"/>
                <a:gd name="T25" fmla="*/ 7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6" h="16">
                  <a:moveTo>
                    <a:pt x="0" y="7"/>
                  </a:moveTo>
                  <a:lnTo>
                    <a:pt x="0" y="7"/>
                  </a:lnTo>
                  <a:lnTo>
                    <a:pt x="10" y="7"/>
                  </a:lnTo>
                  <a:lnTo>
                    <a:pt x="25" y="9"/>
                  </a:lnTo>
                  <a:lnTo>
                    <a:pt x="41" y="12"/>
                  </a:lnTo>
                  <a:lnTo>
                    <a:pt x="54" y="16"/>
                  </a:lnTo>
                  <a:lnTo>
                    <a:pt x="56" y="9"/>
                  </a:lnTo>
                  <a:lnTo>
                    <a:pt x="41" y="7"/>
                  </a:lnTo>
                  <a:lnTo>
                    <a:pt x="27" y="3"/>
                  </a:lnTo>
                  <a:lnTo>
                    <a:pt x="12" y="2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9752" name="Freeform 57"/>
            <p:cNvSpPr>
              <a:spLocks/>
            </p:cNvSpPr>
            <p:nvPr/>
          </p:nvSpPr>
          <p:spPr bwMode="auto">
            <a:xfrm>
              <a:off x="434" y="495"/>
              <a:ext cx="31" cy="9"/>
            </a:xfrm>
            <a:custGeom>
              <a:avLst/>
              <a:gdLst>
                <a:gd name="T0" fmla="*/ 5 w 32"/>
                <a:gd name="T1" fmla="*/ 4 h 9"/>
                <a:gd name="T2" fmla="*/ 5 w 32"/>
                <a:gd name="T3" fmla="*/ 4 h 9"/>
                <a:gd name="T4" fmla="*/ 13 w 32"/>
                <a:gd name="T5" fmla="*/ 7 h 9"/>
                <a:gd name="T6" fmla="*/ 25 w 32"/>
                <a:gd name="T7" fmla="*/ 9 h 9"/>
                <a:gd name="T8" fmla="*/ 25 w 32"/>
                <a:gd name="T9" fmla="*/ 2 h 9"/>
                <a:gd name="T10" fmla="*/ 13 w 32"/>
                <a:gd name="T11" fmla="*/ 0 h 9"/>
                <a:gd name="T12" fmla="*/ 0 w 32"/>
                <a:gd name="T13" fmla="*/ 4 h 9"/>
                <a:gd name="T14" fmla="*/ 0 w 32"/>
                <a:gd name="T15" fmla="*/ 4 h 9"/>
                <a:gd name="T16" fmla="*/ 5 w 32"/>
                <a:gd name="T17" fmla="*/ 4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9">
                  <a:moveTo>
                    <a:pt x="5" y="4"/>
                  </a:moveTo>
                  <a:lnTo>
                    <a:pt x="5" y="4"/>
                  </a:lnTo>
                  <a:lnTo>
                    <a:pt x="13" y="7"/>
                  </a:lnTo>
                  <a:lnTo>
                    <a:pt x="32" y="9"/>
                  </a:lnTo>
                  <a:lnTo>
                    <a:pt x="32" y="2"/>
                  </a:lnTo>
                  <a:lnTo>
                    <a:pt x="13" y="0"/>
                  </a:lnTo>
                  <a:lnTo>
                    <a:pt x="0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9753" name="Freeform 58"/>
            <p:cNvSpPr>
              <a:spLocks/>
            </p:cNvSpPr>
            <p:nvPr/>
          </p:nvSpPr>
          <p:spPr bwMode="auto">
            <a:xfrm>
              <a:off x="420" y="495"/>
              <a:ext cx="19" cy="13"/>
            </a:xfrm>
            <a:custGeom>
              <a:avLst/>
              <a:gdLst>
                <a:gd name="T0" fmla="*/ 5 w 19"/>
                <a:gd name="T1" fmla="*/ 13 h 13"/>
                <a:gd name="T2" fmla="*/ 5 w 19"/>
                <a:gd name="T3" fmla="*/ 13 h 13"/>
                <a:gd name="T4" fmla="*/ 5 w 19"/>
                <a:gd name="T5" fmla="*/ 9 h 13"/>
                <a:gd name="T6" fmla="*/ 7 w 19"/>
                <a:gd name="T7" fmla="*/ 7 h 13"/>
                <a:gd name="T8" fmla="*/ 9 w 19"/>
                <a:gd name="T9" fmla="*/ 7 h 13"/>
                <a:gd name="T10" fmla="*/ 9 w 19"/>
                <a:gd name="T11" fmla="*/ 5 h 13"/>
                <a:gd name="T12" fmla="*/ 14 w 19"/>
                <a:gd name="T13" fmla="*/ 7 h 13"/>
                <a:gd name="T14" fmla="*/ 19 w 19"/>
                <a:gd name="T15" fmla="*/ 4 h 13"/>
                <a:gd name="T16" fmla="*/ 14 w 19"/>
                <a:gd name="T17" fmla="*/ 4 h 13"/>
                <a:gd name="T18" fmla="*/ 14 w 19"/>
                <a:gd name="T19" fmla="*/ 0 h 13"/>
                <a:gd name="T20" fmla="*/ 10 w 19"/>
                <a:gd name="T21" fmla="*/ 0 h 13"/>
                <a:gd name="T22" fmla="*/ 5 w 19"/>
                <a:gd name="T23" fmla="*/ 0 h 13"/>
                <a:gd name="T24" fmla="*/ 4 w 19"/>
                <a:gd name="T25" fmla="*/ 4 h 13"/>
                <a:gd name="T26" fmla="*/ 2 w 19"/>
                <a:gd name="T27" fmla="*/ 7 h 13"/>
                <a:gd name="T28" fmla="*/ 0 w 19"/>
                <a:gd name="T29" fmla="*/ 13 h 13"/>
                <a:gd name="T30" fmla="*/ 0 w 19"/>
                <a:gd name="T31" fmla="*/ 13 h 13"/>
                <a:gd name="T32" fmla="*/ 5 w 19"/>
                <a:gd name="T33" fmla="*/ 13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13">
                  <a:moveTo>
                    <a:pt x="5" y="13"/>
                  </a:moveTo>
                  <a:lnTo>
                    <a:pt x="5" y="13"/>
                  </a:lnTo>
                  <a:lnTo>
                    <a:pt x="5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5"/>
                  </a:lnTo>
                  <a:lnTo>
                    <a:pt x="14" y="7"/>
                  </a:lnTo>
                  <a:lnTo>
                    <a:pt x="19" y="4"/>
                  </a:lnTo>
                  <a:lnTo>
                    <a:pt x="14" y="4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4" y="4"/>
                  </a:lnTo>
                  <a:lnTo>
                    <a:pt x="2" y="7"/>
                  </a:lnTo>
                  <a:lnTo>
                    <a:pt x="0" y="13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9754" name="Freeform 59"/>
            <p:cNvSpPr>
              <a:spLocks/>
            </p:cNvSpPr>
            <p:nvPr/>
          </p:nvSpPr>
          <p:spPr bwMode="auto">
            <a:xfrm>
              <a:off x="420" y="509"/>
              <a:ext cx="7" cy="36"/>
            </a:xfrm>
            <a:custGeom>
              <a:avLst/>
              <a:gdLst>
                <a:gd name="T0" fmla="*/ 7 w 7"/>
                <a:gd name="T1" fmla="*/ 36 h 36"/>
                <a:gd name="T2" fmla="*/ 7 w 7"/>
                <a:gd name="T3" fmla="*/ 36 h 36"/>
                <a:gd name="T4" fmla="*/ 5 w 7"/>
                <a:gd name="T5" fmla="*/ 16 h 36"/>
                <a:gd name="T6" fmla="*/ 5 w 7"/>
                <a:gd name="T7" fmla="*/ 0 h 36"/>
                <a:gd name="T8" fmla="*/ 0 w 7"/>
                <a:gd name="T9" fmla="*/ 0 h 36"/>
                <a:gd name="T10" fmla="*/ 2 w 7"/>
                <a:gd name="T11" fmla="*/ 16 h 36"/>
                <a:gd name="T12" fmla="*/ 2 w 7"/>
                <a:gd name="T13" fmla="*/ 36 h 36"/>
                <a:gd name="T14" fmla="*/ 2 w 7"/>
                <a:gd name="T15" fmla="*/ 36 h 36"/>
                <a:gd name="T16" fmla="*/ 7 w 7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36">
                  <a:moveTo>
                    <a:pt x="7" y="36"/>
                  </a:moveTo>
                  <a:lnTo>
                    <a:pt x="7" y="36"/>
                  </a:lnTo>
                  <a:lnTo>
                    <a:pt x="5" y="16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6"/>
                  </a:lnTo>
                  <a:lnTo>
                    <a:pt x="2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9755" name="Freeform 60"/>
            <p:cNvSpPr>
              <a:spLocks/>
            </p:cNvSpPr>
            <p:nvPr/>
          </p:nvSpPr>
          <p:spPr bwMode="auto">
            <a:xfrm>
              <a:off x="421" y="545"/>
              <a:ext cx="17" cy="111"/>
            </a:xfrm>
            <a:custGeom>
              <a:avLst/>
              <a:gdLst>
                <a:gd name="T0" fmla="*/ 11 w 18"/>
                <a:gd name="T1" fmla="*/ 103 h 112"/>
                <a:gd name="T2" fmla="*/ 11 w 18"/>
                <a:gd name="T3" fmla="*/ 103 h 112"/>
                <a:gd name="T4" fmla="*/ 9 w 18"/>
                <a:gd name="T5" fmla="*/ 77 h 112"/>
                <a:gd name="T6" fmla="*/ 9 w 18"/>
                <a:gd name="T7" fmla="*/ 56 h 112"/>
                <a:gd name="T8" fmla="*/ 8 w 18"/>
                <a:gd name="T9" fmla="*/ 27 h 112"/>
                <a:gd name="T10" fmla="*/ 5 w 18"/>
                <a:gd name="T11" fmla="*/ 0 h 112"/>
                <a:gd name="T12" fmla="*/ 0 w 18"/>
                <a:gd name="T13" fmla="*/ 0 h 112"/>
                <a:gd name="T14" fmla="*/ 2 w 18"/>
                <a:gd name="T15" fmla="*/ 29 h 112"/>
                <a:gd name="T16" fmla="*/ 5 w 18"/>
                <a:gd name="T17" fmla="*/ 56 h 112"/>
                <a:gd name="T18" fmla="*/ 8 w 18"/>
                <a:gd name="T19" fmla="*/ 77 h 112"/>
                <a:gd name="T20" fmla="*/ 9 w 18"/>
                <a:gd name="T21" fmla="*/ 105 h 112"/>
                <a:gd name="T22" fmla="*/ 9 w 18"/>
                <a:gd name="T23" fmla="*/ 105 h 112"/>
                <a:gd name="T24" fmla="*/ 11 w 18"/>
                <a:gd name="T25" fmla="*/ 103 h 1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" h="112">
                  <a:moveTo>
                    <a:pt x="18" y="110"/>
                  </a:moveTo>
                  <a:lnTo>
                    <a:pt x="18" y="110"/>
                  </a:lnTo>
                  <a:lnTo>
                    <a:pt x="13" y="84"/>
                  </a:lnTo>
                  <a:lnTo>
                    <a:pt x="10" y="56"/>
                  </a:lnTo>
                  <a:lnTo>
                    <a:pt x="8" y="27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29"/>
                  </a:lnTo>
                  <a:lnTo>
                    <a:pt x="5" y="56"/>
                  </a:lnTo>
                  <a:lnTo>
                    <a:pt x="8" y="84"/>
                  </a:lnTo>
                  <a:lnTo>
                    <a:pt x="12" y="112"/>
                  </a:lnTo>
                  <a:lnTo>
                    <a:pt x="18" y="11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9756" name="Freeform 61"/>
            <p:cNvSpPr>
              <a:spLocks/>
            </p:cNvSpPr>
            <p:nvPr/>
          </p:nvSpPr>
          <p:spPr bwMode="auto">
            <a:xfrm>
              <a:off x="434" y="654"/>
              <a:ext cx="17" cy="32"/>
            </a:xfrm>
            <a:custGeom>
              <a:avLst/>
              <a:gdLst>
                <a:gd name="T0" fmla="*/ 23 w 16"/>
                <a:gd name="T1" fmla="*/ 29 h 32"/>
                <a:gd name="T2" fmla="*/ 23 w 16"/>
                <a:gd name="T3" fmla="*/ 29 h 32"/>
                <a:gd name="T4" fmla="*/ 18 w 16"/>
                <a:gd name="T5" fmla="*/ 18 h 32"/>
                <a:gd name="T6" fmla="*/ 6 w 16"/>
                <a:gd name="T7" fmla="*/ 0 h 32"/>
                <a:gd name="T8" fmla="*/ 0 w 16"/>
                <a:gd name="T9" fmla="*/ 2 h 32"/>
                <a:gd name="T10" fmla="*/ 15 w 16"/>
                <a:gd name="T11" fmla="*/ 18 h 32"/>
                <a:gd name="T12" fmla="*/ 20 w 16"/>
                <a:gd name="T13" fmla="*/ 32 h 32"/>
                <a:gd name="T14" fmla="*/ 20 w 16"/>
                <a:gd name="T15" fmla="*/ 32 h 32"/>
                <a:gd name="T16" fmla="*/ 23 w 16"/>
                <a:gd name="T17" fmla="*/ 29 h 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" h="32">
                  <a:moveTo>
                    <a:pt x="16" y="29"/>
                  </a:moveTo>
                  <a:lnTo>
                    <a:pt x="16" y="29"/>
                  </a:lnTo>
                  <a:lnTo>
                    <a:pt x="11" y="18"/>
                  </a:lnTo>
                  <a:lnTo>
                    <a:pt x="6" y="0"/>
                  </a:lnTo>
                  <a:lnTo>
                    <a:pt x="0" y="2"/>
                  </a:lnTo>
                  <a:lnTo>
                    <a:pt x="8" y="18"/>
                  </a:lnTo>
                  <a:lnTo>
                    <a:pt x="13" y="32"/>
                  </a:lnTo>
                  <a:lnTo>
                    <a:pt x="16" y="29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9757" name="Freeform 62"/>
            <p:cNvSpPr>
              <a:spLocks/>
            </p:cNvSpPr>
            <p:nvPr/>
          </p:nvSpPr>
          <p:spPr bwMode="auto">
            <a:xfrm>
              <a:off x="446" y="684"/>
              <a:ext cx="23" cy="23"/>
            </a:xfrm>
            <a:custGeom>
              <a:avLst/>
              <a:gdLst>
                <a:gd name="T0" fmla="*/ 16 w 23"/>
                <a:gd name="T1" fmla="*/ 23 h 23"/>
                <a:gd name="T2" fmla="*/ 19 w 23"/>
                <a:gd name="T3" fmla="*/ 19 h 23"/>
                <a:gd name="T4" fmla="*/ 3 w 23"/>
                <a:gd name="T5" fmla="*/ 0 h 23"/>
                <a:gd name="T6" fmla="*/ 0 w 23"/>
                <a:gd name="T7" fmla="*/ 3 h 23"/>
                <a:gd name="T8" fmla="*/ 14 w 23"/>
                <a:gd name="T9" fmla="*/ 23 h 23"/>
                <a:gd name="T10" fmla="*/ 16 w 23"/>
                <a:gd name="T11" fmla="*/ 23 h 23"/>
                <a:gd name="T12" fmla="*/ 16 w 23"/>
                <a:gd name="T13" fmla="*/ 23 h 23"/>
                <a:gd name="T14" fmla="*/ 23 w 23"/>
                <a:gd name="T15" fmla="*/ 23 h 23"/>
                <a:gd name="T16" fmla="*/ 19 w 23"/>
                <a:gd name="T17" fmla="*/ 19 h 23"/>
                <a:gd name="T18" fmla="*/ 16 w 23"/>
                <a:gd name="T19" fmla="*/ 23 h 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" h="23">
                  <a:moveTo>
                    <a:pt x="16" y="23"/>
                  </a:moveTo>
                  <a:lnTo>
                    <a:pt x="19" y="19"/>
                  </a:lnTo>
                  <a:lnTo>
                    <a:pt x="3" y="0"/>
                  </a:lnTo>
                  <a:lnTo>
                    <a:pt x="0" y="3"/>
                  </a:lnTo>
                  <a:lnTo>
                    <a:pt x="14" y="23"/>
                  </a:lnTo>
                  <a:lnTo>
                    <a:pt x="16" y="23"/>
                  </a:lnTo>
                  <a:lnTo>
                    <a:pt x="23" y="23"/>
                  </a:lnTo>
                  <a:lnTo>
                    <a:pt x="19" y="19"/>
                  </a:lnTo>
                  <a:lnTo>
                    <a:pt x="16" y="23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9758" name="Freeform 63"/>
            <p:cNvSpPr>
              <a:spLocks/>
            </p:cNvSpPr>
            <p:nvPr/>
          </p:nvSpPr>
          <p:spPr bwMode="auto">
            <a:xfrm>
              <a:off x="338" y="701"/>
              <a:ext cx="123" cy="8"/>
            </a:xfrm>
            <a:custGeom>
              <a:avLst/>
              <a:gdLst>
                <a:gd name="T0" fmla="*/ 0 w 123"/>
                <a:gd name="T1" fmla="*/ 1 h 7"/>
                <a:gd name="T2" fmla="*/ 2 w 123"/>
                <a:gd name="T3" fmla="*/ 17 h 7"/>
                <a:gd name="T4" fmla="*/ 123 w 123"/>
                <a:gd name="T5" fmla="*/ 13 h 7"/>
                <a:gd name="T6" fmla="*/ 123 w 123"/>
                <a:gd name="T7" fmla="*/ 0 h 7"/>
                <a:gd name="T8" fmla="*/ 2 w 123"/>
                <a:gd name="T9" fmla="*/ 1 h 7"/>
                <a:gd name="T10" fmla="*/ 0 w 123"/>
                <a:gd name="T11" fmla="*/ 1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3" h="7">
                  <a:moveTo>
                    <a:pt x="0" y="1"/>
                  </a:moveTo>
                  <a:lnTo>
                    <a:pt x="2" y="7"/>
                  </a:lnTo>
                  <a:lnTo>
                    <a:pt x="123" y="5"/>
                  </a:lnTo>
                  <a:lnTo>
                    <a:pt x="123" y="0"/>
                  </a:lnTo>
                  <a:lnTo>
                    <a:pt x="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9759" name="Freeform 64"/>
            <p:cNvSpPr>
              <a:spLocks/>
            </p:cNvSpPr>
            <p:nvPr/>
          </p:nvSpPr>
          <p:spPr bwMode="auto">
            <a:xfrm>
              <a:off x="338" y="694"/>
              <a:ext cx="14" cy="15"/>
            </a:xfrm>
            <a:custGeom>
              <a:avLst/>
              <a:gdLst>
                <a:gd name="T0" fmla="*/ 15 w 13"/>
                <a:gd name="T1" fmla="*/ 0 h 16"/>
                <a:gd name="T2" fmla="*/ 15 w 13"/>
                <a:gd name="T3" fmla="*/ 0 h 16"/>
                <a:gd name="T4" fmla="*/ 2 w 13"/>
                <a:gd name="T5" fmla="*/ 8 h 16"/>
                <a:gd name="T6" fmla="*/ 0 w 13"/>
                <a:gd name="T7" fmla="*/ 8 h 16"/>
                <a:gd name="T8" fmla="*/ 2 w 13"/>
                <a:gd name="T9" fmla="*/ 9 h 16"/>
                <a:gd name="T10" fmla="*/ 5 w 13"/>
                <a:gd name="T11" fmla="*/ 8 h 16"/>
                <a:gd name="T12" fmla="*/ 20 w 13"/>
                <a:gd name="T13" fmla="*/ 5 h 16"/>
                <a:gd name="T14" fmla="*/ 20 w 13"/>
                <a:gd name="T15" fmla="*/ 5 h 16"/>
                <a:gd name="T16" fmla="*/ 15 w 13"/>
                <a:gd name="T17" fmla="*/ 0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" h="16">
                  <a:moveTo>
                    <a:pt x="8" y="0"/>
                  </a:moveTo>
                  <a:lnTo>
                    <a:pt x="8" y="0"/>
                  </a:lnTo>
                  <a:lnTo>
                    <a:pt x="2" y="9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5" y="12"/>
                  </a:lnTo>
                  <a:lnTo>
                    <a:pt x="13" y="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9760" name="Freeform 65"/>
            <p:cNvSpPr>
              <a:spLocks/>
            </p:cNvSpPr>
            <p:nvPr/>
          </p:nvSpPr>
          <p:spPr bwMode="auto">
            <a:xfrm>
              <a:off x="347" y="656"/>
              <a:ext cx="23" cy="42"/>
            </a:xfrm>
            <a:custGeom>
              <a:avLst/>
              <a:gdLst>
                <a:gd name="T0" fmla="*/ 17 w 23"/>
                <a:gd name="T1" fmla="*/ 0 h 41"/>
                <a:gd name="T2" fmla="*/ 17 w 23"/>
                <a:gd name="T3" fmla="*/ 0 h 41"/>
                <a:gd name="T4" fmla="*/ 9 w 23"/>
                <a:gd name="T5" fmla="*/ 30 h 41"/>
                <a:gd name="T6" fmla="*/ 0 w 23"/>
                <a:gd name="T7" fmla="*/ 43 h 41"/>
                <a:gd name="T8" fmla="*/ 5 w 23"/>
                <a:gd name="T9" fmla="*/ 48 h 41"/>
                <a:gd name="T10" fmla="*/ 13 w 23"/>
                <a:gd name="T11" fmla="*/ 32 h 41"/>
                <a:gd name="T12" fmla="*/ 23 w 23"/>
                <a:gd name="T13" fmla="*/ 1 h 41"/>
                <a:gd name="T14" fmla="*/ 23 w 23"/>
                <a:gd name="T15" fmla="*/ 1 h 41"/>
                <a:gd name="T16" fmla="*/ 17 w 23"/>
                <a:gd name="T17" fmla="*/ 0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" h="41">
                  <a:moveTo>
                    <a:pt x="17" y="0"/>
                  </a:moveTo>
                  <a:lnTo>
                    <a:pt x="17" y="0"/>
                  </a:lnTo>
                  <a:lnTo>
                    <a:pt x="9" y="23"/>
                  </a:lnTo>
                  <a:lnTo>
                    <a:pt x="0" y="36"/>
                  </a:lnTo>
                  <a:lnTo>
                    <a:pt x="5" y="41"/>
                  </a:lnTo>
                  <a:lnTo>
                    <a:pt x="13" y="25"/>
                  </a:lnTo>
                  <a:lnTo>
                    <a:pt x="23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9761" name="Freeform 66"/>
            <p:cNvSpPr>
              <a:spLocks/>
            </p:cNvSpPr>
            <p:nvPr/>
          </p:nvSpPr>
          <p:spPr bwMode="auto">
            <a:xfrm>
              <a:off x="364" y="618"/>
              <a:ext cx="16" cy="40"/>
            </a:xfrm>
            <a:custGeom>
              <a:avLst/>
              <a:gdLst>
                <a:gd name="T0" fmla="*/ 11 w 16"/>
                <a:gd name="T1" fmla="*/ 0 h 39"/>
                <a:gd name="T2" fmla="*/ 11 w 16"/>
                <a:gd name="T3" fmla="*/ 0 h 39"/>
                <a:gd name="T4" fmla="*/ 8 w 16"/>
                <a:gd name="T5" fmla="*/ 14 h 39"/>
                <a:gd name="T6" fmla="*/ 6 w 16"/>
                <a:gd name="T7" fmla="*/ 28 h 39"/>
                <a:gd name="T8" fmla="*/ 5 w 16"/>
                <a:gd name="T9" fmla="*/ 34 h 39"/>
                <a:gd name="T10" fmla="*/ 0 w 16"/>
                <a:gd name="T11" fmla="*/ 45 h 39"/>
                <a:gd name="T12" fmla="*/ 6 w 16"/>
                <a:gd name="T13" fmla="*/ 46 h 39"/>
                <a:gd name="T14" fmla="*/ 10 w 16"/>
                <a:gd name="T15" fmla="*/ 36 h 39"/>
                <a:gd name="T16" fmla="*/ 11 w 16"/>
                <a:gd name="T17" fmla="*/ 30 h 39"/>
                <a:gd name="T18" fmla="*/ 13 w 16"/>
                <a:gd name="T19" fmla="*/ 14 h 39"/>
                <a:gd name="T20" fmla="*/ 16 w 16"/>
                <a:gd name="T21" fmla="*/ 0 h 39"/>
                <a:gd name="T22" fmla="*/ 16 w 16"/>
                <a:gd name="T23" fmla="*/ 0 h 39"/>
                <a:gd name="T24" fmla="*/ 11 w 16"/>
                <a:gd name="T25" fmla="*/ 0 h 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39">
                  <a:moveTo>
                    <a:pt x="11" y="0"/>
                  </a:moveTo>
                  <a:lnTo>
                    <a:pt x="11" y="0"/>
                  </a:lnTo>
                  <a:lnTo>
                    <a:pt x="8" y="14"/>
                  </a:lnTo>
                  <a:lnTo>
                    <a:pt x="6" y="21"/>
                  </a:lnTo>
                  <a:lnTo>
                    <a:pt x="5" y="27"/>
                  </a:lnTo>
                  <a:lnTo>
                    <a:pt x="0" y="38"/>
                  </a:lnTo>
                  <a:lnTo>
                    <a:pt x="6" y="39"/>
                  </a:lnTo>
                  <a:lnTo>
                    <a:pt x="10" y="29"/>
                  </a:lnTo>
                  <a:lnTo>
                    <a:pt x="11" y="23"/>
                  </a:lnTo>
                  <a:lnTo>
                    <a:pt x="13" y="14"/>
                  </a:lnTo>
                  <a:lnTo>
                    <a:pt x="16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9762" name="Freeform 67"/>
            <p:cNvSpPr>
              <a:spLocks/>
            </p:cNvSpPr>
            <p:nvPr/>
          </p:nvSpPr>
          <p:spPr bwMode="auto">
            <a:xfrm>
              <a:off x="375" y="562"/>
              <a:ext cx="14" cy="57"/>
            </a:xfrm>
            <a:custGeom>
              <a:avLst/>
              <a:gdLst>
                <a:gd name="T0" fmla="*/ 15 w 13"/>
                <a:gd name="T1" fmla="*/ 0 h 58"/>
                <a:gd name="T2" fmla="*/ 15 w 13"/>
                <a:gd name="T3" fmla="*/ 0 h 58"/>
                <a:gd name="T4" fmla="*/ 5 w 13"/>
                <a:gd name="T5" fmla="*/ 14 h 58"/>
                <a:gd name="T6" fmla="*/ 3 w 13"/>
                <a:gd name="T7" fmla="*/ 27 h 58"/>
                <a:gd name="T8" fmla="*/ 3 w 13"/>
                <a:gd name="T9" fmla="*/ 33 h 58"/>
                <a:gd name="T10" fmla="*/ 0 w 13"/>
                <a:gd name="T11" fmla="*/ 51 h 58"/>
                <a:gd name="T12" fmla="*/ 5 w 13"/>
                <a:gd name="T13" fmla="*/ 51 h 58"/>
                <a:gd name="T14" fmla="*/ 15 w 13"/>
                <a:gd name="T15" fmla="*/ 34 h 58"/>
                <a:gd name="T16" fmla="*/ 17 w 13"/>
                <a:gd name="T17" fmla="*/ 27 h 58"/>
                <a:gd name="T18" fmla="*/ 19 w 13"/>
                <a:gd name="T19" fmla="*/ 14 h 58"/>
                <a:gd name="T20" fmla="*/ 20 w 13"/>
                <a:gd name="T21" fmla="*/ 0 h 58"/>
                <a:gd name="T22" fmla="*/ 20 w 13"/>
                <a:gd name="T23" fmla="*/ 0 h 58"/>
                <a:gd name="T24" fmla="*/ 15 w 13"/>
                <a:gd name="T25" fmla="*/ 0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" h="58">
                  <a:moveTo>
                    <a:pt x="8" y="0"/>
                  </a:moveTo>
                  <a:lnTo>
                    <a:pt x="8" y="0"/>
                  </a:lnTo>
                  <a:lnTo>
                    <a:pt x="5" y="14"/>
                  </a:lnTo>
                  <a:lnTo>
                    <a:pt x="3" y="27"/>
                  </a:lnTo>
                  <a:lnTo>
                    <a:pt x="3" y="40"/>
                  </a:lnTo>
                  <a:lnTo>
                    <a:pt x="0" y="58"/>
                  </a:lnTo>
                  <a:lnTo>
                    <a:pt x="5" y="58"/>
                  </a:lnTo>
                  <a:lnTo>
                    <a:pt x="8" y="41"/>
                  </a:lnTo>
                  <a:lnTo>
                    <a:pt x="10" y="27"/>
                  </a:lnTo>
                  <a:lnTo>
                    <a:pt x="12" y="14"/>
                  </a:lnTo>
                  <a:lnTo>
                    <a:pt x="13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9763" name="Freeform 68"/>
            <p:cNvSpPr>
              <a:spLocks/>
            </p:cNvSpPr>
            <p:nvPr/>
          </p:nvSpPr>
          <p:spPr bwMode="auto">
            <a:xfrm>
              <a:off x="383" y="512"/>
              <a:ext cx="7" cy="49"/>
            </a:xfrm>
            <a:custGeom>
              <a:avLst/>
              <a:gdLst>
                <a:gd name="T0" fmla="*/ 0 w 7"/>
                <a:gd name="T1" fmla="*/ 2 h 49"/>
                <a:gd name="T2" fmla="*/ 0 w 7"/>
                <a:gd name="T3" fmla="*/ 2 h 49"/>
                <a:gd name="T4" fmla="*/ 2 w 7"/>
                <a:gd name="T5" fmla="*/ 9 h 49"/>
                <a:gd name="T6" fmla="*/ 2 w 7"/>
                <a:gd name="T7" fmla="*/ 20 h 49"/>
                <a:gd name="T8" fmla="*/ 2 w 7"/>
                <a:gd name="T9" fmla="*/ 33 h 49"/>
                <a:gd name="T10" fmla="*/ 0 w 7"/>
                <a:gd name="T11" fmla="*/ 49 h 49"/>
                <a:gd name="T12" fmla="*/ 5 w 7"/>
                <a:gd name="T13" fmla="*/ 49 h 49"/>
                <a:gd name="T14" fmla="*/ 7 w 7"/>
                <a:gd name="T15" fmla="*/ 33 h 49"/>
                <a:gd name="T16" fmla="*/ 7 w 7"/>
                <a:gd name="T17" fmla="*/ 20 h 49"/>
                <a:gd name="T18" fmla="*/ 7 w 7"/>
                <a:gd name="T19" fmla="*/ 7 h 49"/>
                <a:gd name="T20" fmla="*/ 5 w 7"/>
                <a:gd name="T21" fmla="*/ 0 h 49"/>
                <a:gd name="T22" fmla="*/ 5 w 7"/>
                <a:gd name="T23" fmla="*/ 0 h 49"/>
                <a:gd name="T24" fmla="*/ 0 w 7"/>
                <a:gd name="T25" fmla="*/ 2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" h="49">
                  <a:moveTo>
                    <a:pt x="0" y="2"/>
                  </a:moveTo>
                  <a:lnTo>
                    <a:pt x="0" y="2"/>
                  </a:lnTo>
                  <a:lnTo>
                    <a:pt x="2" y="9"/>
                  </a:lnTo>
                  <a:lnTo>
                    <a:pt x="2" y="20"/>
                  </a:lnTo>
                  <a:lnTo>
                    <a:pt x="2" y="33"/>
                  </a:lnTo>
                  <a:lnTo>
                    <a:pt x="0" y="49"/>
                  </a:lnTo>
                  <a:lnTo>
                    <a:pt x="5" y="49"/>
                  </a:lnTo>
                  <a:lnTo>
                    <a:pt x="7" y="33"/>
                  </a:lnTo>
                  <a:lnTo>
                    <a:pt x="7" y="20"/>
                  </a:lnTo>
                  <a:lnTo>
                    <a:pt x="7" y="7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9764" name="Freeform 69"/>
            <p:cNvSpPr>
              <a:spLocks/>
            </p:cNvSpPr>
            <p:nvPr/>
          </p:nvSpPr>
          <p:spPr bwMode="auto">
            <a:xfrm>
              <a:off x="382" y="497"/>
              <a:ext cx="7" cy="17"/>
            </a:xfrm>
            <a:custGeom>
              <a:avLst/>
              <a:gdLst>
                <a:gd name="T0" fmla="*/ 0 w 6"/>
                <a:gd name="T1" fmla="*/ 7 h 16"/>
                <a:gd name="T2" fmla="*/ 0 w 6"/>
                <a:gd name="T3" fmla="*/ 7 h 16"/>
                <a:gd name="T4" fmla="*/ 11 w 6"/>
                <a:gd name="T5" fmla="*/ 7 h 16"/>
                <a:gd name="T6" fmla="*/ 1 w 6"/>
                <a:gd name="T7" fmla="*/ 5 h 16"/>
                <a:gd name="T8" fmla="*/ 1 w 6"/>
                <a:gd name="T9" fmla="*/ 16 h 16"/>
                <a:gd name="T10" fmla="*/ 1 w 6"/>
                <a:gd name="T11" fmla="*/ 23 h 16"/>
                <a:gd name="T12" fmla="*/ 18 w 6"/>
                <a:gd name="T13" fmla="*/ 21 h 16"/>
                <a:gd name="T14" fmla="*/ 18 w 6"/>
                <a:gd name="T15" fmla="*/ 16 h 16"/>
                <a:gd name="T16" fmla="*/ 18 w 6"/>
                <a:gd name="T17" fmla="*/ 7 h 16"/>
                <a:gd name="T18" fmla="*/ 18 w 6"/>
                <a:gd name="T19" fmla="*/ 2 h 16"/>
                <a:gd name="T20" fmla="*/ 0 w 6"/>
                <a:gd name="T21" fmla="*/ 0 h 16"/>
                <a:gd name="T22" fmla="*/ 0 w 6"/>
                <a:gd name="T23" fmla="*/ 0 h 16"/>
                <a:gd name="T24" fmla="*/ 0 w 6"/>
                <a:gd name="T25" fmla="*/ 7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" h="16">
                  <a:moveTo>
                    <a:pt x="0" y="7"/>
                  </a:moveTo>
                  <a:lnTo>
                    <a:pt x="0" y="7"/>
                  </a:lnTo>
                  <a:lnTo>
                    <a:pt x="3" y="7"/>
                  </a:lnTo>
                  <a:lnTo>
                    <a:pt x="1" y="5"/>
                  </a:lnTo>
                  <a:lnTo>
                    <a:pt x="1" y="9"/>
                  </a:lnTo>
                  <a:lnTo>
                    <a:pt x="1" y="16"/>
                  </a:lnTo>
                  <a:lnTo>
                    <a:pt x="6" y="14"/>
                  </a:lnTo>
                  <a:lnTo>
                    <a:pt x="6" y="9"/>
                  </a:lnTo>
                  <a:lnTo>
                    <a:pt x="6" y="7"/>
                  </a:lnTo>
                  <a:lnTo>
                    <a:pt x="6" y="2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9765" name="Freeform 70"/>
            <p:cNvSpPr>
              <a:spLocks/>
            </p:cNvSpPr>
            <p:nvPr/>
          </p:nvSpPr>
          <p:spPr bwMode="auto">
            <a:xfrm>
              <a:off x="352" y="495"/>
              <a:ext cx="29" cy="9"/>
            </a:xfrm>
            <a:custGeom>
              <a:avLst/>
              <a:gdLst>
                <a:gd name="T0" fmla="*/ 0 w 30"/>
                <a:gd name="T1" fmla="*/ 7 h 9"/>
                <a:gd name="T2" fmla="*/ 0 w 30"/>
                <a:gd name="T3" fmla="*/ 7 h 9"/>
                <a:gd name="T4" fmla="*/ 15 w 30"/>
                <a:gd name="T5" fmla="*/ 7 h 9"/>
                <a:gd name="T6" fmla="*/ 16 w 30"/>
                <a:gd name="T7" fmla="*/ 7 h 9"/>
                <a:gd name="T8" fmla="*/ 19 w 30"/>
                <a:gd name="T9" fmla="*/ 9 h 9"/>
                <a:gd name="T10" fmla="*/ 23 w 30"/>
                <a:gd name="T11" fmla="*/ 9 h 9"/>
                <a:gd name="T12" fmla="*/ 23 w 30"/>
                <a:gd name="T13" fmla="*/ 2 h 9"/>
                <a:gd name="T14" fmla="*/ 19 w 30"/>
                <a:gd name="T15" fmla="*/ 2 h 9"/>
                <a:gd name="T16" fmla="*/ 16 w 30"/>
                <a:gd name="T17" fmla="*/ 2 h 9"/>
                <a:gd name="T18" fmla="*/ 15 w 30"/>
                <a:gd name="T19" fmla="*/ 0 h 9"/>
                <a:gd name="T20" fmla="*/ 0 w 30"/>
                <a:gd name="T21" fmla="*/ 0 h 9"/>
                <a:gd name="T22" fmla="*/ 0 w 30"/>
                <a:gd name="T23" fmla="*/ 0 h 9"/>
                <a:gd name="T24" fmla="*/ 0 w 30"/>
                <a:gd name="T25" fmla="*/ 7 h 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" h="9">
                  <a:moveTo>
                    <a:pt x="0" y="7"/>
                  </a:moveTo>
                  <a:lnTo>
                    <a:pt x="0" y="7"/>
                  </a:lnTo>
                  <a:lnTo>
                    <a:pt x="18" y="7"/>
                  </a:lnTo>
                  <a:lnTo>
                    <a:pt x="23" y="7"/>
                  </a:lnTo>
                  <a:lnTo>
                    <a:pt x="26" y="9"/>
                  </a:lnTo>
                  <a:lnTo>
                    <a:pt x="30" y="9"/>
                  </a:lnTo>
                  <a:lnTo>
                    <a:pt x="30" y="2"/>
                  </a:lnTo>
                  <a:lnTo>
                    <a:pt x="26" y="2"/>
                  </a:lnTo>
                  <a:lnTo>
                    <a:pt x="23" y="2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9766" name="Freeform 71"/>
            <p:cNvSpPr>
              <a:spLocks/>
            </p:cNvSpPr>
            <p:nvPr/>
          </p:nvSpPr>
          <p:spPr bwMode="auto">
            <a:xfrm>
              <a:off x="286" y="495"/>
              <a:ext cx="66" cy="17"/>
            </a:xfrm>
            <a:custGeom>
              <a:avLst/>
              <a:gdLst>
                <a:gd name="T0" fmla="*/ 1 w 65"/>
                <a:gd name="T1" fmla="*/ 23 h 16"/>
                <a:gd name="T2" fmla="*/ 1 w 65"/>
                <a:gd name="T3" fmla="*/ 23 h 16"/>
                <a:gd name="T4" fmla="*/ 16 w 65"/>
                <a:gd name="T5" fmla="*/ 18 h 16"/>
                <a:gd name="T6" fmla="*/ 29 w 65"/>
                <a:gd name="T7" fmla="*/ 16 h 16"/>
                <a:gd name="T8" fmla="*/ 53 w 65"/>
                <a:gd name="T9" fmla="*/ 16 h 16"/>
                <a:gd name="T10" fmla="*/ 72 w 65"/>
                <a:gd name="T11" fmla="*/ 7 h 16"/>
                <a:gd name="T12" fmla="*/ 72 w 65"/>
                <a:gd name="T13" fmla="*/ 0 h 16"/>
                <a:gd name="T14" fmla="*/ 53 w 65"/>
                <a:gd name="T15" fmla="*/ 2 h 16"/>
                <a:gd name="T16" fmla="*/ 29 w 65"/>
                <a:gd name="T17" fmla="*/ 4 h 16"/>
                <a:gd name="T18" fmla="*/ 16 w 65"/>
                <a:gd name="T19" fmla="*/ 7 h 16"/>
                <a:gd name="T20" fmla="*/ 0 w 65"/>
                <a:gd name="T21" fmla="*/ 16 h 16"/>
                <a:gd name="T22" fmla="*/ 0 w 65"/>
                <a:gd name="T23" fmla="*/ 16 h 16"/>
                <a:gd name="T24" fmla="*/ 1 w 65"/>
                <a:gd name="T25" fmla="*/ 23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5" h="16">
                  <a:moveTo>
                    <a:pt x="1" y="16"/>
                  </a:moveTo>
                  <a:lnTo>
                    <a:pt x="1" y="16"/>
                  </a:lnTo>
                  <a:lnTo>
                    <a:pt x="16" y="11"/>
                  </a:lnTo>
                  <a:lnTo>
                    <a:pt x="29" y="9"/>
                  </a:lnTo>
                  <a:lnTo>
                    <a:pt x="46" y="9"/>
                  </a:lnTo>
                  <a:lnTo>
                    <a:pt x="65" y="7"/>
                  </a:lnTo>
                  <a:lnTo>
                    <a:pt x="65" y="0"/>
                  </a:lnTo>
                  <a:lnTo>
                    <a:pt x="46" y="2"/>
                  </a:lnTo>
                  <a:lnTo>
                    <a:pt x="29" y="4"/>
                  </a:lnTo>
                  <a:lnTo>
                    <a:pt x="16" y="7"/>
                  </a:lnTo>
                  <a:lnTo>
                    <a:pt x="0" y="9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9767" name="Freeform 72"/>
            <p:cNvSpPr>
              <a:spLocks/>
            </p:cNvSpPr>
            <p:nvPr/>
          </p:nvSpPr>
          <p:spPr bwMode="auto">
            <a:xfrm>
              <a:off x="246" y="505"/>
              <a:ext cx="42" cy="23"/>
            </a:xfrm>
            <a:custGeom>
              <a:avLst/>
              <a:gdLst>
                <a:gd name="T0" fmla="*/ 1 w 42"/>
                <a:gd name="T1" fmla="*/ 29 h 22"/>
                <a:gd name="T2" fmla="*/ 1 w 42"/>
                <a:gd name="T3" fmla="*/ 29 h 22"/>
                <a:gd name="T4" fmla="*/ 9 w 42"/>
                <a:gd name="T5" fmla="*/ 25 h 22"/>
                <a:gd name="T6" fmla="*/ 18 w 42"/>
                <a:gd name="T7" fmla="*/ 21 h 22"/>
                <a:gd name="T8" fmla="*/ 26 w 42"/>
                <a:gd name="T9" fmla="*/ 9 h 22"/>
                <a:gd name="T10" fmla="*/ 42 w 42"/>
                <a:gd name="T11" fmla="*/ 7 h 22"/>
                <a:gd name="T12" fmla="*/ 41 w 42"/>
                <a:gd name="T13" fmla="*/ 0 h 22"/>
                <a:gd name="T14" fmla="*/ 26 w 42"/>
                <a:gd name="T15" fmla="*/ 5 h 22"/>
                <a:gd name="T16" fmla="*/ 14 w 42"/>
                <a:gd name="T17" fmla="*/ 9 h 22"/>
                <a:gd name="T18" fmla="*/ 6 w 42"/>
                <a:gd name="T19" fmla="*/ 20 h 22"/>
                <a:gd name="T20" fmla="*/ 0 w 42"/>
                <a:gd name="T21" fmla="*/ 25 h 22"/>
                <a:gd name="T22" fmla="*/ 0 w 42"/>
                <a:gd name="T23" fmla="*/ 25 h 22"/>
                <a:gd name="T24" fmla="*/ 1 w 42"/>
                <a:gd name="T25" fmla="*/ 29 h 2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2" h="22">
                  <a:moveTo>
                    <a:pt x="1" y="22"/>
                  </a:moveTo>
                  <a:lnTo>
                    <a:pt x="1" y="22"/>
                  </a:lnTo>
                  <a:lnTo>
                    <a:pt x="9" y="18"/>
                  </a:lnTo>
                  <a:lnTo>
                    <a:pt x="18" y="14"/>
                  </a:lnTo>
                  <a:lnTo>
                    <a:pt x="26" y="9"/>
                  </a:lnTo>
                  <a:lnTo>
                    <a:pt x="42" y="7"/>
                  </a:lnTo>
                  <a:lnTo>
                    <a:pt x="41" y="0"/>
                  </a:lnTo>
                  <a:lnTo>
                    <a:pt x="26" y="5"/>
                  </a:lnTo>
                  <a:lnTo>
                    <a:pt x="14" y="9"/>
                  </a:lnTo>
                  <a:lnTo>
                    <a:pt x="6" y="13"/>
                  </a:lnTo>
                  <a:lnTo>
                    <a:pt x="0" y="18"/>
                  </a:lnTo>
                  <a:lnTo>
                    <a:pt x="1" y="2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9768" name="Freeform 73"/>
            <p:cNvSpPr>
              <a:spLocks/>
            </p:cNvSpPr>
            <p:nvPr/>
          </p:nvSpPr>
          <p:spPr bwMode="auto">
            <a:xfrm>
              <a:off x="226" y="524"/>
              <a:ext cx="21" cy="13"/>
            </a:xfrm>
            <a:custGeom>
              <a:avLst/>
              <a:gdLst>
                <a:gd name="T0" fmla="*/ 0 w 21"/>
                <a:gd name="T1" fmla="*/ 7 h 14"/>
                <a:gd name="T2" fmla="*/ 0 w 21"/>
                <a:gd name="T3" fmla="*/ 7 h 14"/>
                <a:gd name="T4" fmla="*/ 3 w 21"/>
                <a:gd name="T5" fmla="*/ 7 h 14"/>
                <a:gd name="T6" fmla="*/ 10 w 21"/>
                <a:gd name="T7" fmla="*/ 7 h 14"/>
                <a:gd name="T8" fmla="*/ 16 w 21"/>
                <a:gd name="T9" fmla="*/ 7 h 14"/>
                <a:gd name="T10" fmla="*/ 21 w 21"/>
                <a:gd name="T11" fmla="*/ 4 h 14"/>
                <a:gd name="T12" fmla="*/ 20 w 21"/>
                <a:gd name="T13" fmla="*/ 0 h 14"/>
                <a:gd name="T14" fmla="*/ 13 w 21"/>
                <a:gd name="T15" fmla="*/ 2 h 14"/>
                <a:gd name="T16" fmla="*/ 8 w 21"/>
                <a:gd name="T17" fmla="*/ 7 h 14"/>
                <a:gd name="T18" fmla="*/ 2 w 21"/>
                <a:gd name="T19" fmla="*/ 7 h 14"/>
                <a:gd name="T20" fmla="*/ 3 w 21"/>
                <a:gd name="T21" fmla="*/ 7 h 14"/>
                <a:gd name="T22" fmla="*/ 3 w 21"/>
                <a:gd name="T23" fmla="*/ 7 h 14"/>
                <a:gd name="T24" fmla="*/ 0 w 21"/>
                <a:gd name="T25" fmla="*/ 7 h 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1" h="14">
                  <a:moveTo>
                    <a:pt x="0" y="11"/>
                  </a:moveTo>
                  <a:lnTo>
                    <a:pt x="0" y="11"/>
                  </a:lnTo>
                  <a:lnTo>
                    <a:pt x="3" y="14"/>
                  </a:lnTo>
                  <a:lnTo>
                    <a:pt x="10" y="11"/>
                  </a:lnTo>
                  <a:lnTo>
                    <a:pt x="16" y="9"/>
                  </a:lnTo>
                  <a:lnTo>
                    <a:pt x="21" y="4"/>
                  </a:lnTo>
                  <a:lnTo>
                    <a:pt x="20" y="0"/>
                  </a:lnTo>
                  <a:lnTo>
                    <a:pt x="13" y="2"/>
                  </a:lnTo>
                  <a:lnTo>
                    <a:pt x="8" y="7"/>
                  </a:lnTo>
                  <a:lnTo>
                    <a:pt x="2" y="9"/>
                  </a:lnTo>
                  <a:lnTo>
                    <a:pt x="3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9769" name="Freeform 74"/>
            <p:cNvSpPr>
              <a:spLocks/>
            </p:cNvSpPr>
            <p:nvPr/>
          </p:nvSpPr>
          <p:spPr bwMode="auto">
            <a:xfrm>
              <a:off x="226" y="414"/>
              <a:ext cx="5" cy="119"/>
            </a:xfrm>
            <a:custGeom>
              <a:avLst/>
              <a:gdLst>
                <a:gd name="T0" fmla="*/ 5 w 5"/>
                <a:gd name="T1" fmla="*/ 0 h 119"/>
                <a:gd name="T2" fmla="*/ 0 w 5"/>
                <a:gd name="T3" fmla="*/ 0 h 119"/>
                <a:gd name="T4" fmla="*/ 0 w 5"/>
                <a:gd name="T5" fmla="*/ 119 h 119"/>
                <a:gd name="T6" fmla="*/ 3 w 5"/>
                <a:gd name="T7" fmla="*/ 119 h 119"/>
                <a:gd name="T8" fmla="*/ 5 w 5"/>
                <a:gd name="T9" fmla="*/ 0 h 119"/>
                <a:gd name="T10" fmla="*/ 5 w 5"/>
                <a:gd name="T11" fmla="*/ 0 h 1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" h="119">
                  <a:moveTo>
                    <a:pt x="5" y="0"/>
                  </a:moveTo>
                  <a:lnTo>
                    <a:pt x="0" y="0"/>
                  </a:lnTo>
                  <a:lnTo>
                    <a:pt x="0" y="119"/>
                  </a:lnTo>
                  <a:lnTo>
                    <a:pt x="3" y="11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9770" name="Freeform 75"/>
            <p:cNvSpPr>
              <a:spLocks/>
            </p:cNvSpPr>
            <p:nvPr/>
          </p:nvSpPr>
          <p:spPr bwMode="auto">
            <a:xfrm>
              <a:off x="226" y="414"/>
              <a:ext cx="21" cy="19"/>
            </a:xfrm>
            <a:custGeom>
              <a:avLst/>
              <a:gdLst>
                <a:gd name="T0" fmla="*/ 27 w 20"/>
                <a:gd name="T1" fmla="*/ 18 h 18"/>
                <a:gd name="T2" fmla="*/ 27 w 20"/>
                <a:gd name="T3" fmla="*/ 18 h 18"/>
                <a:gd name="T4" fmla="*/ 7 w 20"/>
                <a:gd name="T5" fmla="*/ 2 h 18"/>
                <a:gd name="T6" fmla="*/ 5 w 20"/>
                <a:gd name="T7" fmla="*/ 0 h 18"/>
                <a:gd name="T8" fmla="*/ 0 w 20"/>
                <a:gd name="T9" fmla="*/ 2 h 18"/>
                <a:gd name="T10" fmla="*/ 3 w 20"/>
                <a:gd name="T11" fmla="*/ 7 h 18"/>
                <a:gd name="T12" fmla="*/ 27 w 20"/>
                <a:gd name="T13" fmla="*/ 25 h 18"/>
                <a:gd name="T14" fmla="*/ 27 w 20"/>
                <a:gd name="T15" fmla="*/ 25 h 18"/>
                <a:gd name="T16" fmla="*/ 27 w 20"/>
                <a:gd name="T17" fmla="*/ 18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" h="18">
                  <a:moveTo>
                    <a:pt x="20" y="11"/>
                  </a:moveTo>
                  <a:lnTo>
                    <a:pt x="20" y="11"/>
                  </a:lnTo>
                  <a:lnTo>
                    <a:pt x="7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3" y="7"/>
                  </a:lnTo>
                  <a:lnTo>
                    <a:pt x="20" y="18"/>
                  </a:lnTo>
                  <a:lnTo>
                    <a:pt x="20" y="1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9771" name="Freeform 76"/>
            <p:cNvSpPr>
              <a:spLocks/>
            </p:cNvSpPr>
            <p:nvPr/>
          </p:nvSpPr>
          <p:spPr bwMode="auto">
            <a:xfrm>
              <a:off x="246" y="426"/>
              <a:ext cx="36" cy="23"/>
            </a:xfrm>
            <a:custGeom>
              <a:avLst/>
              <a:gdLst>
                <a:gd name="T0" fmla="*/ 36 w 36"/>
                <a:gd name="T1" fmla="*/ 19 h 23"/>
                <a:gd name="T2" fmla="*/ 36 w 36"/>
                <a:gd name="T3" fmla="*/ 19 h 23"/>
                <a:gd name="T4" fmla="*/ 19 w 36"/>
                <a:gd name="T5" fmla="*/ 10 h 23"/>
                <a:gd name="T6" fmla="*/ 0 w 36"/>
                <a:gd name="T7" fmla="*/ 0 h 23"/>
                <a:gd name="T8" fmla="*/ 0 w 36"/>
                <a:gd name="T9" fmla="*/ 7 h 23"/>
                <a:gd name="T10" fmla="*/ 18 w 36"/>
                <a:gd name="T11" fmla="*/ 18 h 23"/>
                <a:gd name="T12" fmla="*/ 34 w 36"/>
                <a:gd name="T13" fmla="*/ 23 h 23"/>
                <a:gd name="T14" fmla="*/ 34 w 36"/>
                <a:gd name="T15" fmla="*/ 23 h 23"/>
                <a:gd name="T16" fmla="*/ 36 w 36"/>
                <a:gd name="T17" fmla="*/ 19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6" h="23">
                  <a:moveTo>
                    <a:pt x="36" y="19"/>
                  </a:moveTo>
                  <a:lnTo>
                    <a:pt x="36" y="19"/>
                  </a:lnTo>
                  <a:lnTo>
                    <a:pt x="19" y="1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8" y="18"/>
                  </a:lnTo>
                  <a:lnTo>
                    <a:pt x="34" y="23"/>
                  </a:lnTo>
                  <a:lnTo>
                    <a:pt x="36" y="19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9772" name="Freeform 77"/>
            <p:cNvSpPr>
              <a:spLocks/>
            </p:cNvSpPr>
            <p:nvPr/>
          </p:nvSpPr>
          <p:spPr bwMode="auto">
            <a:xfrm>
              <a:off x="279" y="444"/>
              <a:ext cx="31" cy="13"/>
            </a:xfrm>
            <a:custGeom>
              <a:avLst/>
              <a:gdLst>
                <a:gd name="T0" fmla="*/ 37 w 30"/>
                <a:gd name="T1" fmla="*/ 8 h 13"/>
                <a:gd name="T2" fmla="*/ 37 w 30"/>
                <a:gd name="T3" fmla="*/ 8 h 13"/>
                <a:gd name="T4" fmla="*/ 22 w 30"/>
                <a:gd name="T5" fmla="*/ 4 h 13"/>
                <a:gd name="T6" fmla="*/ 2 w 30"/>
                <a:gd name="T7" fmla="*/ 0 h 13"/>
                <a:gd name="T8" fmla="*/ 0 w 30"/>
                <a:gd name="T9" fmla="*/ 4 h 13"/>
                <a:gd name="T10" fmla="*/ 13 w 30"/>
                <a:gd name="T11" fmla="*/ 9 h 13"/>
                <a:gd name="T12" fmla="*/ 35 w 30"/>
                <a:gd name="T13" fmla="*/ 13 h 13"/>
                <a:gd name="T14" fmla="*/ 35 w 30"/>
                <a:gd name="T15" fmla="*/ 13 h 13"/>
                <a:gd name="T16" fmla="*/ 37 w 30"/>
                <a:gd name="T17" fmla="*/ 8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0" h="13">
                  <a:moveTo>
                    <a:pt x="30" y="8"/>
                  </a:moveTo>
                  <a:lnTo>
                    <a:pt x="30" y="8"/>
                  </a:lnTo>
                  <a:lnTo>
                    <a:pt x="15" y="4"/>
                  </a:lnTo>
                  <a:lnTo>
                    <a:pt x="2" y="0"/>
                  </a:lnTo>
                  <a:lnTo>
                    <a:pt x="0" y="4"/>
                  </a:lnTo>
                  <a:lnTo>
                    <a:pt x="13" y="9"/>
                  </a:lnTo>
                  <a:lnTo>
                    <a:pt x="28" y="13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9773" name="Freeform 78"/>
            <p:cNvSpPr>
              <a:spLocks/>
            </p:cNvSpPr>
            <p:nvPr/>
          </p:nvSpPr>
          <p:spPr bwMode="auto">
            <a:xfrm>
              <a:off x="309" y="454"/>
              <a:ext cx="40" cy="8"/>
            </a:xfrm>
            <a:custGeom>
              <a:avLst/>
              <a:gdLst>
                <a:gd name="T0" fmla="*/ 34 w 41"/>
                <a:gd name="T1" fmla="*/ 1 h 9"/>
                <a:gd name="T2" fmla="*/ 34 w 41"/>
                <a:gd name="T3" fmla="*/ 1 h 9"/>
                <a:gd name="T4" fmla="*/ 20 w 41"/>
                <a:gd name="T5" fmla="*/ 1 h 9"/>
                <a:gd name="T6" fmla="*/ 2 w 41"/>
                <a:gd name="T7" fmla="*/ 0 h 9"/>
                <a:gd name="T8" fmla="*/ 0 w 41"/>
                <a:gd name="T9" fmla="*/ 4 h 9"/>
                <a:gd name="T10" fmla="*/ 20 w 41"/>
                <a:gd name="T11" fmla="*/ 4 h 9"/>
                <a:gd name="T12" fmla="*/ 34 w 41"/>
                <a:gd name="T13" fmla="*/ 4 h 9"/>
                <a:gd name="T14" fmla="*/ 34 w 41"/>
                <a:gd name="T15" fmla="*/ 4 h 9"/>
                <a:gd name="T16" fmla="*/ 34 w 41"/>
                <a:gd name="T17" fmla="*/ 1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1" h="9">
                  <a:moveTo>
                    <a:pt x="41" y="1"/>
                  </a:moveTo>
                  <a:lnTo>
                    <a:pt x="41" y="1"/>
                  </a:lnTo>
                  <a:lnTo>
                    <a:pt x="21" y="1"/>
                  </a:lnTo>
                  <a:lnTo>
                    <a:pt x="2" y="0"/>
                  </a:lnTo>
                  <a:lnTo>
                    <a:pt x="0" y="5"/>
                  </a:lnTo>
                  <a:lnTo>
                    <a:pt x="20" y="9"/>
                  </a:lnTo>
                  <a:lnTo>
                    <a:pt x="41" y="9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9774" name="Freeform 79"/>
            <p:cNvSpPr>
              <a:spLocks/>
            </p:cNvSpPr>
            <p:nvPr/>
          </p:nvSpPr>
          <p:spPr bwMode="auto">
            <a:xfrm>
              <a:off x="349" y="448"/>
              <a:ext cx="40" cy="13"/>
            </a:xfrm>
            <a:custGeom>
              <a:avLst/>
              <a:gdLst>
                <a:gd name="T0" fmla="*/ 43 w 39"/>
                <a:gd name="T1" fmla="*/ 0 h 13"/>
                <a:gd name="T2" fmla="*/ 43 w 39"/>
                <a:gd name="T3" fmla="*/ 0 h 13"/>
                <a:gd name="T4" fmla="*/ 35 w 39"/>
                <a:gd name="T5" fmla="*/ 5 h 13"/>
                <a:gd name="T6" fmla="*/ 27 w 39"/>
                <a:gd name="T7" fmla="*/ 7 h 13"/>
                <a:gd name="T8" fmla="*/ 10 w 39"/>
                <a:gd name="T9" fmla="*/ 7 h 13"/>
                <a:gd name="T10" fmla="*/ 0 w 39"/>
                <a:gd name="T11" fmla="*/ 5 h 13"/>
                <a:gd name="T12" fmla="*/ 0 w 39"/>
                <a:gd name="T13" fmla="*/ 13 h 13"/>
                <a:gd name="T14" fmla="*/ 10 w 39"/>
                <a:gd name="T15" fmla="*/ 13 h 13"/>
                <a:gd name="T16" fmla="*/ 27 w 39"/>
                <a:gd name="T17" fmla="*/ 13 h 13"/>
                <a:gd name="T18" fmla="*/ 36 w 39"/>
                <a:gd name="T19" fmla="*/ 11 h 13"/>
                <a:gd name="T20" fmla="*/ 46 w 39"/>
                <a:gd name="T21" fmla="*/ 5 h 13"/>
                <a:gd name="T22" fmla="*/ 46 w 39"/>
                <a:gd name="T23" fmla="*/ 5 h 13"/>
                <a:gd name="T24" fmla="*/ 43 w 39"/>
                <a:gd name="T25" fmla="*/ 0 h 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9" h="13">
                  <a:moveTo>
                    <a:pt x="36" y="0"/>
                  </a:moveTo>
                  <a:lnTo>
                    <a:pt x="36" y="0"/>
                  </a:lnTo>
                  <a:lnTo>
                    <a:pt x="28" y="5"/>
                  </a:lnTo>
                  <a:lnTo>
                    <a:pt x="20" y="7"/>
                  </a:lnTo>
                  <a:lnTo>
                    <a:pt x="10" y="7"/>
                  </a:lnTo>
                  <a:lnTo>
                    <a:pt x="0" y="5"/>
                  </a:lnTo>
                  <a:lnTo>
                    <a:pt x="0" y="13"/>
                  </a:lnTo>
                  <a:lnTo>
                    <a:pt x="10" y="13"/>
                  </a:lnTo>
                  <a:lnTo>
                    <a:pt x="20" y="13"/>
                  </a:lnTo>
                  <a:lnTo>
                    <a:pt x="29" y="11"/>
                  </a:lnTo>
                  <a:lnTo>
                    <a:pt x="39" y="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9775" name="Freeform 80"/>
            <p:cNvSpPr>
              <a:spLocks/>
            </p:cNvSpPr>
            <p:nvPr/>
          </p:nvSpPr>
          <p:spPr bwMode="auto">
            <a:xfrm>
              <a:off x="385" y="446"/>
              <a:ext cx="10" cy="21"/>
            </a:xfrm>
            <a:custGeom>
              <a:avLst/>
              <a:gdLst>
                <a:gd name="T0" fmla="*/ 2 w 10"/>
                <a:gd name="T1" fmla="*/ 7 h 20"/>
                <a:gd name="T2" fmla="*/ 2 w 10"/>
                <a:gd name="T3" fmla="*/ 7 h 20"/>
                <a:gd name="T4" fmla="*/ 2 w 10"/>
                <a:gd name="T5" fmla="*/ 23 h 20"/>
                <a:gd name="T6" fmla="*/ 3 w 10"/>
                <a:gd name="T7" fmla="*/ 27 h 20"/>
                <a:gd name="T8" fmla="*/ 8 w 10"/>
                <a:gd name="T9" fmla="*/ 25 h 20"/>
                <a:gd name="T10" fmla="*/ 8 w 10"/>
                <a:gd name="T11" fmla="*/ 22 h 20"/>
                <a:gd name="T12" fmla="*/ 10 w 10"/>
                <a:gd name="T13" fmla="*/ 9 h 20"/>
                <a:gd name="T14" fmla="*/ 8 w 10"/>
                <a:gd name="T15" fmla="*/ 6 h 20"/>
                <a:gd name="T16" fmla="*/ 7 w 10"/>
                <a:gd name="T17" fmla="*/ 4 h 20"/>
                <a:gd name="T18" fmla="*/ 3 w 10"/>
                <a:gd name="T19" fmla="*/ 0 h 20"/>
                <a:gd name="T20" fmla="*/ 2 w 10"/>
                <a:gd name="T21" fmla="*/ 2 h 20"/>
                <a:gd name="T22" fmla="*/ 0 w 10"/>
                <a:gd name="T23" fmla="*/ 2 h 20"/>
                <a:gd name="T24" fmla="*/ 3 w 10"/>
                <a:gd name="T25" fmla="*/ 7 h 20"/>
                <a:gd name="T26" fmla="*/ 3 w 10"/>
                <a:gd name="T27" fmla="*/ 7 h 20"/>
                <a:gd name="T28" fmla="*/ 3 w 10"/>
                <a:gd name="T29" fmla="*/ 7 h 20"/>
                <a:gd name="T30" fmla="*/ 3 w 10"/>
                <a:gd name="T31" fmla="*/ 7 h 20"/>
                <a:gd name="T32" fmla="*/ 3 w 10"/>
                <a:gd name="T33" fmla="*/ 7 h 20"/>
                <a:gd name="T34" fmla="*/ 3 w 10"/>
                <a:gd name="T35" fmla="*/ 9 h 20"/>
                <a:gd name="T36" fmla="*/ 3 w 10"/>
                <a:gd name="T37" fmla="*/ 22 h 20"/>
                <a:gd name="T38" fmla="*/ 3 w 10"/>
                <a:gd name="T39" fmla="*/ 23 h 20"/>
                <a:gd name="T40" fmla="*/ 7 w 10"/>
                <a:gd name="T41" fmla="*/ 25 h 20"/>
                <a:gd name="T42" fmla="*/ 7 w 10"/>
                <a:gd name="T43" fmla="*/ 22 h 20"/>
                <a:gd name="T44" fmla="*/ 7 w 10"/>
                <a:gd name="T45" fmla="*/ 7 h 20"/>
                <a:gd name="T46" fmla="*/ 7 w 10"/>
                <a:gd name="T47" fmla="*/ 7 h 20"/>
                <a:gd name="T48" fmla="*/ 2 w 10"/>
                <a:gd name="T49" fmla="*/ 7 h 2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" h="20">
                  <a:moveTo>
                    <a:pt x="2" y="7"/>
                  </a:moveTo>
                  <a:lnTo>
                    <a:pt x="2" y="7"/>
                  </a:lnTo>
                  <a:lnTo>
                    <a:pt x="2" y="16"/>
                  </a:lnTo>
                  <a:lnTo>
                    <a:pt x="3" y="20"/>
                  </a:lnTo>
                  <a:lnTo>
                    <a:pt x="8" y="18"/>
                  </a:lnTo>
                  <a:lnTo>
                    <a:pt x="8" y="15"/>
                  </a:lnTo>
                  <a:lnTo>
                    <a:pt x="10" y="9"/>
                  </a:lnTo>
                  <a:lnTo>
                    <a:pt x="8" y="6"/>
                  </a:lnTo>
                  <a:lnTo>
                    <a:pt x="7" y="4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3" y="7"/>
                  </a:lnTo>
                  <a:lnTo>
                    <a:pt x="3" y="9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7" y="15"/>
                  </a:lnTo>
                  <a:lnTo>
                    <a:pt x="7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9776" name="Freeform 81"/>
            <p:cNvSpPr>
              <a:spLocks/>
            </p:cNvSpPr>
            <p:nvPr/>
          </p:nvSpPr>
          <p:spPr bwMode="auto">
            <a:xfrm>
              <a:off x="383" y="395"/>
              <a:ext cx="9" cy="59"/>
            </a:xfrm>
            <a:custGeom>
              <a:avLst/>
              <a:gdLst>
                <a:gd name="T0" fmla="*/ 0 w 9"/>
                <a:gd name="T1" fmla="*/ 0 h 59"/>
                <a:gd name="T2" fmla="*/ 0 w 9"/>
                <a:gd name="T3" fmla="*/ 0 h 59"/>
                <a:gd name="T4" fmla="*/ 4 w 9"/>
                <a:gd name="T5" fmla="*/ 20 h 59"/>
                <a:gd name="T6" fmla="*/ 4 w 9"/>
                <a:gd name="T7" fmla="*/ 31 h 59"/>
                <a:gd name="T8" fmla="*/ 4 w 9"/>
                <a:gd name="T9" fmla="*/ 40 h 59"/>
                <a:gd name="T10" fmla="*/ 4 w 9"/>
                <a:gd name="T11" fmla="*/ 59 h 59"/>
                <a:gd name="T12" fmla="*/ 9 w 9"/>
                <a:gd name="T13" fmla="*/ 59 h 59"/>
                <a:gd name="T14" fmla="*/ 9 w 9"/>
                <a:gd name="T15" fmla="*/ 40 h 59"/>
                <a:gd name="T16" fmla="*/ 9 w 9"/>
                <a:gd name="T17" fmla="*/ 31 h 59"/>
                <a:gd name="T18" fmla="*/ 9 w 9"/>
                <a:gd name="T19" fmla="*/ 20 h 59"/>
                <a:gd name="T20" fmla="*/ 5 w 9"/>
                <a:gd name="T21" fmla="*/ 0 h 59"/>
                <a:gd name="T22" fmla="*/ 5 w 9"/>
                <a:gd name="T23" fmla="*/ 0 h 59"/>
                <a:gd name="T24" fmla="*/ 0 w 9"/>
                <a:gd name="T25" fmla="*/ 0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" h="59">
                  <a:moveTo>
                    <a:pt x="0" y="0"/>
                  </a:moveTo>
                  <a:lnTo>
                    <a:pt x="0" y="0"/>
                  </a:lnTo>
                  <a:lnTo>
                    <a:pt x="4" y="20"/>
                  </a:lnTo>
                  <a:lnTo>
                    <a:pt x="4" y="31"/>
                  </a:lnTo>
                  <a:lnTo>
                    <a:pt x="4" y="40"/>
                  </a:lnTo>
                  <a:lnTo>
                    <a:pt x="4" y="59"/>
                  </a:lnTo>
                  <a:lnTo>
                    <a:pt x="9" y="59"/>
                  </a:lnTo>
                  <a:lnTo>
                    <a:pt x="9" y="40"/>
                  </a:lnTo>
                  <a:lnTo>
                    <a:pt x="9" y="31"/>
                  </a:lnTo>
                  <a:lnTo>
                    <a:pt x="9" y="2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9777" name="Freeform 82"/>
            <p:cNvSpPr>
              <a:spLocks/>
            </p:cNvSpPr>
            <p:nvPr/>
          </p:nvSpPr>
          <p:spPr bwMode="auto">
            <a:xfrm>
              <a:off x="375" y="331"/>
              <a:ext cx="14" cy="64"/>
            </a:xfrm>
            <a:custGeom>
              <a:avLst/>
              <a:gdLst>
                <a:gd name="T0" fmla="*/ 0 w 13"/>
                <a:gd name="T1" fmla="*/ 0 h 63"/>
                <a:gd name="T2" fmla="*/ 0 w 13"/>
                <a:gd name="T3" fmla="*/ 0 h 63"/>
                <a:gd name="T4" fmla="*/ 2 w 13"/>
                <a:gd name="T5" fmla="*/ 14 h 63"/>
                <a:gd name="T6" fmla="*/ 3 w 13"/>
                <a:gd name="T7" fmla="*/ 25 h 63"/>
                <a:gd name="T8" fmla="*/ 5 w 13"/>
                <a:gd name="T9" fmla="*/ 46 h 63"/>
                <a:gd name="T10" fmla="*/ 15 w 13"/>
                <a:gd name="T11" fmla="*/ 70 h 63"/>
                <a:gd name="T12" fmla="*/ 20 w 13"/>
                <a:gd name="T13" fmla="*/ 70 h 63"/>
                <a:gd name="T14" fmla="*/ 19 w 13"/>
                <a:gd name="T15" fmla="*/ 45 h 63"/>
                <a:gd name="T16" fmla="*/ 15 w 13"/>
                <a:gd name="T17" fmla="*/ 25 h 63"/>
                <a:gd name="T18" fmla="*/ 14 w 13"/>
                <a:gd name="T19" fmla="*/ 12 h 63"/>
                <a:gd name="T20" fmla="*/ 5 w 13"/>
                <a:gd name="T21" fmla="*/ 0 h 63"/>
                <a:gd name="T22" fmla="*/ 5 w 13"/>
                <a:gd name="T23" fmla="*/ 0 h 63"/>
                <a:gd name="T24" fmla="*/ 0 w 13"/>
                <a:gd name="T25" fmla="*/ 0 h 6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" h="63">
                  <a:moveTo>
                    <a:pt x="0" y="0"/>
                  </a:moveTo>
                  <a:lnTo>
                    <a:pt x="0" y="0"/>
                  </a:lnTo>
                  <a:lnTo>
                    <a:pt x="2" y="14"/>
                  </a:lnTo>
                  <a:lnTo>
                    <a:pt x="3" y="25"/>
                  </a:lnTo>
                  <a:lnTo>
                    <a:pt x="5" y="39"/>
                  </a:lnTo>
                  <a:lnTo>
                    <a:pt x="8" y="63"/>
                  </a:lnTo>
                  <a:lnTo>
                    <a:pt x="13" y="63"/>
                  </a:lnTo>
                  <a:lnTo>
                    <a:pt x="12" y="38"/>
                  </a:lnTo>
                  <a:lnTo>
                    <a:pt x="8" y="25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9778" name="Freeform 83"/>
            <p:cNvSpPr>
              <a:spLocks/>
            </p:cNvSpPr>
            <p:nvPr/>
          </p:nvSpPr>
          <p:spPr bwMode="auto">
            <a:xfrm>
              <a:off x="363" y="284"/>
              <a:ext cx="17" cy="47"/>
            </a:xfrm>
            <a:custGeom>
              <a:avLst/>
              <a:gdLst>
                <a:gd name="T0" fmla="*/ 0 w 18"/>
                <a:gd name="T1" fmla="*/ 2 h 49"/>
                <a:gd name="T2" fmla="*/ 0 w 18"/>
                <a:gd name="T3" fmla="*/ 2 h 49"/>
                <a:gd name="T4" fmla="*/ 5 w 18"/>
                <a:gd name="T5" fmla="*/ 12 h 49"/>
                <a:gd name="T6" fmla="*/ 8 w 18"/>
                <a:gd name="T7" fmla="*/ 18 h 49"/>
                <a:gd name="T8" fmla="*/ 9 w 18"/>
                <a:gd name="T9" fmla="*/ 29 h 49"/>
                <a:gd name="T10" fmla="*/ 9 w 18"/>
                <a:gd name="T11" fmla="*/ 35 h 49"/>
                <a:gd name="T12" fmla="*/ 11 w 18"/>
                <a:gd name="T13" fmla="*/ 35 h 49"/>
                <a:gd name="T14" fmla="*/ 9 w 18"/>
                <a:gd name="T15" fmla="*/ 27 h 49"/>
                <a:gd name="T16" fmla="*/ 9 w 18"/>
                <a:gd name="T17" fmla="*/ 16 h 49"/>
                <a:gd name="T18" fmla="*/ 9 w 18"/>
                <a:gd name="T19" fmla="*/ 12 h 49"/>
                <a:gd name="T20" fmla="*/ 5 w 18"/>
                <a:gd name="T21" fmla="*/ 0 h 49"/>
                <a:gd name="T22" fmla="*/ 5 w 18"/>
                <a:gd name="T23" fmla="*/ 0 h 49"/>
                <a:gd name="T24" fmla="*/ 0 w 18"/>
                <a:gd name="T25" fmla="*/ 2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" h="49">
                  <a:moveTo>
                    <a:pt x="0" y="2"/>
                  </a:moveTo>
                  <a:lnTo>
                    <a:pt x="0" y="2"/>
                  </a:lnTo>
                  <a:lnTo>
                    <a:pt x="5" y="14"/>
                  </a:lnTo>
                  <a:lnTo>
                    <a:pt x="8" y="25"/>
                  </a:lnTo>
                  <a:lnTo>
                    <a:pt x="12" y="36"/>
                  </a:lnTo>
                  <a:lnTo>
                    <a:pt x="13" y="49"/>
                  </a:lnTo>
                  <a:lnTo>
                    <a:pt x="18" y="49"/>
                  </a:lnTo>
                  <a:lnTo>
                    <a:pt x="16" y="34"/>
                  </a:lnTo>
                  <a:lnTo>
                    <a:pt x="13" y="23"/>
                  </a:lnTo>
                  <a:lnTo>
                    <a:pt x="10" y="14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9779" name="Freeform 84"/>
            <p:cNvSpPr>
              <a:spLocks/>
            </p:cNvSpPr>
            <p:nvPr/>
          </p:nvSpPr>
          <p:spPr bwMode="auto">
            <a:xfrm>
              <a:off x="342" y="248"/>
              <a:ext cx="26" cy="38"/>
            </a:xfrm>
            <a:custGeom>
              <a:avLst/>
              <a:gdLst>
                <a:gd name="T0" fmla="*/ 0 w 25"/>
                <a:gd name="T1" fmla="*/ 0 h 38"/>
                <a:gd name="T2" fmla="*/ 0 w 25"/>
                <a:gd name="T3" fmla="*/ 5 h 38"/>
                <a:gd name="T4" fmla="*/ 2 w 25"/>
                <a:gd name="T5" fmla="*/ 9 h 38"/>
                <a:gd name="T6" fmla="*/ 10 w 25"/>
                <a:gd name="T7" fmla="*/ 18 h 38"/>
                <a:gd name="T8" fmla="*/ 24 w 25"/>
                <a:gd name="T9" fmla="*/ 29 h 38"/>
                <a:gd name="T10" fmla="*/ 27 w 25"/>
                <a:gd name="T11" fmla="*/ 38 h 38"/>
                <a:gd name="T12" fmla="*/ 32 w 25"/>
                <a:gd name="T13" fmla="*/ 36 h 38"/>
                <a:gd name="T14" fmla="*/ 27 w 25"/>
                <a:gd name="T15" fmla="*/ 25 h 38"/>
                <a:gd name="T16" fmla="*/ 21 w 25"/>
                <a:gd name="T17" fmla="*/ 14 h 38"/>
                <a:gd name="T18" fmla="*/ 7 w 25"/>
                <a:gd name="T19" fmla="*/ 3 h 38"/>
                <a:gd name="T20" fmla="*/ 0 w 25"/>
                <a:gd name="T21" fmla="*/ 0 h 38"/>
                <a:gd name="T22" fmla="*/ 0 w 25"/>
                <a:gd name="T23" fmla="*/ 5 h 38"/>
                <a:gd name="T24" fmla="*/ 0 w 25"/>
                <a:gd name="T25" fmla="*/ 0 h 3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" h="38">
                  <a:moveTo>
                    <a:pt x="0" y="0"/>
                  </a:moveTo>
                  <a:lnTo>
                    <a:pt x="0" y="5"/>
                  </a:lnTo>
                  <a:lnTo>
                    <a:pt x="2" y="9"/>
                  </a:lnTo>
                  <a:lnTo>
                    <a:pt x="10" y="18"/>
                  </a:lnTo>
                  <a:lnTo>
                    <a:pt x="17" y="29"/>
                  </a:lnTo>
                  <a:lnTo>
                    <a:pt x="20" y="38"/>
                  </a:lnTo>
                  <a:lnTo>
                    <a:pt x="25" y="36"/>
                  </a:lnTo>
                  <a:lnTo>
                    <a:pt x="20" y="25"/>
                  </a:lnTo>
                  <a:lnTo>
                    <a:pt x="14" y="14"/>
                  </a:lnTo>
                  <a:lnTo>
                    <a:pt x="7" y="3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9780" name="Rectangle 85"/>
            <p:cNvSpPr>
              <a:spLocks noChangeArrowheads="1"/>
            </p:cNvSpPr>
            <p:nvPr/>
          </p:nvSpPr>
          <p:spPr bwMode="auto">
            <a:xfrm>
              <a:off x="149" y="197"/>
              <a:ext cx="508" cy="6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29700" name="Rectangle 86"/>
          <p:cNvSpPr>
            <a:spLocks noChangeArrowheads="1"/>
          </p:cNvSpPr>
          <p:nvPr/>
        </p:nvSpPr>
        <p:spPr bwMode="auto">
          <a:xfrm>
            <a:off x="685800" y="762000"/>
            <a:ext cx="1347788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29701" name="Picture 87" descr="icc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702" name="Group 96"/>
          <p:cNvGrpSpPr>
            <a:grpSpLocks/>
          </p:cNvGrpSpPr>
          <p:nvPr userDrawn="1"/>
        </p:nvGrpSpPr>
        <p:grpSpPr bwMode="auto">
          <a:xfrm>
            <a:off x="5994400" y="6464300"/>
            <a:ext cx="2998788" cy="266700"/>
            <a:chOff x="3696" y="4016"/>
            <a:chExt cx="1889" cy="168"/>
          </a:xfrm>
        </p:grpSpPr>
        <p:sp>
          <p:nvSpPr>
            <p:cNvPr id="29703" name="AutoShape 91"/>
            <p:cNvSpPr>
              <a:spLocks noChangeArrowheads="1"/>
            </p:cNvSpPr>
            <p:nvPr/>
          </p:nvSpPr>
          <p:spPr bwMode="auto">
            <a:xfrm>
              <a:off x="3728" y="4032"/>
              <a:ext cx="1840" cy="152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9704" name="Rectangle 94"/>
            <p:cNvSpPr>
              <a:spLocks noChangeArrowheads="1"/>
            </p:cNvSpPr>
            <p:nvPr/>
          </p:nvSpPr>
          <p:spPr bwMode="auto">
            <a:xfrm>
              <a:off x="3696" y="4016"/>
              <a:ext cx="1889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</a:pPr>
              <a:r>
                <a:rPr lang="en-US" sz="1000" b="1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7649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83" r:id="rId1"/>
  </p:sldLayoutIdLst>
  <p:transition xmlns:p14="http://schemas.microsoft.com/office/powerpoint/2010/main"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5793" tIns="47896" rIns="95793" bIns="47896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defRPr/>
            </a:pPr>
            <a:endParaRPr lang="en-GB" sz="4600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34819" name="Group 9"/>
          <p:cNvGrpSpPr>
            <a:grpSpLocks/>
          </p:cNvGrpSpPr>
          <p:nvPr/>
        </p:nvGrpSpPr>
        <p:grpSpPr bwMode="auto">
          <a:xfrm>
            <a:off x="228600" y="304800"/>
            <a:ext cx="533400" cy="561975"/>
            <a:chOff x="146" y="195"/>
            <a:chExt cx="582" cy="669"/>
          </a:xfrm>
        </p:grpSpPr>
        <p:sp>
          <p:nvSpPr>
            <p:cNvPr id="1034" name="Freeform 10"/>
            <p:cNvSpPr>
              <a:spLocks/>
            </p:cNvSpPr>
            <p:nvPr/>
          </p:nvSpPr>
          <p:spPr bwMode="auto">
            <a:xfrm>
              <a:off x="246" y="248"/>
              <a:ext cx="478" cy="612"/>
            </a:xfrm>
            <a:custGeom>
              <a:avLst/>
              <a:gdLst/>
              <a:ahLst/>
              <a:cxnLst>
                <a:cxn ang="0">
                  <a:pos x="478" y="0"/>
                </a:cxn>
                <a:cxn ang="0">
                  <a:pos x="478" y="5"/>
                </a:cxn>
                <a:cxn ang="0">
                  <a:pos x="478" y="23"/>
                </a:cxn>
                <a:cxn ang="0">
                  <a:pos x="478" y="40"/>
                </a:cxn>
                <a:cxn ang="0">
                  <a:pos x="477" y="70"/>
                </a:cxn>
                <a:cxn ang="0">
                  <a:pos x="474" y="106"/>
                </a:cxn>
                <a:cxn ang="0">
                  <a:pos x="465" y="168"/>
                </a:cxn>
                <a:cxn ang="0">
                  <a:pos x="459" y="213"/>
                </a:cxn>
                <a:cxn ang="0">
                  <a:pos x="452" y="245"/>
                </a:cxn>
                <a:cxn ang="0">
                  <a:pos x="439" y="287"/>
                </a:cxn>
                <a:cxn ang="0">
                  <a:pos x="403" y="382"/>
                </a:cxn>
                <a:cxn ang="0">
                  <a:pos x="354" y="476"/>
                </a:cxn>
                <a:cxn ang="0">
                  <a:pos x="321" y="525"/>
                </a:cxn>
                <a:cxn ang="0">
                  <a:pos x="287" y="568"/>
                </a:cxn>
                <a:cxn ang="0">
                  <a:pos x="257" y="603"/>
                </a:cxn>
                <a:cxn ang="0">
                  <a:pos x="247" y="614"/>
                </a:cxn>
                <a:cxn ang="0">
                  <a:pos x="246" y="614"/>
                </a:cxn>
                <a:cxn ang="0">
                  <a:pos x="236" y="604"/>
                </a:cxn>
                <a:cxn ang="0">
                  <a:pos x="216" y="586"/>
                </a:cxn>
                <a:cxn ang="0">
                  <a:pos x="206" y="577"/>
                </a:cxn>
                <a:cxn ang="0">
                  <a:pos x="195" y="565"/>
                </a:cxn>
                <a:cxn ang="0">
                  <a:pos x="180" y="547"/>
                </a:cxn>
                <a:cxn ang="0">
                  <a:pos x="159" y="514"/>
                </a:cxn>
                <a:cxn ang="0">
                  <a:pos x="144" y="491"/>
                </a:cxn>
                <a:cxn ang="0">
                  <a:pos x="129" y="466"/>
                </a:cxn>
                <a:cxn ang="0">
                  <a:pos x="105" y="431"/>
                </a:cxn>
                <a:cxn ang="0">
                  <a:pos x="80" y="399"/>
                </a:cxn>
                <a:cxn ang="0">
                  <a:pos x="64" y="366"/>
                </a:cxn>
                <a:cxn ang="0">
                  <a:pos x="54" y="337"/>
                </a:cxn>
                <a:cxn ang="0">
                  <a:pos x="42" y="303"/>
                </a:cxn>
                <a:cxn ang="0">
                  <a:pos x="32" y="274"/>
                </a:cxn>
                <a:cxn ang="0">
                  <a:pos x="23" y="238"/>
                </a:cxn>
                <a:cxn ang="0">
                  <a:pos x="14" y="200"/>
                </a:cxn>
                <a:cxn ang="0">
                  <a:pos x="8" y="164"/>
                </a:cxn>
                <a:cxn ang="0">
                  <a:pos x="1" y="119"/>
                </a:cxn>
                <a:cxn ang="0">
                  <a:pos x="0" y="72"/>
                </a:cxn>
                <a:cxn ang="0">
                  <a:pos x="0" y="31"/>
                </a:cxn>
                <a:cxn ang="0">
                  <a:pos x="0" y="9"/>
                </a:cxn>
                <a:cxn ang="0">
                  <a:pos x="0" y="0"/>
                </a:cxn>
              </a:cxnLst>
              <a:rect l="0" t="0" r="r" b="b"/>
              <a:pathLst>
                <a:path w="478" h="614">
                  <a:moveTo>
                    <a:pt x="0" y="0"/>
                  </a:moveTo>
                  <a:lnTo>
                    <a:pt x="478" y="0"/>
                  </a:lnTo>
                  <a:lnTo>
                    <a:pt x="478" y="0"/>
                  </a:lnTo>
                  <a:lnTo>
                    <a:pt x="478" y="5"/>
                  </a:lnTo>
                  <a:lnTo>
                    <a:pt x="478" y="13"/>
                  </a:lnTo>
                  <a:lnTo>
                    <a:pt x="478" y="23"/>
                  </a:lnTo>
                  <a:lnTo>
                    <a:pt x="478" y="31"/>
                  </a:lnTo>
                  <a:lnTo>
                    <a:pt x="478" y="40"/>
                  </a:lnTo>
                  <a:lnTo>
                    <a:pt x="477" y="54"/>
                  </a:lnTo>
                  <a:lnTo>
                    <a:pt x="477" y="70"/>
                  </a:lnTo>
                  <a:lnTo>
                    <a:pt x="475" y="88"/>
                  </a:lnTo>
                  <a:lnTo>
                    <a:pt x="474" y="106"/>
                  </a:lnTo>
                  <a:lnTo>
                    <a:pt x="469" y="148"/>
                  </a:lnTo>
                  <a:lnTo>
                    <a:pt x="465" y="168"/>
                  </a:lnTo>
                  <a:lnTo>
                    <a:pt x="462" y="182"/>
                  </a:lnTo>
                  <a:lnTo>
                    <a:pt x="459" y="213"/>
                  </a:lnTo>
                  <a:lnTo>
                    <a:pt x="455" y="227"/>
                  </a:lnTo>
                  <a:lnTo>
                    <a:pt x="452" y="245"/>
                  </a:lnTo>
                  <a:lnTo>
                    <a:pt x="446" y="265"/>
                  </a:lnTo>
                  <a:lnTo>
                    <a:pt x="439" y="287"/>
                  </a:lnTo>
                  <a:lnTo>
                    <a:pt x="423" y="337"/>
                  </a:lnTo>
                  <a:lnTo>
                    <a:pt x="403" y="382"/>
                  </a:lnTo>
                  <a:lnTo>
                    <a:pt x="380" y="429"/>
                  </a:lnTo>
                  <a:lnTo>
                    <a:pt x="354" y="476"/>
                  </a:lnTo>
                  <a:lnTo>
                    <a:pt x="339" y="500"/>
                  </a:lnTo>
                  <a:lnTo>
                    <a:pt x="321" y="525"/>
                  </a:lnTo>
                  <a:lnTo>
                    <a:pt x="303" y="547"/>
                  </a:lnTo>
                  <a:lnTo>
                    <a:pt x="287" y="568"/>
                  </a:lnTo>
                  <a:lnTo>
                    <a:pt x="272" y="586"/>
                  </a:lnTo>
                  <a:lnTo>
                    <a:pt x="257" y="603"/>
                  </a:lnTo>
                  <a:lnTo>
                    <a:pt x="249" y="612"/>
                  </a:lnTo>
                  <a:lnTo>
                    <a:pt x="247" y="614"/>
                  </a:lnTo>
                  <a:lnTo>
                    <a:pt x="247" y="614"/>
                  </a:lnTo>
                  <a:lnTo>
                    <a:pt x="246" y="614"/>
                  </a:lnTo>
                  <a:lnTo>
                    <a:pt x="241" y="610"/>
                  </a:lnTo>
                  <a:lnTo>
                    <a:pt x="236" y="604"/>
                  </a:lnTo>
                  <a:lnTo>
                    <a:pt x="231" y="599"/>
                  </a:lnTo>
                  <a:lnTo>
                    <a:pt x="216" y="586"/>
                  </a:lnTo>
                  <a:lnTo>
                    <a:pt x="211" y="583"/>
                  </a:lnTo>
                  <a:lnTo>
                    <a:pt x="206" y="577"/>
                  </a:lnTo>
                  <a:lnTo>
                    <a:pt x="198" y="570"/>
                  </a:lnTo>
                  <a:lnTo>
                    <a:pt x="195" y="565"/>
                  </a:lnTo>
                  <a:lnTo>
                    <a:pt x="187" y="558"/>
                  </a:lnTo>
                  <a:lnTo>
                    <a:pt x="180" y="547"/>
                  </a:lnTo>
                  <a:lnTo>
                    <a:pt x="170" y="534"/>
                  </a:lnTo>
                  <a:lnTo>
                    <a:pt x="159" y="514"/>
                  </a:lnTo>
                  <a:lnTo>
                    <a:pt x="151" y="505"/>
                  </a:lnTo>
                  <a:lnTo>
                    <a:pt x="144" y="491"/>
                  </a:lnTo>
                  <a:lnTo>
                    <a:pt x="137" y="478"/>
                  </a:lnTo>
                  <a:lnTo>
                    <a:pt x="129" y="466"/>
                  </a:lnTo>
                  <a:lnTo>
                    <a:pt x="116" y="447"/>
                  </a:lnTo>
                  <a:lnTo>
                    <a:pt x="105" y="431"/>
                  </a:lnTo>
                  <a:lnTo>
                    <a:pt x="91" y="417"/>
                  </a:lnTo>
                  <a:lnTo>
                    <a:pt x="80" y="399"/>
                  </a:lnTo>
                  <a:lnTo>
                    <a:pt x="70" y="379"/>
                  </a:lnTo>
                  <a:lnTo>
                    <a:pt x="64" y="366"/>
                  </a:lnTo>
                  <a:lnTo>
                    <a:pt x="59" y="354"/>
                  </a:lnTo>
                  <a:lnTo>
                    <a:pt x="54" y="337"/>
                  </a:lnTo>
                  <a:lnTo>
                    <a:pt x="47" y="321"/>
                  </a:lnTo>
                  <a:lnTo>
                    <a:pt x="42" y="303"/>
                  </a:lnTo>
                  <a:lnTo>
                    <a:pt x="36" y="287"/>
                  </a:lnTo>
                  <a:lnTo>
                    <a:pt x="32" y="274"/>
                  </a:lnTo>
                  <a:lnTo>
                    <a:pt x="28" y="260"/>
                  </a:lnTo>
                  <a:lnTo>
                    <a:pt x="23" y="238"/>
                  </a:lnTo>
                  <a:lnTo>
                    <a:pt x="18" y="218"/>
                  </a:lnTo>
                  <a:lnTo>
                    <a:pt x="14" y="200"/>
                  </a:lnTo>
                  <a:lnTo>
                    <a:pt x="11" y="182"/>
                  </a:lnTo>
                  <a:lnTo>
                    <a:pt x="8" y="164"/>
                  </a:lnTo>
                  <a:lnTo>
                    <a:pt x="5" y="142"/>
                  </a:lnTo>
                  <a:lnTo>
                    <a:pt x="1" y="119"/>
                  </a:lnTo>
                  <a:lnTo>
                    <a:pt x="0" y="97"/>
                  </a:lnTo>
                  <a:lnTo>
                    <a:pt x="0" y="72"/>
                  </a:lnTo>
                  <a:lnTo>
                    <a:pt x="0" y="50"/>
                  </a:lnTo>
                  <a:lnTo>
                    <a:pt x="0" y="31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35" name="Freeform 11"/>
            <p:cNvSpPr>
              <a:spLocks/>
            </p:cNvSpPr>
            <p:nvPr/>
          </p:nvSpPr>
          <p:spPr bwMode="auto">
            <a:xfrm>
              <a:off x="246" y="240"/>
              <a:ext cx="480" cy="9"/>
            </a:xfrm>
            <a:custGeom>
              <a:avLst/>
              <a:gdLst/>
              <a:ahLst/>
              <a:cxnLst>
                <a:cxn ang="0">
                  <a:pos x="480" y="6"/>
                </a:cxn>
                <a:cxn ang="0">
                  <a:pos x="478" y="0"/>
                </a:cxn>
                <a:cxn ang="0">
                  <a:pos x="0" y="0"/>
                </a:cxn>
                <a:cxn ang="0">
                  <a:pos x="0" y="8"/>
                </a:cxn>
                <a:cxn ang="0">
                  <a:pos x="478" y="8"/>
                </a:cxn>
                <a:cxn ang="0">
                  <a:pos x="480" y="6"/>
                </a:cxn>
              </a:cxnLst>
              <a:rect l="0" t="0" r="r" b="b"/>
              <a:pathLst>
                <a:path w="480" h="8">
                  <a:moveTo>
                    <a:pt x="480" y="6"/>
                  </a:moveTo>
                  <a:lnTo>
                    <a:pt x="47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478" y="8"/>
                  </a:lnTo>
                  <a:lnTo>
                    <a:pt x="480" y="6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36" name="Freeform 12"/>
            <p:cNvSpPr>
              <a:spLocks/>
            </p:cNvSpPr>
            <p:nvPr/>
          </p:nvSpPr>
          <p:spPr bwMode="auto">
            <a:xfrm>
              <a:off x="721" y="248"/>
              <a:ext cx="7" cy="23"/>
            </a:xfrm>
            <a:custGeom>
              <a:avLst/>
              <a:gdLst/>
              <a:ahLst/>
              <a:cxnLst>
                <a:cxn ang="0">
                  <a:pos x="5" y="23"/>
                </a:cxn>
                <a:cxn ang="0">
                  <a:pos x="5" y="23"/>
                </a:cxn>
                <a:cxn ang="0">
                  <a:pos x="7" y="5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0" y="22"/>
                </a:cxn>
                <a:cxn ang="0">
                  <a:pos x="0" y="22"/>
                </a:cxn>
                <a:cxn ang="0">
                  <a:pos x="5" y="23"/>
                </a:cxn>
              </a:cxnLst>
              <a:rect l="0" t="0" r="r" b="b"/>
              <a:pathLst>
                <a:path w="7" h="23">
                  <a:moveTo>
                    <a:pt x="5" y="23"/>
                  </a:moveTo>
                  <a:lnTo>
                    <a:pt x="5" y="23"/>
                  </a:lnTo>
                  <a:lnTo>
                    <a:pt x="7" y="5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5" y="23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37" name="Freeform 13"/>
            <p:cNvSpPr>
              <a:spLocks/>
            </p:cNvSpPr>
            <p:nvPr/>
          </p:nvSpPr>
          <p:spPr bwMode="auto">
            <a:xfrm>
              <a:off x="711" y="269"/>
              <a:ext cx="16" cy="127"/>
            </a:xfrm>
            <a:custGeom>
              <a:avLst/>
              <a:gdLst/>
              <a:ahLst/>
              <a:cxnLst>
                <a:cxn ang="0">
                  <a:pos x="5" y="126"/>
                </a:cxn>
                <a:cxn ang="0">
                  <a:pos x="5" y="126"/>
                </a:cxn>
                <a:cxn ang="0">
                  <a:pos x="12" y="86"/>
                </a:cxn>
                <a:cxn ang="0">
                  <a:pos x="13" y="48"/>
                </a:cxn>
                <a:cxn ang="0">
                  <a:pos x="15" y="18"/>
                </a:cxn>
                <a:cxn ang="0">
                  <a:pos x="15" y="1"/>
                </a:cxn>
                <a:cxn ang="0">
                  <a:pos x="10" y="0"/>
                </a:cxn>
                <a:cxn ang="0">
                  <a:pos x="10" y="18"/>
                </a:cxn>
                <a:cxn ang="0">
                  <a:pos x="9" y="48"/>
                </a:cxn>
                <a:cxn ang="0">
                  <a:pos x="5" y="84"/>
                </a:cxn>
                <a:cxn ang="0">
                  <a:pos x="0" y="126"/>
                </a:cxn>
                <a:cxn ang="0">
                  <a:pos x="0" y="126"/>
                </a:cxn>
                <a:cxn ang="0">
                  <a:pos x="5" y="126"/>
                </a:cxn>
              </a:cxnLst>
              <a:rect l="0" t="0" r="r" b="b"/>
              <a:pathLst>
                <a:path w="15" h="126">
                  <a:moveTo>
                    <a:pt x="5" y="126"/>
                  </a:moveTo>
                  <a:lnTo>
                    <a:pt x="5" y="126"/>
                  </a:lnTo>
                  <a:lnTo>
                    <a:pt x="12" y="86"/>
                  </a:lnTo>
                  <a:lnTo>
                    <a:pt x="13" y="48"/>
                  </a:lnTo>
                  <a:lnTo>
                    <a:pt x="15" y="18"/>
                  </a:lnTo>
                  <a:lnTo>
                    <a:pt x="15" y="1"/>
                  </a:lnTo>
                  <a:lnTo>
                    <a:pt x="10" y="0"/>
                  </a:lnTo>
                  <a:lnTo>
                    <a:pt x="10" y="18"/>
                  </a:lnTo>
                  <a:lnTo>
                    <a:pt x="9" y="48"/>
                  </a:lnTo>
                  <a:lnTo>
                    <a:pt x="5" y="84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5" y="126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38" name="Freeform 14"/>
            <p:cNvSpPr>
              <a:spLocks/>
            </p:cNvSpPr>
            <p:nvPr/>
          </p:nvSpPr>
          <p:spPr bwMode="auto">
            <a:xfrm>
              <a:off x="681" y="395"/>
              <a:ext cx="35" cy="138"/>
            </a:xfrm>
            <a:custGeom>
              <a:avLst/>
              <a:gdLst/>
              <a:ahLst/>
              <a:cxnLst>
                <a:cxn ang="0">
                  <a:pos x="6" y="139"/>
                </a:cxn>
                <a:cxn ang="0">
                  <a:pos x="6" y="139"/>
                </a:cxn>
                <a:cxn ang="0">
                  <a:pos x="18" y="99"/>
                </a:cxn>
                <a:cxn ang="0">
                  <a:pos x="24" y="67"/>
                </a:cxn>
                <a:cxn ang="0">
                  <a:pos x="29" y="36"/>
                </a:cxn>
                <a:cxn ang="0">
                  <a:pos x="34" y="0"/>
                </a:cxn>
                <a:cxn ang="0">
                  <a:pos x="29" y="0"/>
                </a:cxn>
                <a:cxn ang="0">
                  <a:pos x="24" y="34"/>
                </a:cxn>
                <a:cxn ang="0">
                  <a:pos x="19" y="65"/>
                </a:cxn>
                <a:cxn ang="0">
                  <a:pos x="13" y="97"/>
                </a:cxn>
                <a:cxn ang="0">
                  <a:pos x="0" y="139"/>
                </a:cxn>
                <a:cxn ang="0">
                  <a:pos x="0" y="139"/>
                </a:cxn>
                <a:cxn ang="0">
                  <a:pos x="6" y="139"/>
                </a:cxn>
              </a:cxnLst>
              <a:rect l="0" t="0" r="r" b="b"/>
              <a:pathLst>
                <a:path w="34" h="139">
                  <a:moveTo>
                    <a:pt x="6" y="139"/>
                  </a:moveTo>
                  <a:lnTo>
                    <a:pt x="6" y="139"/>
                  </a:lnTo>
                  <a:lnTo>
                    <a:pt x="18" y="99"/>
                  </a:lnTo>
                  <a:lnTo>
                    <a:pt x="24" y="67"/>
                  </a:lnTo>
                  <a:lnTo>
                    <a:pt x="29" y="36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4" y="34"/>
                  </a:lnTo>
                  <a:lnTo>
                    <a:pt x="19" y="65"/>
                  </a:lnTo>
                  <a:lnTo>
                    <a:pt x="13" y="97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6" y="139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39" name="Freeform 15"/>
            <p:cNvSpPr>
              <a:spLocks/>
            </p:cNvSpPr>
            <p:nvPr/>
          </p:nvSpPr>
          <p:spPr bwMode="auto">
            <a:xfrm>
              <a:off x="598" y="533"/>
              <a:ext cx="90" cy="189"/>
            </a:xfrm>
            <a:custGeom>
              <a:avLst/>
              <a:gdLst/>
              <a:ahLst/>
              <a:cxnLst>
                <a:cxn ang="0">
                  <a:pos x="5" y="189"/>
                </a:cxn>
                <a:cxn ang="0">
                  <a:pos x="5" y="189"/>
                </a:cxn>
                <a:cxn ang="0">
                  <a:pos x="18" y="168"/>
                </a:cxn>
                <a:cxn ang="0">
                  <a:pos x="30" y="144"/>
                </a:cxn>
                <a:cxn ang="0">
                  <a:pos x="43" y="119"/>
                </a:cxn>
                <a:cxn ang="0">
                  <a:pos x="54" y="97"/>
                </a:cxn>
                <a:cxn ang="0">
                  <a:pos x="64" y="74"/>
                </a:cxn>
                <a:cxn ang="0">
                  <a:pos x="72" y="50"/>
                </a:cxn>
                <a:cxn ang="0">
                  <a:pos x="82" y="27"/>
                </a:cxn>
                <a:cxn ang="0">
                  <a:pos x="90" y="0"/>
                </a:cxn>
                <a:cxn ang="0">
                  <a:pos x="84" y="0"/>
                </a:cxn>
                <a:cxn ang="0">
                  <a:pos x="77" y="23"/>
                </a:cxn>
                <a:cxn ang="0">
                  <a:pos x="67" y="49"/>
                </a:cxn>
                <a:cxn ang="0">
                  <a:pos x="58" y="70"/>
                </a:cxn>
                <a:cxn ang="0">
                  <a:pos x="48" y="94"/>
                </a:cxn>
                <a:cxn ang="0">
                  <a:pos x="38" y="119"/>
                </a:cxn>
                <a:cxn ang="0">
                  <a:pos x="26" y="141"/>
                </a:cxn>
                <a:cxn ang="0">
                  <a:pos x="13" y="164"/>
                </a:cxn>
                <a:cxn ang="0">
                  <a:pos x="0" y="188"/>
                </a:cxn>
                <a:cxn ang="0">
                  <a:pos x="0" y="188"/>
                </a:cxn>
                <a:cxn ang="0">
                  <a:pos x="5" y="189"/>
                </a:cxn>
              </a:cxnLst>
              <a:rect l="0" t="0" r="r" b="b"/>
              <a:pathLst>
                <a:path w="90" h="189">
                  <a:moveTo>
                    <a:pt x="5" y="189"/>
                  </a:moveTo>
                  <a:lnTo>
                    <a:pt x="5" y="189"/>
                  </a:lnTo>
                  <a:lnTo>
                    <a:pt x="18" y="168"/>
                  </a:lnTo>
                  <a:lnTo>
                    <a:pt x="30" y="144"/>
                  </a:lnTo>
                  <a:lnTo>
                    <a:pt x="43" y="119"/>
                  </a:lnTo>
                  <a:lnTo>
                    <a:pt x="54" y="97"/>
                  </a:lnTo>
                  <a:lnTo>
                    <a:pt x="64" y="74"/>
                  </a:lnTo>
                  <a:lnTo>
                    <a:pt x="72" y="50"/>
                  </a:lnTo>
                  <a:lnTo>
                    <a:pt x="82" y="27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77" y="23"/>
                  </a:lnTo>
                  <a:lnTo>
                    <a:pt x="67" y="49"/>
                  </a:lnTo>
                  <a:lnTo>
                    <a:pt x="58" y="70"/>
                  </a:lnTo>
                  <a:lnTo>
                    <a:pt x="48" y="94"/>
                  </a:lnTo>
                  <a:lnTo>
                    <a:pt x="38" y="119"/>
                  </a:lnTo>
                  <a:lnTo>
                    <a:pt x="26" y="141"/>
                  </a:lnTo>
                  <a:lnTo>
                    <a:pt x="13" y="164"/>
                  </a:lnTo>
                  <a:lnTo>
                    <a:pt x="0" y="188"/>
                  </a:lnTo>
                  <a:lnTo>
                    <a:pt x="0" y="188"/>
                  </a:lnTo>
                  <a:lnTo>
                    <a:pt x="5" y="189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40" name="Freeform 16"/>
            <p:cNvSpPr>
              <a:spLocks/>
            </p:cNvSpPr>
            <p:nvPr/>
          </p:nvSpPr>
          <p:spPr bwMode="auto">
            <a:xfrm>
              <a:off x="491" y="722"/>
              <a:ext cx="113" cy="142"/>
            </a:xfrm>
            <a:custGeom>
              <a:avLst/>
              <a:gdLst/>
              <a:ahLst/>
              <a:cxnLst>
                <a:cxn ang="0">
                  <a:pos x="2" y="142"/>
                </a:cxn>
                <a:cxn ang="0">
                  <a:pos x="3" y="140"/>
                </a:cxn>
                <a:cxn ang="0">
                  <a:pos x="16" y="129"/>
                </a:cxn>
                <a:cxn ang="0">
                  <a:pos x="44" y="95"/>
                </a:cxn>
                <a:cxn ang="0">
                  <a:pos x="62" y="74"/>
                </a:cxn>
                <a:cxn ang="0">
                  <a:pos x="80" y="50"/>
                </a:cxn>
                <a:cxn ang="0">
                  <a:pos x="97" y="27"/>
                </a:cxn>
                <a:cxn ang="0">
                  <a:pos x="113" y="1"/>
                </a:cxn>
                <a:cxn ang="0">
                  <a:pos x="108" y="0"/>
                </a:cxn>
                <a:cxn ang="0">
                  <a:pos x="92" y="21"/>
                </a:cxn>
                <a:cxn ang="0">
                  <a:pos x="75" y="46"/>
                </a:cxn>
                <a:cxn ang="0">
                  <a:pos x="57" y="70"/>
                </a:cxn>
                <a:cxn ang="0">
                  <a:pos x="39" y="90"/>
                </a:cxn>
                <a:cxn ang="0">
                  <a:pos x="13" y="124"/>
                </a:cxn>
                <a:cxn ang="0">
                  <a:pos x="0" y="137"/>
                </a:cxn>
                <a:cxn ang="0">
                  <a:pos x="3" y="137"/>
                </a:cxn>
                <a:cxn ang="0">
                  <a:pos x="2" y="142"/>
                </a:cxn>
              </a:cxnLst>
              <a:rect l="0" t="0" r="r" b="b"/>
              <a:pathLst>
                <a:path w="113" h="142">
                  <a:moveTo>
                    <a:pt x="2" y="142"/>
                  </a:moveTo>
                  <a:lnTo>
                    <a:pt x="3" y="140"/>
                  </a:lnTo>
                  <a:lnTo>
                    <a:pt x="16" y="129"/>
                  </a:lnTo>
                  <a:lnTo>
                    <a:pt x="44" y="95"/>
                  </a:lnTo>
                  <a:lnTo>
                    <a:pt x="62" y="74"/>
                  </a:lnTo>
                  <a:lnTo>
                    <a:pt x="80" y="50"/>
                  </a:lnTo>
                  <a:lnTo>
                    <a:pt x="97" y="27"/>
                  </a:lnTo>
                  <a:lnTo>
                    <a:pt x="113" y="1"/>
                  </a:lnTo>
                  <a:lnTo>
                    <a:pt x="108" y="0"/>
                  </a:lnTo>
                  <a:lnTo>
                    <a:pt x="92" y="21"/>
                  </a:lnTo>
                  <a:lnTo>
                    <a:pt x="75" y="46"/>
                  </a:lnTo>
                  <a:lnTo>
                    <a:pt x="57" y="70"/>
                  </a:lnTo>
                  <a:lnTo>
                    <a:pt x="39" y="90"/>
                  </a:lnTo>
                  <a:lnTo>
                    <a:pt x="13" y="124"/>
                  </a:lnTo>
                  <a:lnTo>
                    <a:pt x="0" y="137"/>
                  </a:lnTo>
                  <a:lnTo>
                    <a:pt x="3" y="137"/>
                  </a:lnTo>
                  <a:lnTo>
                    <a:pt x="2" y="142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41" name="Freeform 17"/>
            <p:cNvSpPr>
              <a:spLocks/>
            </p:cNvSpPr>
            <p:nvPr/>
          </p:nvSpPr>
          <p:spPr bwMode="auto">
            <a:xfrm>
              <a:off x="449" y="821"/>
              <a:ext cx="43" cy="4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5"/>
                </a:cxn>
                <a:cxn ang="0">
                  <a:pos x="25" y="29"/>
                </a:cxn>
                <a:cxn ang="0">
                  <a:pos x="43" y="43"/>
                </a:cxn>
                <a:cxn ang="0">
                  <a:pos x="44" y="38"/>
                </a:cxn>
                <a:cxn ang="0">
                  <a:pos x="28" y="23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5"/>
                </a:cxn>
              </a:cxnLst>
              <a:rect l="0" t="0" r="r" b="b"/>
              <a:pathLst>
                <a:path w="44" h="43">
                  <a:moveTo>
                    <a:pt x="0" y="5"/>
                  </a:moveTo>
                  <a:lnTo>
                    <a:pt x="0" y="5"/>
                  </a:lnTo>
                  <a:lnTo>
                    <a:pt x="25" y="29"/>
                  </a:lnTo>
                  <a:lnTo>
                    <a:pt x="43" y="43"/>
                  </a:lnTo>
                  <a:lnTo>
                    <a:pt x="44" y="38"/>
                  </a:lnTo>
                  <a:lnTo>
                    <a:pt x="28" y="23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42" name="Freeform 18"/>
            <p:cNvSpPr>
              <a:spLocks/>
            </p:cNvSpPr>
            <p:nvPr/>
          </p:nvSpPr>
          <p:spPr bwMode="auto">
            <a:xfrm>
              <a:off x="389" y="735"/>
              <a:ext cx="66" cy="91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13" y="27"/>
                </a:cxn>
                <a:cxn ang="0">
                  <a:pos x="27" y="45"/>
                </a:cxn>
                <a:cxn ang="0">
                  <a:pos x="35" y="61"/>
                </a:cxn>
                <a:cxn ang="0">
                  <a:pos x="45" y="70"/>
                </a:cxn>
                <a:cxn ang="0">
                  <a:pos x="54" y="83"/>
                </a:cxn>
                <a:cxn ang="0">
                  <a:pos x="61" y="90"/>
                </a:cxn>
                <a:cxn ang="0">
                  <a:pos x="66" y="85"/>
                </a:cxn>
                <a:cxn ang="0">
                  <a:pos x="59" y="78"/>
                </a:cxn>
                <a:cxn ang="0">
                  <a:pos x="48" y="65"/>
                </a:cxn>
                <a:cxn ang="0">
                  <a:pos x="40" y="56"/>
                </a:cxn>
                <a:cxn ang="0">
                  <a:pos x="30" y="43"/>
                </a:cxn>
                <a:cxn ang="0">
                  <a:pos x="18" y="25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4"/>
                </a:cxn>
              </a:cxnLst>
              <a:rect l="0" t="0" r="r" b="b"/>
              <a:pathLst>
                <a:path w="66" h="90">
                  <a:moveTo>
                    <a:pt x="0" y="4"/>
                  </a:moveTo>
                  <a:lnTo>
                    <a:pt x="0" y="4"/>
                  </a:lnTo>
                  <a:lnTo>
                    <a:pt x="13" y="27"/>
                  </a:lnTo>
                  <a:lnTo>
                    <a:pt x="27" y="45"/>
                  </a:lnTo>
                  <a:lnTo>
                    <a:pt x="35" y="61"/>
                  </a:lnTo>
                  <a:lnTo>
                    <a:pt x="45" y="70"/>
                  </a:lnTo>
                  <a:lnTo>
                    <a:pt x="54" y="83"/>
                  </a:lnTo>
                  <a:lnTo>
                    <a:pt x="61" y="90"/>
                  </a:lnTo>
                  <a:lnTo>
                    <a:pt x="66" y="85"/>
                  </a:lnTo>
                  <a:lnTo>
                    <a:pt x="59" y="78"/>
                  </a:lnTo>
                  <a:lnTo>
                    <a:pt x="48" y="65"/>
                  </a:lnTo>
                  <a:lnTo>
                    <a:pt x="40" y="56"/>
                  </a:lnTo>
                  <a:lnTo>
                    <a:pt x="30" y="43"/>
                  </a:lnTo>
                  <a:lnTo>
                    <a:pt x="18" y="25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43" name="Freeform 19"/>
            <p:cNvSpPr>
              <a:spLocks/>
            </p:cNvSpPr>
            <p:nvPr/>
          </p:nvSpPr>
          <p:spPr bwMode="auto">
            <a:xfrm>
              <a:off x="290" y="565"/>
              <a:ext cx="104" cy="17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11" y="36"/>
                </a:cxn>
                <a:cxn ang="0">
                  <a:pos x="23" y="62"/>
                </a:cxn>
                <a:cxn ang="0">
                  <a:pos x="34" y="82"/>
                </a:cxn>
                <a:cxn ang="0">
                  <a:pos x="44" y="98"/>
                </a:cxn>
                <a:cxn ang="0">
                  <a:pos x="57" y="114"/>
                </a:cxn>
                <a:cxn ang="0">
                  <a:pos x="70" y="130"/>
                </a:cxn>
                <a:cxn ang="0">
                  <a:pos x="82" y="150"/>
                </a:cxn>
                <a:cxn ang="0">
                  <a:pos x="98" y="174"/>
                </a:cxn>
                <a:cxn ang="0">
                  <a:pos x="103" y="170"/>
                </a:cxn>
                <a:cxn ang="0">
                  <a:pos x="88" y="147"/>
                </a:cxn>
                <a:cxn ang="0">
                  <a:pos x="74" y="127"/>
                </a:cxn>
                <a:cxn ang="0">
                  <a:pos x="62" y="110"/>
                </a:cxn>
                <a:cxn ang="0">
                  <a:pos x="51" y="96"/>
                </a:cxn>
                <a:cxn ang="0">
                  <a:pos x="39" y="78"/>
                </a:cxn>
                <a:cxn ang="0">
                  <a:pos x="28" y="58"/>
                </a:cxn>
                <a:cxn ang="0">
                  <a:pos x="18" y="35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0" y="4"/>
                </a:cxn>
              </a:cxnLst>
              <a:rect l="0" t="0" r="r" b="b"/>
              <a:pathLst>
                <a:path w="103" h="174">
                  <a:moveTo>
                    <a:pt x="0" y="4"/>
                  </a:moveTo>
                  <a:lnTo>
                    <a:pt x="0" y="4"/>
                  </a:lnTo>
                  <a:lnTo>
                    <a:pt x="11" y="36"/>
                  </a:lnTo>
                  <a:lnTo>
                    <a:pt x="23" y="62"/>
                  </a:lnTo>
                  <a:lnTo>
                    <a:pt x="34" y="82"/>
                  </a:lnTo>
                  <a:lnTo>
                    <a:pt x="44" y="98"/>
                  </a:lnTo>
                  <a:lnTo>
                    <a:pt x="57" y="114"/>
                  </a:lnTo>
                  <a:lnTo>
                    <a:pt x="70" y="130"/>
                  </a:lnTo>
                  <a:lnTo>
                    <a:pt x="82" y="150"/>
                  </a:lnTo>
                  <a:lnTo>
                    <a:pt x="98" y="174"/>
                  </a:lnTo>
                  <a:lnTo>
                    <a:pt x="103" y="170"/>
                  </a:lnTo>
                  <a:lnTo>
                    <a:pt x="88" y="147"/>
                  </a:lnTo>
                  <a:lnTo>
                    <a:pt x="74" y="127"/>
                  </a:lnTo>
                  <a:lnTo>
                    <a:pt x="62" y="110"/>
                  </a:lnTo>
                  <a:lnTo>
                    <a:pt x="51" y="96"/>
                  </a:lnTo>
                  <a:lnTo>
                    <a:pt x="39" y="78"/>
                  </a:lnTo>
                  <a:lnTo>
                    <a:pt x="28" y="58"/>
                  </a:lnTo>
                  <a:lnTo>
                    <a:pt x="18" y="35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44" name="Freeform 20"/>
            <p:cNvSpPr>
              <a:spLocks/>
            </p:cNvSpPr>
            <p:nvPr/>
          </p:nvSpPr>
          <p:spPr bwMode="auto">
            <a:xfrm>
              <a:off x="246" y="390"/>
              <a:ext cx="50" cy="1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8" y="42"/>
                </a:cxn>
                <a:cxn ang="0">
                  <a:pos x="14" y="76"/>
                </a:cxn>
                <a:cxn ang="0">
                  <a:pos x="26" y="120"/>
                </a:cxn>
                <a:cxn ang="0">
                  <a:pos x="44" y="181"/>
                </a:cxn>
                <a:cxn ang="0">
                  <a:pos x="50" y="177"/>
                </a:cxn>
                <a:cxn ang="0">
                  <a:pos x="31" y="118"/>
                </a:cxn>
                <a:cxn ang="0">
                  <a:pos x="21" y="76"/>
                </a:cxn>
                <a:cxn ang="0">
                  <a:pos x="13" y="4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0" y="0"/>
                </a:cxn>
              </a:cxnLst>
              <a:rect l="0" t="0" r="r" b="b"/>
              <a:pathLst>
                <a:path w="50" h="181">
                  <a:moveTo>
                    <a:pt x="0" y="0"/>
                  </a:moveTo>
                  <a:lnTo>
                    <a:pt x="1" y="0"/>
                  </a:lnTo>
                  <a:lnTo>
                    <a:pt x="8" y="42"/>
                  </a:lnTo>
                  <a:lnTo>
                    <a:pt x="14" y="76"/>
                  </a:lnTo>
                  <a:lnTo>
                    <a:pt x="26" y="120"/>
                  </a:lnTo>
                  <a:lnTo>
                    <a:pt x="44" y="181"/>
                  </a:lnTo>
                  <a:lnTo>
                    <a:pt x="50" y="177"/>
                  </a:lnTo>
                  <a:lnTo>
                    <a:pt x="31" y="118"/>
                  </a:lnTo>
                  <a:lnTo>
                    <a:pt x="21" y="76"/>
                  </a:lnTo>
                  <a:lnTo>
                    <a:pt x="13" y="40"/>
                  </a:lnTo>
                  <a:lnTo>
                    <a:pt x="8" y="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45" name="Freeform 21"/>
            <p:cNvSpPr>
              <a:spLocks/>
            </p:cNvSpPr>
            <p:nvPr/>
          </p:nvSpPr>
          <p:spPr bwMode="auto">
            <a:xfrm>
              <a:off x="241" y="240"/>
              <a:ext cx="12" cy="149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6"/>
                </a:cxn>
                <a:cxn ang="0">
                  <a:pos x="0" y="19"/>
                </a:cxn>
                <a:cxn ang="0">
                  <a:pos x="0" y="56"/>
                </a:cxn>
                <a:cxn ang="0">
                  <a:pos x="2" y="103"/>
                </a:cxn>
                <a:cxn ang="0">
                  <a:pos x="4" y="148"/>
                </a:cxn>
                <a:cxn ang="0">
                  <a:pos x="12" y="148"/>
                </a:cxn>
                <a:cxn ang="0">
                  <a:pos x="7" y="103"/>
                </a:cxn>
                <a:cxn ang="0">
                  <a:pos x="5" y="56"/>
                </a:cxn>
                <a:cxn ang="0">
                  <a:pos x="5" y="19"/>
                </a:cxn>
                <a:cxn ang="0">
                  <a:pos x="5" y="6"/>
                </a:cxn>
                <a:cxn ang="0">
                  <a:pos x="4" y="8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4" y="0"/>
                </a:cxn>
              </a:cxnLst>
              <a:rect l="0" t="0" r="r" b="b"/>
              <a:pathLst>
                <a:path w="12" h="148">
                  <a:moveTo>
                    <a:pt x="4" y="0"/>
                  </a:moveTo>
                  <a:lnTo>
                    <a:pt x="0" y="6"/>
                  </a:lnTo>
                  <a:lnTo>
                    <a:pt x="0" y="19"/>
                  </a:lnTo>
                  <a:lnTo>
                    <a:pt x="0" y="56"/>
                  </a:lnTo>
                  <a:lnTo>
                    <a:pt x="2" y="103"/>
                  </a:lnTo>
                  <a:lnTo>
                    <a:pt x="4" y="148"/>
                  </a:lnTo>
                  <a:lnTo>
                    <a:pt x="12" y="148"/>
                  </a:lnTo>
                  <a:lnTo>
                    <a:pt x="7" y="103"/>
                  </a:lnTo>
                  <a:lnTo>
                    <a:pt x="5" y="56"/>
                  </a:lnTo>
                  <a:lnTo>
                    <a:pt x="5" y="19"/>
                  </a:lnTo>
                  <a:lnTo>
                    <a:pt x="5" y="6"/>
                  </a:lnTo>
                  <a:lnTo>
                    <a:pt x="4" y="8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46" name="Freeform 22"/>
            <p:cNvSpPr>
              <a:spLocks/>
            </p:cNvSpPr>
            <p:nvPr/>
          </p:nvSpPr>
          <p:spPr bwMode="auto">
            <a:xfrm>
              <a:off x="146" y="197"/>
              <a:ext cx="514" cy="654"/>
            </a:xfrm>
            <a:custGeom>
              <a:avLst/>
              <a:gdLst/>
              <a:ahLst/>
              <a:cxnLst>
                <a:cxn ang="0">
                  <a:pos x="510" y="2"/>
                </a:cxn>
                <a:cxn ang="0">
                  <a:pos x="511" y="0"/>
                </a:cxn>
                <a:cxn ang="0">
                  <a:pos x="513" y="2"/>
                </a:cxn>
                <a:cxn ang="0">
                  <a:pos x="513" y="17"/>
                </a:cxn>
                <a:cxn ang="0">
                  <a:pos x="508" y="60"/>
                </a:cxn>
                <a:cxn ang="0">
                  <a:pos x="506" y="105"/>
                </a:cxn>
                <a:cxn ang="0">
                  <a:pos x="503" y="141"/>
                </a:cxn>
                <a:cxn ang="0">
                  <a:pos x="498" y="181"/>
                </a:cxn>
                <a:cxn ang="0">
                  <a:pos x="492" y="215"/>
                </a:cxn>
                <a:cxn ang="0">
                  <a:pos x="485" y="249"/>
                </a:cxn>
                <a:cxn ang="0">
                  <a:pos x="475" y="287"/>
                </a:cxn>
                <a:cxn ang="0">
                  <a:pos x="464" y="338"/>
                </a:cxn>
                <a:cxn ang="0">
                  <a:pos x="441" y="408"/>
                </a:cxn>
                <a:cxn ang="0">
                  <a:pos x="421" y="455"/>
                </a:cxn>
                <a:cxn ang="0">
                  <a:pos x="396" y="504"/>
                </a:cxn>
                <a:cxn ang="0">
                  <a:pos x="359" y="556"/>
                </a:cxn>
                <a:cxn ang="0">
                  <a:pos x="316" y="605"/>
                </a:cxn>
                <a:cxn ang="0">
                  <a:pos x="280" y="641"/>
                </a:cxn>
                <a:cxn ang="0">
                  <a:pos x="269" y="652"/>
                </a:cxn>
                <a:cxn ang="0">
                  <a:pos x="265" y="655"/>
                </a:cxn>
                <a:cxn ang="0">
                  <a:pos x="259" y="650"/>
                </a:cxn>
                <a:cxn ang="0">
                  <a:pos x="247" y="641"/>
                </a:cxn>
                <a:cxn ang="0">
                  <a:pos x="226" y="625"/>
                </a:cxn>
                <a:cxn ang="0">
                  <a:pos x="218" y="616"/>
                </a:cxn>
                <a:cxn ang="0">
                  <a:pos x="206" y="600"/>
                </a:cxn>
                <a:cxn ang="0">
                  <a:pos x="185" y="576"/>
                </a:cxn>
                <a:cxn ang="0">
                  <a:pos x="160" y="538"/>
                </a:cxn>
                <a:cxn ang="0">
                  <a:pos x="116" y="462"/>
                </a:cxn>
                <a:cxn ang="0">
                  <a:pos x="82" y="390"/>
                </a:cxn>
                <a:cxn ang="0">
                  <a:pos x="65" y="349"/>
                </a:cxn>
                <a:cxn ang="0">
                  <a:pos x="47" y="293"/>
                </a:cxn>
                <a:cxn ang="0">
                  <a:pos x="24" y="206"/>
                </a:cxn>
                <a:cxn ang="0">
                  <a:pos x="11" y="132"/>
                </a:cxn>
                <a:cxn ang="0">
                  <a:pos x="5" y="82"/>
                </a:cxn>
                <a:cxn ang="0">
                  <a:pos x="1" y="35"/>
                </a:cxn>
                <a:cxn ang="0">
                  <a:pos x="0" y="11"/>
                </a:cxn>
                <a:cxn ang="0">
                  <a:pos x="1" y="2"/>
                </a:cxn>
              </a:cxnLst>
              <a:rect l="0" t="0" r="r" b="b"/>
              <a:pathLst>
                <a:path w="514" h="655">
                  <a:moveTo>
                    <a:pt x="1" y="2"/>
                  </a:moveTo>
                  <a:lnTo>
                    <a:pt x="510" y="2"/>
                  </a:lnTo>
                  <a:lnTo>
                    <a:pt x="511" y="2"/>
                  </a:lnTo>
                  <a:lnTo>
                    <a:pt x="511" y="0"/>
                  </a:lnTo>
                  <a:lnTo>
                    <a:pt x="513" y="0"/>
                  </a:lnTo>
                  <a:lnTo>
                    <a:pt x="513" y="2"/>
                  </a:lnTo>
                  <a:lnTo>
                    <a:pt x="514" y="8"/>
                  </a:lnTo>
                  <a:lnTo>
                    <a:pt x="513" y="17"/>
                  </a:lnTo>
                  <a:lnTo>
                    <a:pt x="511" y="29"/>
                  </a:lnTo>
                  <a:lnTo>
                    <a:pt x="508" y="60"/>
                  </a:lnTo>
                  <a:lnTo>
                    <a:pt x="508" y="89"/>
                  </a:lnTo>
                  <a:lnTo>
                    <a:pt x="506" y="105"/>
                  </a:lnTo>
                  <a:lnTo>
                    <a:pt x="505" y="121"/>
                  </a:lnTo>
                  <a:lnTo>
                    <a:pt x="503" y="141"/>
                  </a:lnTo>
                  <a:lnTo>
                    <a:pt x="500" y="161"/>
                  </a:lnTo>
                  <a:lnTo>
                    <a:pt x="498" y="181"/>
                  </a:lnTo>
                  <a:lnTo>
                    <a:pt x="495" y="199"/>
                  </a:lnTo>
                  <a:lnTo>
                    <a:pt x="492" y="215"/>
                  </a:lnTo>
                  <a:lnTo>
                    <a:pt x="490" y="231"/>
                  </a:lnTo>
                  <a:lnTo>
                    <a:pt x="485" y="249"/>
                  </a:lnTo>
                  <a:lnTo>
                    <a:pt x="480" y="267"/>
                  </a:lnTo>
                  <a:lnTo>
                    <a:pt x="475" y="287"/>
                  </a:lnTo>
                  <a:lnTo>
                    <a:pt x="469" y="311"/>
                  </a:lnTo>
                  <a:lnTo>
                    <a:pt x="464" y="338"/>
                  </a:lnTo>
                  <a:lnTo>
                    <a:pt x="455" y="361"/>
                  </a:lnTo>
                  <a:lnTo>
                    <a:pt x="441" y="408"/>
                  </a:lnTo>
                  <a:lnTo>
                    <a:pt x="433" y="432"/>
                  </a:lnTo>
                  <a:lnTo>
                    <a:pt x="421" y="455"/>
                  </a:lnTo>
                  <a:lnTo>
                    <a:pt x="410" y="479"/>
                  </a:lnTo>
                  <a:lnTo>
                    <a:pt x="396" y="504"/>
                  </a:lnTo>
                  <a:lnTo>
                    <a:pt x="380" y="529"/>
                  </a:lnTo>
                  <a:lnTo>
                    <a:pt x="359" y="556"/>
                  </a:lnTo>
                  <a:lnTo>
                    <a:pt x="337" y="581"/>
                  </a:lnTo>
                  <a:lnTo>
                    <a:pt x="316" y="605"/>
                  </a:lnTo>
                  <a:lnTo>
                    <a:pt x="295" y="625"/>
                  </a:lnTo>
                  <a:lnTo>
                    <a:pt x="280" y="641"/>
                  </a:lnTo>
                  <a:lnTo>
                    <a:pt x="273" y="646"/>
                  </a:lnTo>
                  <a:lnTo>
                    <a:pt x="269" y="652"/>
                  </a:lnTo>
                  <a:lnTo>
                    <a:pt x="267" y="654"/>
                  </a:lnTo>
                  <a:lnTo>
                    <a:pt x="265" y="655"/>
                  </a:lnTo>
                  <a:lnTo>
                    <a:pt x="264" y="654"/>
                  </a:lnTo>
                  <a:lnTo>
                    <a:pt x="259" y="650"/>
                  </a:lnTo>
                  <a:lnTo>
                    <a:pt x="254" y="646"/>
                  </a:lnTo>
                  <a:lnTo>
                    <a:pt x="247" y="641"/>
                  </a:lnTo>
                  <a:lnTo>
                    <a:pt x="232" y="630"/>
                  </a:lnTo>
                  <a:lnTo>
                    <a:pt x="226" y="625"/>
                  </a:lnTo>
                  <a:lnTo>
                    <a:pt x="223" y="619"/>
                  </a:lnTo>
                  <a:lnTo>
                    <a:pt x="218" y="616"/>
                  </a:lnTo>
                  <a:lnTo>
                    <a:pt x="213" y="609"/>
                  </a:lnTo>
                  <a:lnTo>
                    <a:pt x="206" y="600"/>
                  </a:lnTo>
                  <a:lnTo>
                    <a:pt x="196" y="589"/>
                  </a:lnTo>
                  <a:lnTo>
                    <a:pt x="185" y="576"/>
                  </a:lnTo>
                  <a:lnTo>
                    <a:pt x="173" y="558"/>
                  </a:lnTo>
                  <a:lnTo>
                    <a:pt x="160" y="538"/>
                  </a:lnTo>
                  <a:lnTo>
                    <a:pt x="144" y="515"/>
                  </a:lnTo>
                  <a:lnTo>
                    <a:pt x="116" y="462"/>
                  </a:lnTo>
                  <a:lnTo>
                    <a:pt x="91" y="414"/>
                  </a:lnTo>
                  <a:lnTo>
                    <a:pt x="82" y="390"/>
                  </a:lnTo>
                  <a:lnTo>
                    <a:pt x="72" y="369"/>
                  </a:lnTo>
                  <a:lnTo>
                    <a:pt x="65" y="349"/>
                  </a:lnTo>
                  <a:lnTo>
                    <a:pt x="57" y="331"/>
                  </a:lnTo>
                  <a:lnTo>
                    <a:pt x="47" y="293"/>
                  </a:lnTo>
                  <a:lnTo>
                    <a:pt x="36" y="251"/>
                  </a:lnTo>
                  <a:lnTo>
                    <a:pt x="24" y="206"/>
                  </a:lnTo>
                  <a:lnTo>
                    <a:pt x="16" y="157"/>
                  </a:lnTo>
                  <a:lnTo>
                    <a:pt x="11" y="132"/>
                  </a:lnTo>
                  <a:lnTo>
                    <a:pt x="8" y="107"/>
                  </a:lnTo>
                  <a:lnTo>
                    <a:pt x="5" y="82"/>
                  </a:lnTo>
                  <a:lnTo>
                    <a:pt x="3" y="56"/>
                  </a:lnTo>
                  <a:lnTo>
                    <a:pt x="1" y="35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6"/>
                  </a:lnTo>
                  <a:lnTo>
                    <a:pt x="1" y="2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47" name="Freeform 23"/>
            <p:cNvSpPr>
              <a:spLocks/>
            </p:cNvSpPr>
            <p:nvPr/>
          </p:nvSpPr>
          <p:spPr bwMode="auto">
            <a:xfrm>
              <a:off x="148" y="199"/>
              <a:ext cx="184" cy="174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84" y="0"/>
                </a:cxn>
                <a:cxn ang="0">
                  <a:pos x="182" y="175"/>
                </a:cxn>
                <a:cxn ang="0">
                  <a:pos x="15" y="175"/>
                </a:cxn>
                <a:cxn ang="0">
                  <a:pos x="15" y="175"/>
                </a:cxn>
                <a:cxn ang="0">
                  <a:pos x="17" y="175"/>
                </a:cxn>
                <a:cxn ang="0">
                  <a:pos x="18" y="172"/>
                </a:cxn>
                <a:cxn ang="0">
                  <a:pos x="17" y="168"/>
                </a:cxn>
                <a:cxn ang="0">
                  <a:pos x="15" y="161"/>
                </a:cxn>
                <a:cxn ang="0">
                  <a:pos x="15" y="157"/>
                </a:cxn>
                <a:cxn ang="0">
                  <a:pos x="15" y="154"/>
                </a:cxn>
                <a:cxn ang="0">
                  <a:pos x="15" y="148"/>
                </a:cxn>
                <a:cxn ang="0">
                  <a:pos x="13" y="139"/>
                </a:cxn>
                <a:cxn ang="0">
                  <a:pos x="12" y="132"/>
                </a:cxn>
                <a:cxn ang="0">
                  <a:pos x="10" y="123"/>
                </a:cxn>
                <a:cxn ang="0">
                  <a:pos x="8" y="112"/>
                </a:cxn>
                <a:cxn ang="0">
                  <a:pos x="8" y="103"/>
                </a:cxn>
                <a:cxn ang="0">
                  <a:pos x="7" y="94"/>
                </a:cxn>
                <a:cxn ang="0">
                  <a:pos x="5" y="85"/>
                </a:cxn>
                <a:cxn ang="0">
                  <a:pos x="2" y="65"/>
                </a:cxn>
                <a:cxn ang="0">
                  <a:pos x="2" y="45"/>
                </a:cxn>
                <a:cxn ang="0">
                  <a:pos x="2" y="40"/>
                </a:cxn>
                <a:cxn ang="0">
                  <a:pos x="2" y="33"/>
                </a:cxn>
                <a:cxn ang="0">
                  <a:pos x="2" y="20"/>
                </a:cxn>
                <a:cxn ang="0">
                  <a:pos x="0" y="11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7" y="0"/>
                </a:cxn>
              </a:cxnLst>
              <a:rect l="0" t="0" r="r" b="b"/>
              <a:pathLst>
                <a:path w="184" h="175">
                  <a:moveTo>
                    <a:pt x="17" y="0"/>
                  </a:moveTo>
                  <a:lnTo>
                    <a:pt x="184" y="0"/>
                  </a:lnTo>
                  <a:lnTo>
                    <a:pt x="182" y="175"/>
                  </a:lnTo>
                  <a:lnTo>
                    <a:pt x="15" y="175"/>
                  </a:lnTo>
                  <a:lnTo>
                    <a:pt x="15" y="175"/>
                  </a:lnTo>
                  <a:lnTo>
                    <a:pt x="17" y="175"/>
                  </a:lnTo>
                  <a:lnTo>
                    <a:pt x="18" y="172"/>
                  </a:lnTo>
                  <a:lnTo>
                    <a:pt x="17" y="168"/>
                  </a:lnTo>
                  <a:lnTo>
                    <a:pt x="15" y="161"/>
                  </a:lnTo>
                  <a:lnTo>
                    <a:pt x="15" y="157"/>
                  </a:lnTo>
                  <a:lnTo>
                    <a:pt x="15" y="154"/>
                  </a:lnTo>
                  <a:lnTo>
                    <a:pt x="15" y="148"/>
                  </a:lnTo>
                  <a:lnTo>
                    <a:pt x="13" y="139"/>
                  </a:lnTo>
                  <a:lnTo>
                    <a:pt x="12" y="132"/>
                  </a:lnTo>
                  <a:lnTo>
                    <a:pt x="10" y="123"/>
                  </a:lnTo>
                  <a:lnTo>
                    <a:pt x="8" y="112"/>
                  </a:lnTo>
                  <a:lnTo>
                    <a:pt x="8" y="103"/>
                  </a:lnTo>
                  <a:lnTo>
                    <a:pt x="7" y="94"/>
                  </a:lnTo>
                  <a:lnTo>
                    <a:pt x="5" y="85"/>
                  </a:lnTo>
                  <a:lnTo>
                    <a:pt x="2" y="65"/>
                  </a:lnTo>
                  <a:lnTo>
                    <a:pt x="2" y="45"/>
                  </a:lnTo>
                  <a:lnTo>
                    <a:pt x="2" y="40"/>
                  </a:lnTo>
                  <a:lnTo>
                    <a:pt x="2" y="33"/>
                  </a:lnTo>
                  <a:lnTo>
                    <a:pt x="2" y="20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61BFF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48" name="Freeform 24"/>
            <p:cNvSpPr>
              <a:spLocks/>
            </p:cNvSpPr>
            <p:nvPr/>
          </p:nvSpPr>
          <p:spPr bwMode="auto">
            <a:xfrm>
              <a:off x="160" y="206"/>
              <a:ext cx="59" cy="89"/>
            </a:xfrm>
            <a:custGeom>
              <a:avLst/>
              <a:gdLst/>
              <a:ahLst/>
              <a:cxnLst>
                <a:cxn ang="0">
                  <a:pos x="20" y="25"/>
                </a:cxn>
                <a:cxn ang="0">
                  <a:pos x="22" y="24"/>
                </a:cxn>
                <a:cxn ang="0">
                  <a:pos x="20" y="18"/>
                </a:cxn>
                <a:cxn ang="0">
                  <a:pos x="20" y="15"/>
                </a:cxn>
                <a:cxn ang="0">
                  <a:pos x="25" y="13"/>
                </a:cxn>
                <a:cxn ang="0">
                  <a:pos x="23" y="11"/>
                </a:cxn>
                <a:cxn ang="0">
                  <a:pos x="27" y="7"/>
                </a:cxn>
                <a:cxn ang="0">
                  <a:pos x="30" y="6"/>
                </a:cxn>
                <a:cxn ang="0">
                  <a:pos x="33" y="4"/>
                </a:cxn>
                <a:cxn ang="0">
                  <a:pos x="40" y="2"/>
                </a:cxn>
                <a:cxn ang="0">
                  <a:pos x="41" y="4"/>
                </a:cxn>
                <a:cxn ang="0">
                  <a:pos x="41" y="7"/>
                </a:cxn>
                <a:cxn ang="0">
                  <a:pos x="41" y="9"/>
                </a:cxn>
                <a:cxn ang="0">
                  <a:pos x="43" y="27"/>
                </a:cxn>
                <a:cxn ang="0">
                  <a:pos x="38" y="33"/>
                </a:cxn>
                <a:cxn ang="0">
                  <a:pos x="33" y="34"/>
                </a:cxn>
                <a:cxn ang="0">
                  <a:pos x="33" y="42"/>
                </a:cxn>
                <a:cxn ang="0">
                  <a:pos x="36" y="45"/>
                </a:cxn>
                <a:cxn ang="0">
                  <a:pos x="38" y="54"/>
                </a:cxn>
                <a:cxn ang="0">
                  <a:pos x="41" y="33"/>
                </a:cxn>
                <a:cxn ang="0">
                  <a:pos x="43" y="31"/>
                </a:cxn>
                <a:cxn ang="0">
                  <a:pos x="46" y="31"/>
                </a:cxn>
                <a:cxn ang="0">
                  <a:pos x="51" y="31"/>
                </a:cxn>
                <a:cxn ang="0">
                  <a:pos x="58" y="38"/>
                </a:cxn>
                <a:cxn ang="0">
                  <a:pos x="51" y="40"/>
                </a:cxn>
                <a:cxn ang="0">
                  <a:pos x="46" y="34"/>
                </a:cxn>
                <a:cxn ang="0">
                  <a:pos x="43" y="34"/>
                </a:cxn>
                <a:cxn ang="0">
                  <a:pos x="41" y="36"/>
                </a:cxn>
                <a:cxn ang="0">
                  <a:pos x="43" y="40"/>
                </a:cxn>
                <a:cxn ang="0">
                  <a:pos x="43" y="51"/>
                </a:cxn>
                <a:cxn ang="0">
                  <a:pos x="36" y="62"/>
                </a:cxn>
                <a:cxn ang="0">
                  <a:pos x="40" y="81"/>
                </a:cxn>
                <a:cxn ang="0">
                  <a:pos x="33" y="89"/>
                </a:cxn>
                <a:cxn ang="0">
                  <a:pos x="23" y="83"/>
                </a:cxn>
                <a:cxn ang="0">
                  <a:pos x="23" y="78"/>
                </a:cxn>
                <a:cxn ang="0">
                  <a:pos x="30" y="76"/>
                </a:cxn>
                <a:cxn ang="0">
                  <a:pos x="30" y="72"/>
                </a:cxn>
                <a:cxn ang="0">
                  <a:pos x="23" y="72"/>
                </a:cxn>
                <a:cxn ang="0">
                  <a:pos x="12" y="65"/>
                </a:cxn>
                <a:cxn ang="0">
                  <a:pos x="9" y="58"/>
                </a:cxn>
                <a:cxn ang="0">
                  <a:pos x="12" y="54"/>
                </a:cxn>
                <a:cxn ang="0">
                  <a:pos x="15" y="53"/>
                </a:cxn>
                <a:cxn ang="0">
                  <a:pos x="18" y="60"/>
                </a:cxn>
                <a:cxn ang="0">
                  <a:pos x="20" y="60"/>
                </a:cxn>
                <a:cxn ang="0">
                  <a:pos x="18" y="51"/>
                </a:cxn>
                <a:cxn ang="0">
                  <a:pos x="23" y="51"/>
                </a:cxn>
                <a:cxn ang="0">
                  <a:pos x="23" y="47"/>
                </a:cxn>
                <a:cxn ang="0">
                  <a:pos x="17" y="47"/>
                </a:cxn>
                <a:cxn ang="0">
                  <a:pos x="0" y="43"/>
                </a:cxn>
                <a:cxn ang="0">
                  <a:pos x="4" y="31"/>
                </a:cxn>
                <a:cxn ang="0">
                  <a:pos x="7" y="34"/>
                </a:cxn>
                <a:cxn ang="0">
                  <a:pos x="10" y="40"/>
                </a:cxn>
                <a:cxn ang="0">
                  <a:pos x="15" y="38"/>
                </a:cxn>
                <a:cxn ang="0">
                  <a:pos x="14" y="34"/>
                </a:cxn>
                <a:cxn ang="0">
                  <a:pos x="10" y="31"/>
                </a:cxn>
                <a:cxn ang="0">
                  <a:pos x="7" y="25"/>
                </a:cxn>
                <a:cxn ang="0">
                  <a:pos x="5" y="20"/>
                </a:cxn>
                <a:cxn ang="0">
                  <a:pos x="7" y="15"/>
                </a:cxn>
                <a:cxn ang="0">
                  <a:pos x="12" y="15"/>
                </a:cxn>
                <a:cxn ang="0">
                  <a:pos x="15" y="24"/>
                </a:cxn>
              </a:cxnLst>
              <a:rect l="0" t="0" r="r" b="b"/>
              <a:pathLst>
                <a:path w="58" h="89">
                  <a:moveTo>
                    <a:pt x="15" y="24"/>
                  </a:moveTo>
                  <a:lnTo>
                    <a:pt x="15" y="24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3" y="15"/>
                  </a:lnTo>
                  <a:lnTo>
                    <a:pt x="23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7" y="9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6"/>
                  </a:lnTo>
                  <a:lnTo>
                    <a:pt x="41" y="6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5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3" y="36"/>
                  </a:lnTo>
                  <a:lnTo>
                    <a:pt x="33" y="40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8" y="51"/>
                  </a:lnTo>
                  <a:lnTo>
                    <a:pt x="38" y="51"/>
                  </a:lnTo>
                  <a:lnTo>
                    <a:pt x="38" y="53"/>
                  </a:lnTo>
                  <a:lnTo>
                    <a:pt x="38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1" y="54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50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8" y="36"/>
                  </a:lnTo>
                  <a:lnTo>
                    <a:pt x="58" y="38"/>
                  </a:lnTo>
                  <a:lnTo>
                    <a:pt x="58" y="38"/>
                  </a:lnTo>
                  <a:lnTo>
                    <a:pt x="58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1" y="40"/>
                  </a:lnTo>
                  <a:lnTo>
                    <a:pt x="51" y="40"/>
                  </a:lnTo>
                  <a:lnTo>
                    <a:pt x="50" y="40"/>
                  </a:lnTo>
                  <a:lnTo>
                    <a:pt x="50" y="40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3"/>
                  </a:lnTo>
                  <a:lnTo>
                    <a:pt x="45" y="33"/>
                  </a:lnTo>
                  <a:lnTo>
                    <a:pt x="45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3" y="40"/>
                  </a:lnTo>
                  <a:lnTo>
                    <a:pt x="43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1" y="60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40" y="72"/>
                  </a:lnTo>
                  <a:lnTo>
                    <a:pt x="40" y="72"/>
                  </a:lnTo>
                  <a:lnTo>
                    <a:pt x="40" y="81"/>
                  </a:lnTo>
                  <a:lnTo>
                    <a:pt x="40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3" y="89"/>
                  </a:lnTo>
                  <a:lnTo>
                    <a:pt x="30" y="89"/>
                  </a:lnTo>
                  <a:lnTo>
                    <a:pt x="27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3" y="87"/>
                  </a:lnTo>
                  <a:lnTo>
                    <a:pt x="23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3" y="83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2" y="80"/>
                  </a:lnTo>
                  <a:lnTo>
                    <a:pt x="22" y="80"/>
                  </a:lnTo>
                  <a:lnTo>
                    <a:pt x="23" y="80"/>
                  </a:lnTo>
                  <a:lnTo>
                    <a:pt x="23" y="80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7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2" y="76"/>
                  </a:lnTo>
                  <a:lnTo>
                    <a:pt x="32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1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7" y="71"/>
                  </a:lnTo>
                  <a:lnTo>
                    <a:pt x="27" y="71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3" y="72"/>
                  </a:lnTo>
                  <a:lnTo>
                    <a:pt x="23" y="72"/>
                  </a:lnTo>
                  <a:lnTo>
                    <a:pt x="22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4" y="67"/>
                  </a:lnTo>
                  <a:lnTo>
                    <a:pt x="14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5"/>
                  </a:lnTo>
                  <a:lnTo>
                    <a:pt x="12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0"/>
                  </a:lnTo>
                  <a:lnTo>
                    <a:pt x="9" y="60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5" y="47"/>
                  </a:lnTo>
                  <a:lnTo>
                    <a:pt x="9" y="45"/>
                  </a:lnTo>
                  <a:lnTo>
                    <a:pt x="9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5" y="45"/>
                  </a:lnTo>
                  <a:lnTo>
                    <a:pt x="4" y="45"/>
                  </a:lnTo>
                  <a:lnTo>
                    <a:pt x="2" y="43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5" y="31"/>
                  </a:lnTo>
                  <a:lnTo>
                    <a:pt x="5" y="33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7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5" y="38"/>
                  </a:lnTo>
                  <a:lnTo>
                    <a:pt x="15" y="38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9" y="31"/>
                  </a:lnTo>
                  <a:lnTo>
                    <a:pt x="9" y="29"/>
                  </a:lnTo>
                  <a:lnTo>
                    <a:pt x="9" y="29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4"/>
                  </a:lnTo>
                  <a:lnTo>
                    <a:pt x="7" y="24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5" y="22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5" y="20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5" y="24"/>
                  </a:lnTo>
                  <a:lnTo>
                    <a:pt x="15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49" name="Freeform 25"/>
            <p:cNvSpPr>
              <a:spLocks/>
            </p:cNvSpPr>
            <p:nvPr/>
          </p:nvSpPr>
          <p:spPr bwMode="auto">
            <a:xfrm>
              <a:off x="271" y="206"/>
              <a:ext cx="55" cy="89"/>
            </a:xfrm>
            <a:custGeom>
              <a:avLst/>
              <a:gdLst/>
              <a:ahLst/>
              <a:cxnLst>
                <a:cxn ang="0">
                  <a:pos x="18" y="25"/>
                </a:cxn>
                <a:cxn ang="0">
                  <a:pos x="20" y="24"/>
                </a:cxn>
                <a:cxn ang="0">
                  <a:pos x="20" y="18"/>
                </a:cxn>
                <a:cxn ang="0">
                  <a:pos x="20" y="15"/>
                </a:cxn>
                <a:cxn ang="0">
                  <a:pos x="23" y="13"/>
                </a:cxn>
                <a:cxn ang="0">
                  <a:pos x="23" y="11"/>
                </a:cxn>
                <a:cxn ang="0">
                  <a:pos x="26" y="7"/>
                </a:cxn>
                <a:cxn ang="0">
                  <a:pos x="30" y="6"/>
                </a:cxn>
                <a:cxn ang="0">
                  <a:pos x="31" y="2"/>
                </a:cxn>
                <a:cxn ang="0">
                  <a:pos x="38" y="2"/>
                </a:cxn>
                <a:cxn ang="0">
                  <a:pos x="40" y="4"/>
                </a:cxn>
                <a:cxn ang="0">
                  <a:pos x="40" y="7"/>
                </a:cxn>
                <a:cxn ang="0">
                  <a:pos x="43" y="11"/>
                </a:cxn>
                <a:cxn ang="0">
                  <a:pos x="41" y="29"/>
                </a:cxn>
                <a:cxn ang="0">
                  <a:pos x="36" y="33"/>
                </a:cxn>
                <a:cxn ang="0">
                  <a:pos x="33" y="34"/>
                </a:cxn>
                <a:cxn ang="0">
                  <a:pos x="31" y="42"/>
                </a:cxn>
                <a:cxn ang="0">
                  <a:pos x="35" y="45"/>
                </a:cxn>
                <a:cxn ang="0">
                  <a:pos x="38" y="54"/>
                </a:cxn>
                <a:cxn ang="0">
                  <a:pos x="40" y="33"/>
                </a:cxn>
                <a:cxn ang="0">
                  <a:pos x="43" y="31"/>
                </a:cxn>
                <a:cxn ang="0">
                  <a:pos x="46" y="31"/>
                </a:cxn>
                <a:cxn ang="0">
                  <a:pos x="53" y="33"/>
                </a:cxn>
                <a:cxn ang="0">
                  <a:pos x="56" y="38"/>
                </a:cxn>
                <a:cxn ang="0">
                  <a:pos x="48" y="40"/>
                </a:cxn>
                <a:cxn ang="0">
                  <a:pos x="46" y="34"/>
                </a:cxn>
                <a:cxn ang="0">
                  <a:pos x="43" y="34"/>
                </a:cxn>
                <a:cxn ang="0">
                  <a:pos x="41" y="36"/>
                </a:cxn>
                <a:cxn ang="0">
                  <a:pos x="41" y="42"/>
                </a:cxn>
                <a:cxn ang="0">
                  <a:pos x="41" y="56"/>
                </a:cxn>
                <a:cxn ang="0">
                  <a:pos x="36" y="63"/>
                </a:cxn>
                <a:cxn ang="0">
                  <a:pos x="38" y="81"/>
                </a:cxn>
                <a:cxn ang="0">
                  <a:pos x="25" y="89"/>
                </a:cxn>
                <a:cxn ang="0">
                  <a:pos x="20" y="81"/>
                </a:cxn>
                <a:cxn ang="0">
                  <a:pos x="23" y="78"/>
                </a:cxn>
                <a:cxn ang="0">
                  <a:pos x="30" y="76"/>
                </a:cxn>
                <a:cxn ang="0">
                  <a:pos x="28" y="71"/>
                </a:cxn>
                <a:cxn ang="0">
                  <a:pos x="20" y="71"/>
                </a:cxn>
                <a:cxn ang="0">
                  <a:pos x="8" y="63"/>
                </a:cxn>
                <a:cxn ang="0">
                  <a:pos x="8" y="56"/>
                </a:cxn>
                <a:cxn ang="0">
                  <a:pos x="12" y="54"/>
                </a:cxn>
                <a:cxn ang="0">
                  <a:pos x="13" y="54"/>
                </a:cxn>
                <a:cxn ang="0">
                  <a:pos x="18" y="60"/>
                </a:cxn>
                <a:cxn ang="0">
                  <a:pos x="18" y="60"/>
                </a:cxn>
                <a:cxn ang="0">
                  <a:pos x="20" y="51"/>
                </a:cxn>
                <a:cxn ang="0">
                  <a:pos x="22" y="51"/>
                </a:cxn>
                <a:cxn ang="0">
                  <a:pos x="22" y="47"/>
                </a:cxn>
                <a:cxn ang="0">
                  <a:pos x="12" y="47"/>
                </a:cxn>
                <a:cxn ang="0">
                  <a:pos x="0" y="40"/>
                </a:cxn>
                <a:cxn ang="0">
                  <a:pos x="2" y="31"/>
                </a:cxn>
                <a:cxn ang="0">
                  <a:pos x="7" y="38"/>
                </a:cxn>
                <a:cxn ang="0">
                  <a:pos x="12" y="40"/>
                </a:cxn>
                <a:cxn ang="0">
                  <a:pos x="13" y="36"/>
                </a:cxn>
                <a:cxn ang="0">
                  <a:pos x="12" y="33"/>
                </a:cxn>
                <a:cxn ang="0">
                  <a:pos x="8" y="31"/>
                </a:cxn>
                <a:cxn ang="0">
                  <a:pos x="5" y="22"/>
                </a:cxn>
                <a:cxn ang="0">
                  <a:pos x="4" y="18"/>
                </a:cxn>
                <a:cxn ang="0">
                  <a:pos x="7" y="15"/>
                </a:cxn>
                <a:cxn ang="0">
                  <a:pos x="12" y="15"/>
                </a:cxn>
              </a:cxnLst>
              <a:rect l="0" t="0" r="r" b="b"/>
              <a:pathLst>
                <a:path w="56" h="89">
                  <a:moveTo>
                    <a:pt x="12" y="24"/>
                  </a:moveTo>
                  <a:lnTo>
                    <a:pt x="12" y="24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18" y="25"/>
                  </a:lnTo>
                  <a:lnTo>
                    <a:pt x="18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1" y="4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6"/>
                  </a:lnTo>
                  <a:lnTo>
                    <a:pt x="40" y="6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40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1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4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29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4"/>
                  </a:lnTo>
                  <a:lnTo>
                    <a:pt x="54" y="34"/>
                  </a:lnTo>
                  <a:lnTo>
                    <a:pt x="54" y="34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4" y="40"/>
                  </a:lnTo>
                  <a:lnTo>
                    <a:pt x="54" y="40"/>
                  </a:lnTo>
                  <a:lnTo>
                    <a:pt x="54" y="40"/>
                  </a:lnTo>
                  <a:lnTo>
                    <a:pt x="51" y="40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6" y="38"/>
                  </a:lnTo>
                  <a:lnTo>
                    <a:pt x="46" y="38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5" y="34"/>
                  </a:lnTo>
                  <a:lnTo>
                    <a:pt x="45" y="34"/>
                  </a:lnTo>
                  <a:lnTo>
                    <a:pt x="45" y="33"/>
                  </a:lnTo>
                  <a:lnTo>
                    <a:pt x="43" y="33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38" y="72"/>
                  </a:lnTo>
                  <a:lnTo>
                    <a:pt x="38" y="72"/>
                  </a:lnTo>
                  <a:lnTo>
                    <a:pt x="38" y="81"/>
                  </a:lnTo>
                  <a:lnTo>
                    <a:pt x="38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1" y="89"/>
                  </a:lnTo>
                  <a:lnTo>
                    <a:pt x="30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2" y="87"/>
                  </a:lnTo>
                  <a:lnTo>
                    <a:pt x="22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5"/>
                  </a:lnTo>
                  <a:lnTo>
                    <a:pt x="22" y="83"/>
                  </a:lnTo>
                  <a:lnTo>
                    <a:pt x="22" y="83"/>
                  </a:lnTo>
                  <a:lnTo>
                    <a:pt x="22" y="81"/>
                  </a:lnTo>
                  <a:lnTo>
                    <a:pt x="22" y="81"/>
                  </a:lnTo>
                  <a:lnTo>
                    <a:pt x="20" y="81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2" y="80"/>
                  </a:lnTo>
                  <a:lnTo>
                    <a:pt x="22" y="80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6" y="71"/>
                  </a:lnTo>
                  <a:lnTo>
                    <a:pt x="26" y="71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2"/>
                  </a:lnTo>
                  <a:lnTo>
                    <a:pt x="22" y="72"/>
                  </a:lnTo>
                  <a:lnTo>
                    <a:pt x="20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7" y="63"/>
                  </a:lnTo>
                  <a:lnTo>
                    <a:pt x="7" y="60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4"/>
                  </a:lnTo>
                  <a:lnTo>
                    <a:pt x="13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5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4" y="45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50" name="Freeform 26"/>
            <p:cNvSpPr>
              <a:spLocks/>
            </p:cNvSpPr>
            <p:nvPr/>
          </p:nvSpPr>
          <p:spPr bwMode="auto">
            <a:xfrm>
              <a:off x="215" y="278"/>
              <a:ext cx="57" cy="87"/>
            </a:xfrm>
            <a:custGeom>
              <a:avLst/>
              <a:gdLst/>
              <a:ahLst/>
              <a:cxnLst>
                <a:cxn ang="0">
                  <a:pos x="18" y="26"/>
                </a:cxn>
                <a:cxn ang="0">
                  <a:pos x="21" y="24"/>
                </a:cxn>
                <a:cxn ang="0">
                  <a:pos x="20" y="18"/>
                </a:cxn>
                <a:cxn ang="0">
                  <a:pos x="18" y="17"/>
                </a:cxn>
                <a:cxn ang="0">
                  <a:pos x="25" y="13"/>
                </a:cxn>
                <a:cxn ang="0">
                  <a:pos x="21" y="9"/>
                </a:cxn>
                <a:cxn ang="0">
                  <a:pos x="26" y="8"/>
                </a:cxn>
                <a:cxn ang="0">
                  <a:pos x="28" y="6"/>
                </a:cxn>
                <a:cxn ang="0">
                  <a:pos x="30" y="4"/>
                </a:cxn>
                <a:cxn ang="0">
                  <a:pos x="38" y="0"/>
                </a:cxn>
                <a:cxn ang="0">
                  <a:pos x="39" y="4"/>
                </a:cxn>
                <a:cxn ang="0">
                  <a:pos x="39" y="8"/>
                </a:cxn>
                <a:cxn ang="0">
                  <a:pos x="43" y="9"/>
                </a:cxn>
                <a:cxn ang="0">
                  <a:pos x="41" y="27"/>
                </a:cxn>
                <a:cxn ang="0">
                  <a:pos x="36" y="33"/>
                </a:cxn>
                <a:cxn ang="0">
                  <a:pos x="33" y="35"/>
                </a:cxn>
                <a:cxn ang="0">
                  <a:pos x="33" y="44"/>
                </a:cxn>
                <a:cxn ang="0">
                  <a:pos x="36" y="45"/>
                </a:cxn>
                <a:cxn ang="0">
                  <a:pos x="38" y="56"/>
                </a:cxn>
                <a:cxn ang="0">
                  <a:pos x="39" y="33"/>
                </a:cxn>
                <a:cxn ang="0">
                  <a:pos x="43" y="29"/>
                </a:cxn>
                <a:cxn ang="0">
                  <a:pos x="46" y="29"/>
                </a:cxn>
                <a:cxn ang="0">
                  <a:pos x="53" y="33"/>
                </a:cxn>
                <a:cxn ang="0">
                  <a:pos x="56" y="38"/>
                </a:cxn>
                <a:cxn ang="0">
                  <a:pos x="48" y="38"/>
                </a:cxn>
                <a:cxn ang="0">
                  <a:pos x="46" y="35"/>
                </a:cxn>
                <a:cxn ang="0">
                  <a:pos x="43" y="35"/>
                </a:cxn>
                <a:cxn ang="0">
                  <a:pos x="41" y="36"/>
                </a:cxn>
                <a:cxn ang="0">
                  <a:pos x="41" y="40"/>
                </a:cxn>
                <a:cxn ang="0">
                  <a:pos x="43" y="51"/>
                </a:cxn>
                <a:cxn ang="0">
                  <a:pos x="35" y="62"/>
                </a:cxn>
                <a:cxn ang="0">
                  <a:pos x="38" y="82"/>
                </a:cxn>
                <a:cxn ang="0">
                  <a:pos x="23" y="87"/>
                </a:cxn>
                <a:cxn ang="0">
                  <a:pos x="21" y="82"/>
                </a:cxn>
                <a:cxn ang="0">
                  <a:pos x="23" y="78"/>
                </a:cxn>
                <a:cxn ang="0">
                  <a:pos x="30" y="76"/>
                </a:cxn>
                <a:cxn ang="0">
                  <a:pos x="28" y="71"/>
                </a:cxn>
                <a:cxn ang="0">
                  <a:pos x="21" y="71"/>
                </a:cxn>
                <a:cxn ang="0">
                  <a:pos x="10" y="65"/>
                </a:cxn>
                <a:cxn ang="0">
                  <a:pos x="7" y="56"/>
                </a:cxn>
                <a:cxn ang="0">
                  <a:pos x="12" y="55"/>
                </a:cxn>
                <a:cxn ang="0">
                  <a:pos x="13" y="55"/>
                </a:cxn>
                <a:cxn ang="0">
                  <a:pos x="18" y="60"/>
                </a:cxn>
                <a:cxn ang="0">
                  <a:pos x="18" y="58"/>
                </a:cxn>
                <a:cxn ang="0">
                  <a:pos x="18" y="51"/>
                </a:cxn>
                <a:cxn ang="0">
                  <a:pos x="21" y="49"/>
                </a:cxn>
                <a:cxn ang="0">
                  <a:pos x="21" y="47"/>
                </a:cxn>
                <a:cxn ang="0">
                  <a:pos x="12" y="47"/>
                </a:cxn>
                <a:cxn ang="0">
                  <a:pos x="0" y="38"/>
                </a:cxn>
                <a:cxn ang="0">
                  <a:pos x="2" y="31"/>
                </a:cxn>
                <a:cxn ang="0">
                  <a:pos x="7" y="36"/>
                </a:cxn>
                <a:cxn ang="0">
                  <a:pos x="12" y="38"/>
                </a:cxn>
                <a:cxn ang="0">
                  <a:pos x="12" y="36"/>
                </a:cxn>
                <a:cxn ang="0">
                  <a:pos x="12" y="35"/>
                </a:cxn>
                <a:cxn ang="0">
                  <a:pos x="8" y="31"/>
                </a:cxn>
                <a:cxn ang="0">
                  <a:pos x="5" y="22"/>
                </a:cxn>
                <a:cxn ang="0">
                  <a:pos x="3" y="17"/>
                </a:cxn>
                <a:cxn ang="0">
                  <a:pos x="7" y="15"/>
                </a:cxn>
                <a:cxn ang="0">
                  <a:pos x="12" y="15"/>
                </a:cxn>
              </a:cxnLst>
              <a:rect l="0" t="0" r="r" b="b"/>
              <a:pathLst>
                <a:path w="56" h="87">
                  <a:moveTo>
                    <a:pt x="12" y="24"/>
                  </a:moveTo>
                  <a:lnTo>
                    <a:pt x="12" y="24"/>
                  </a:lnTo>
                  <a:lnTo>
                    <a:pt x="13" y="24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5" y="26"/>
                  </a:lnTo>
                  <a:lnTo>
                    <a:pt x="17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2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20" y="17"/>
                  </a:lnTo>
                  <a:lnTo>
                    <a:pt x="20" y="15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8" y="8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6"/>
                  </a:lnTo>
                  <a:lnTo>
                    <a:pt x="39" y="6"/>
                  </a:lnTo>
                  <a:lnTo>
                    <a:pt x="39" y="6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3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4" y="18"/>
                  </a:lnTo>
                  <a:lnTo>
                    <a:pt x="44" y="20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6"/>
                  </a:lnTo>
                  <a:lnTo>
                    <a:pt x="41" y="27"/>
                  </a:lnTo>
                  <a:lnTo>
                    <a:pt x="41" y="29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3"/>
                  </a:lnTo>
                  <a:lnTo>
                    <a:pt x="35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38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5"/>
                  </a:lnTo>
                  <a:lnTo>
                    <a:pt x="38" y="55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5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8" y="29"/>
                  </a:lnTo>
                  <a:lnTo>
                    <a:pt x="48" y="27"/>
                  </a:lnTo>
                  <a:lnTo>
                    <a:pt x="48" y="29"/>
                  </a:lnTo>
                  <a:lnTo>
                    <a:pt x="49" y="29"/>
                  </a:lnTo>
                  <a:lnTo>
                    <a:pt x="49" y="29"/>
                  </a:lnTo>
                  <a:lnTo>
                    <a:pt x="49" y="29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5"/>
                  </a:lnTo>
                  <a:lnTo>
                    <a:pt x="54" y="35"/>
                  </a:lnTo>
                  <a:lnTo>
                    <a:pt x="54" y="35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4" y="38"/>
                  </a:lnTo>
                  <a:lnTo>
                    <a:pt x="54" y="38"/>
                  </a:lnTo>
                  <a:lnTo>
                    <a:pt x="53" y="38"/>
                  </a:lnTo>
                  <a:lnTo>
                    <a:pt x="53" y="38"/>
                  </a:lnTo>
                  <a:lnTo>
                    <a:pt x="51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6" y="35"/>
                  </a:lnTo>
                  <a:lnTo>
                    <a:pt x="46" y="35"/>
                  </a:lnTo>
                  <a:lnTo>
                    <a:pt x="44" y="35"/>
                  </a:lnTo>
                  <a:lnTo>
                    <a:pt x="44" y="35"/>
                  </a:lnTo>
                  <a:lnTo>
                    <a:pt x="44" y="35"/>
                  </a:lnTo>
                  <a:lnTo>
                    <a:pt x="44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8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2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3" y="44"/>
                  </a:lnTo>
                  <a:lnTo>
                    <a:pt x="43" y="44"/>
                  </a:lnTo>
                  <a:lnTo>
                    <a:pt x="43" y="44"/>
                  </a:lnTo>
                  <a:lnTo>
                    <a:pt x="43" y="47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39" y="60"/>
                  </a:lnTo>
                  <a:lnTo>
                    <a:pt x="39" y="60"/>
                  </a:lnTo>
                  <a:lnTo>
                    <a:pt x="38" y="58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71"/>
                  </a:lnTo>
                  <a:lnTo>
                    <a:pt x="38" y="71"/>
                  </a:lnTo>
                  <a:lnTo>
                    <a:pt x="39" y="73"/>
                  </a:lnTo>
                  <a:lnTo>
                    <a:pt x="39" y="73"/>
                  </a:lnTo>
                  <a:lnTo>
                    <a:pt x="39" y="82"/>
                  </a:lnTo>
                  <a:lnTo>
                    <a:pt x="39" y="82"/>
                  </a:lnTo>
                  <a:lnTo>
                    <a:pt x="38" y="82"/>
                  </a:lnTo>
                  <a:lnTo>
                    <a:pt x="38" y="82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7"/>
                  </a:lnTo>
                  <a:lnTo>
                    <a:pt x="33" y="87"/>
                  </a:lnTo>
                  <a:lnTo>
                    <a:pt x="31" y="87"/>
                  </a:lnTo>
                  <a:lnTo>
                    <a:pt x="30" y="87"/>
                  </a:lnTo>
                  <a:lnTo>
                    <a:pt x="25" y="87"/>
                  </a:lnTo>
                  <a:lnTo>
                    <a:pt x="23" y="87"/>
                  </a:lnTo>
                  <a:lnTo>
                    <a:pt x="21" y="87"/>
                  </a:lnTo>
                  <a:lnTo>
                    <a:pt x="21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1" y="83"/>
                  </a:lnTo>
                  <a:lnTo>
                    <a:pt x="21" y="83"/>
                  </a:lnTo>
                  <a:lnTo>
                    <a:pt x="21" y="82"/>
                  </a:lnTo>
                  <a:lnTo>
                    <a:pt x="21" y="82"/>
                  </a:lnTo>
                  <a:lnTo>
                    <a:pt x="21" y="82"/>
                  </a:lnTo>
                  <a:lnTo>
                    <a:pt x="21" y="80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6" y="69"/>
                  </a:lnTo>
                  <a:lnTo>
                    <a:pt x="26" y="71"/>
                  </a:lnTo>
                  <a:lnTo>
                    <a:pt x="25" y="73"/>
                  </a:lnTo>
                  <a:lnTo>
                    <a:pt x="25" y="73"/>
                  </a:lnTo>
                  <a:lnTo>
                    <a:pt x="25" y="73"/>
                  </a:lnTo>
                  <a:lnTo>
                    <a:pt x="23" y="73"/>
                  </a:lnTo>
                  <a:lnTo>
                    <a:pt x="21" y="73"/>
                  </a:lnTo>
                  <a:lnTo>
                    <a:pt x="21" y="73"/>
                  </a:lnTo>
                  <a:lnTo>
                    <a:pt x="21" y="71"/>
                  </a:lnTo>
                  <a:lnTo>
                    <a:pt x="21" y="71"/>
                  </a:lnTo>
                  <a:lnTo>
                    <a:pt x="20" y="69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7" y="64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5"/>
                  </a:lnTo>
                  <a:lnTo>
                    <a:pt x="10" y="55"/>
                  </a:lnTo>
                  <a:lnTo>
                    <a:pt x="10" y="55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1"/>
                  </a:lnTo>
                  <a:lnTo>
                    <a:pt x="12" y="51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5"/>
                  </a:lnTo>
                  <a:lnTo>
                    <a:pt x="13" y="55"/>
                  </a:lnTo>
                  <a:lnTo>
                    <a:pt x="15" y="55"/>
                  </a:lnTo>
                  <a:lnTo>
                    <a:pt x="15" y="55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7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3" y="31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5"/>
                  </a:lnTo>
                  <a:lnTo>
                    <a:pt x="5" y="35"/>
                  </a:lnTo>
                  <a:lnTo>
                    <a:pt x="5" y="35"/>
                  </a:lnTo>
                  <a:lnTo>
                    <a:pt x="5" y="35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8" y="38"/>
                  </a:lnTo>
                  <a:lnTo>
                    <a:pt x="8" y="38"/>
                  </a:lnTo>
                  <a:lnTo>
                    <a:pt x="10" y="38"/>
                  </a:lnTo>
                  <a:lnTo>
                    <a:pt x="10" y="38"/>
                  </a:lnTo>
                  <a:lnTo>
                    <a:pt x="10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8" y="29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51" name="Freeform 27"/>
            <p:cNvSpPr>
              <a:spLocks/>
            </p:cNvSpPr>
            <p:nvPr/>
          </p:nvSpPr>
          <p:spPr bwMode="auto">
            <a:xfrm>
              <a:off x="172" y="231"/>
              <a:ext cx="145" cy="125"/>
            </a:xfrm>
            <a:custGeom>
              <a:avLst/>
              <a:gdLst/>
              <a:ahLst/>
              <a:cxnLst>
                <a:cxn ang="0">
                  <a:pos x="0" y="99"/>
                </a:cxn>
                <a:cxn ang="0">
                  <a:pos x="72" y="0"/>
                </a:cxn>
                <a:cxn ang="0">
                  <a:pos x="146" y="99"/>
                </a:cxn>
                <a:cxn ang="0">
                  <a:pos x="146" y="122"/>
                </a:cxn>
                <a:cxn ang="0">
                  <a:pos x="72" y="30"/>
                </a:cxn>
                <a:cxn ang="0">
                  <a:pos x="2" y="124"/>
                </a:cxn>
                <a:cxn ang="0">
                  <a:pos x="0" y="99"/>
                </a:cxn>
              </a:cxnLst>
              <a:rect l="0" t="0" r="r" b="b"/>
              <a:pathLst>
                <a:path w="146" h="124">
                  <a:moveTo>
                    <a:pt x="0" y="99"/>
                  </a:moveTo>
                  <a:lnTo>
                    <a:pt x="72" y="0"/>
                  </a:lnTo>
                  <a:lnTo>
                    <a:pt x="146" y="99"/>
                  </a:lnTo>
                  <a:lnTo>
                    <a:pt x="146" y="122"/>
                  </a:lnTo>
                  <a:lnTo>
                    <a:pt x="72" y="30"/>
                  </a:lnTo>
                  <a:lnTo>
                    <a:pt x="2" y="124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F9A0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52" name="Freeform 28"/>
            <p:cNvSpPr>
              <a:spLocks/>
            </p:cNvSpPr>
            <p:nvPr/>
          </p:nvSpPr>
          <p:spPr bwMode="auto">
            <a:xfrm>
              <a:off x="326" y="204"/>
              <a:ext cx="5" cy="170"/>
            </a:xfrm>
            <a:custGeom>
              <a:avLst/>
              <a:gdLst/>
              <a:ahLst/>
              <a:cxnLst>
                <a:cxn ang="0">
                  <a:pos x="3" y="171"/>
                </a:cxn>
                <a:cxn ang="0">
                  <a:pos x="5" y="169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169"/>
                </a:cxn>
                <a:cxn ang="0">
                  <a:pos x="3" y="171"/>
                </a:cxn>
                <a:cxn ang="0">
                  <a:pos x="3" y="171"/>
                </a:cxn>
                <a:cxn ang="0">
                  <a:pos x="5" y="171"/>
                </a:cxn>
                <a:cxn ang="0">
                  <a:pos x="5" y="169"/>
                </a:cxn>
                <a:cxn ang="0">
                  <a:pos x="3" y="171"/>
                </a:cxn>
              </a:cxnLst>
              <a:rect l="0" t="0" r="r" b="b"/>
              <a:pathLst>
                <a:path w="5" h="171">
                  <a:moveTo>
                    <a:pt x="3" y="171"/>
                  </a:moveTo>
                  <a:lnTo>
                    <a:pt x="5" y="16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69"/>
                  </a:lnTo>
                  <a:lnTo>
                    <a:pt x="3" y="171"/>
                  </a:lnTo>
                  <a:lnTo>
                    <a:pt x="3" y="171"/>
                  </a:lnTo>
                  <a:lnTo>
                    <a:pt x="5" y="171"/>
                  </a:lnTo>
                  <a:lnTo>
                    <a:pt x="5" y="169"/>
                  </a:lnTo>
                  <a:lnTo>
                    <a:pt x="3" y="171"/>
                  </a:lnTo>
                  <a:close/>
                </a:path>
              </a:pathLst>
            </a:custGeom>
            <a:solidFill>
              <a:srgbClr val="61BFF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53" name="Rectangle 29"/>
            <p:cNvSpPr>
              <a:spLocks noChangeArrowheads="1"/>
            </p:cNvSpPr>
            <p:nvPr/>
          </p:nvSpPr>
          <p:spPr bwMode="auto">
            <a:xfrm>
              <a:off x="170" y="371"/>
              <a:ext cx="159" cy="4"/>
            </a:xfrm>
            <a:prstGeom prst="rect">
              <a:avLst/>
            </a:prstGeom>
            <a:solidFill>
              <a:srgbClr val="61BFF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54" name="Freeform 30"/>
            <p:cNvSpPr>
              <a:spLocks/>
            </p:cNvSpPr>
            <p:nvPr/>
          </p:nvSpPr>
          <p:spPr bwMode="auto">
            <a:xfrm>
              <a:off x="149" y="195"/>
              <a:ext cx="504" cy="9"/>
            </a:xfrm>
            <a:custGeom>
              <a:avLst/>
              <a:gdLst/>
              <a:ahLst/>
              <a:cxnLst>
                <a:cxn ang="0">
                  <a:pos x="505" y="7"/>
                </a:cxn>
                <a:cxn ang="0">
                  <a:pos x="505" y="0"/>
                </a:cxn>
                <a:cxn ang="0">
                  <a:pos x="0" y="1"/>
                </a:cxn>
                <a:cxn ang="0">
                  <a:pos x="0" y="9"/>
                </a:cxn>
                <a:cxn ang="0">
                  <a:pos x="505" y="7"/>
                </a:cxn>
                <a:cxn ang="0">
                  <a:pos x="505" y="7"/>
                </a:cxn>
              </a:cxnLst>
              <a:rect l="0" t="0" r="r" b="b"/>
              <a:pathLst>
                <a:path w="505" h="9">
                  <a:moveTo>
                    <a:pt x="505" y="7"/>
                  </a:moveTo>
                  <a:lnTo>
                    <a:pt x="505" y="0"/>
                  </a:lnTo>
                  <a:lnTo>
                    <a:pt x="0" y="1"/>
                  </a:lnTo>
                  <a:lnTo>
                    <a:pt x="0" y="9"/>
                  </a:lnTo>
                  <a:lnTo>
                    <a:pt x="505" y="7"/>
                  </a:lnTo>
                  <a:lnTo>
                    <a:pt x="505" y="7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55" name="Freeform 31"/>
            <p:cNvSpPr>
              <a:spLocks/>
            </p:cNvSpPr>
            <p:nvPr/>
          </p:nvSpPr>
          <p:spPr bwMode="auto">
            <a:xfrm>
              <a:off x="652" y="195"/>
              <a:ext cx="5" cy="38"/>
            </a:xfrm>
            <a:custGeom>
              <a:avLst/>
              <a:gdLst/>
              <a:ahLst/>
              <a:cxnLst>
                <a:cxn ang="0">
                  <a:pos x="6" y="37"/>
                </a:cxn>
                <a:cxn ang="0">
                  <a:pos x="6" y="37"/>
                </a:cxn>
                <a:cxn ang="0">
                  <a:pos x="6" y="16"/>
                </a:cxn>
                <a:cxn ang="0">
                  <a:pos x="3" y="0"/>
                </a:cxn>
                <a:cxn ang="0">
                  <a:pos x="3" y="7"/>
                </a:cxn>
                <a:cxn ang="0">
                  <a:pos x="1" y="16"/>
                </a:cxn>
                <a:cxn ang="0">
                  <a:pos x="0" y="36"/>
                </a:cxn>
                <a:cxn ang="0">
                  <a:pos x="0" y="36"/>
                </a:cxn>
                <a:cxn ang="0">
                  <a:pos x="6" y="37"/>
                </a:cxn>
              </a:cxnLst>
              <a:rect l="0" t="0" r="r" b="b"/>
              <a:pathLst>
                <a:path w="6" h="37">
                  <a:moveTo>
                    <a:pt x="6" y="37"/>
                  </a:moveTo>
                  <a:lnTo>
                    <a:pt x="6" y="37"/>
                  </a:lnTo>
                  <a:lnTo>
                    <a:pt x="6" y="16"/>
                  </a:lnTo>
                  <a:lnTo>
                    <a:pt x="3" y="0"/>
                  </a:lnTo>
                  <a:lnTo>
                    <a:pt x="3" y="7"/>
                  </a:lnTo>
                  <a:lnTo>
                    <a:pt x="1" y="1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56" name="Freeform 32"/>
            <p:cNvSpPr>
              <a:spLocks/>
            </p:cNvSpPr>
            <p:nvPr/>
          </p:nvSpPr>
          <p:spPr bwMode="auto">
            <a:xfrm>
              <a:off x="641" y="231"/>
              <a:ext cx="16" cy="130"/>
            </a:xfrm>
            <a:custGeom>
              <a:avLst/>
              <a:gdLst/>
              <a:ahLst/>
              <a:cxnLst>
                <a:cxn ang="0">
                  <a:pos x="5" y="131"/>
                </a:cxn>
                <a:cxn ang="0">
                  <a:pos x="5" y="131"/>
                </a:cxn>
                <a:cxn ang="0">
                  <a:pos x="11" y="86"/>
                </a:cxn>
                <a:cxn ang="0">
                  <a:pos x="13" y="47"/>
                </a:cxn>
                <a:cxn ang="0">
                  <a:pos x="15" y="16"/>
                </a:cxn>
                <a:cxn ang="0">
                  <a:pos x="16" y="1"/>
                </a:cxn>
                <a:cxn ang="0">
                  <a:pos x="10" y="0"/>
                </a:cxn>
                <a:cxn ang="0">
                  <a:pos x="10" y="16"/>
                </a:cxn>
                <a:cxn ang="0">
                  <a:pos x="8" y="47"/>
                </a:cxn>
                <a:cxn ang="0">
                  <a:pos x="3" y="86"/>
                </a:cxn>
                <a:cxn ang="0">
                  <a:pos x="0" y="130"/>
                </a:cxn>
                <a:cxn ang="0">
                  <a:pos x="0" y="130"/>
                </a:cxn>
                <a:cxn ang="0">
                  <a:pos x="5" y="131"/>
                </a:cxn>
              </a:cxnLst>
              <a:rect l="0" t="0" r="r" b="b"/>
              <a:pathLst>
                <a:path w="16" h="131">
                  <a:moveTo>
                    <a:pt x="5" y="131"/>
                  </a:moveTo>
                  <a:lnTo>
                    <a:pt x="5" y="131"/>
                  </a:lnTo>
                  <a:lnTo>
                    <a:pt x="11" y="86"/>
                  </a:lnTo>
                  <a:lnTo>
                    <a:pt x="13" y="47"/>
                  </a:lnTo>
                  <a:lnTo>
                    <a:pt x="15" y="16"/>
                  </a:lnTo>
                  <a:lnTo>
                    <a:pt x="16" y="1"/>
                  </a:lnTo>
                  <a:lnTo>
                    <a:pt x="10" y="0"/>
                  </a:lnTo>
                  <a:lnTo>
                    <a:pt x="10" y="16"/>
                  </a:lnTo>
                  <a:lnTo>
                    <a:pt x="8" y="47"/>
                  </a:lnTo>
                  <a:lnTo>
                    <a:pt x="3" y="86"/>
                  </a:lnTo>
                  <a:lnTo>
                    <a:pt x="0" y="130"/>
                  </a:lnTo>
                  <a:lnTo>
                    <a:pt x="0" y="130"/>
                  </a:lnTo>
                  <a:lnTo>
                    <a:pt x="5" y="131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57" name="Freeform 33"/>
            <p:cNvSpPr>
              <a:spLocks/>
            </p:cNvSpPr>
            <p:nvPr/>
          </p:nvSpPr>
          <p:spPr bwMode="auto">
            <a:xfrm>
              <a:off x="536" y="361"/>
              <a:ext cx="111" cy="344"/>
            </a:xfrm>
            <a:custGeom>
              <a:avLst/>
              <a:gdLst/>
              <a:ahLst/>
              <a:cxnLst>
                <a:cxn ang="0">
                  <a:pos x="5" y="344"/>
                </a:cxn>
                <a:cxn ang="0">
                  <a:pos x="5" y="344"/>
                </a:cxn>
                <a:cxn ang="0">
                  <a:pos x="16" y="324"/>
                </a:cxn>
                <a:cxn ang="0">
                  <a:pos x="28" y="305"/>
                </a:cxn>
                <a:cxn ang="0">
                  <a:pos x="38" y="285"/>
                </a:cxn>
                <a:cxn ang="0">
                  <a:pos x="46" y="265"/>
                </a:cxn>
                <a:cxn ang="0">
                  <a:pos x="62" y="223"/>
                </a:cxn>
                <a:cxn ang="0">
                  <a:pos x="74" y="182"/>
                </a:cxn>
                <a:cxn ang="0">
                  <a:pos x="85" y="139"/>
                </a:cxn>
                <a:cxn ang="0">
                  <a:pos x="95" y="93"/>
                </a:cxn>
                <a:cxn ang="0">
                  <a:pos x="103" y="48"/>
                </a:cxn>
                <a:cxn ang="0">
                  <a:pos x="110" y="1"/>
                </a:cxn>
                <a:cxn ang="0">
                  <a:pos x="105" y="0"/>
                </a:cxn>
                <a:cxn ang="0">
                  <a:pos x="97" y="47"/>
                </a:cxn>
                <a:cxn ang="0">
                  <a:pos x="88" y="93"/>
                </a:cxn>
                <a:cxn ang="0">
                  <a:pos x="80" y="137"/>
                </a:cxn>
                <a:cxn ang="0">
                  <a:pos x="69" y="180"/>
                </a:cxn>
                <a:cxn ang="0">
                  <a:pos x="56" y="222"/>
                </a:cxn>
                <a:cxn ang="0">
                  <a:pos x="39" y="263"/>
                </a:cxn>
                <a:cxn ang="0">
                  <a:pos x="31" y="283"/>
                </a:cxn>
                <a:cxn ang="0">
                  <a:pos x="21" y="303"/>
                </a:cxn>
                <a:cxn ang="0">
                  <a:pos x="11" y="323"/>
                </a:cxn>
                <a:cxn ang="0">
                  <a:pos x="0" y="341"/>
                </a:cxn>
                <a:cxn ang="0">
                  <a:pos x="0" y="341"/>
                </a:cxn>
                <a:cxn ang="0">
                  <a:pos x="5" y="344"/>
                </a:cxn>
              </a:cxnLst>
              <a:rect l="0" t="0" r="r" b="b"/>
              <a:pathLst>
                <a:path w="110" h="344">
                  <a:moveTo>
                    <a:pt x="5" y="344"/>
                  </a:moveTo>
                  <a:lnTo>
                    <a:pt x="5" y="344"/>
                  </a:lnTo>
                  <a:lnTo>
                    <a:pt x="16" y="324"/>
                  </a:lnTo>
                  <a:lnTo>
                    <a:pt x="28" y="305"/>
                  </a:lnTo>
                  <a:lnTo>
                    <a:pt x="38" y="285"/>
                  </a:lnTo>
                  <a:lnTo>
                    <a:pt x="46" y="265"/>
                  </a:lnTo>
                  <a:lnTo>
                    <a:pt x="62" y="223"/>
                  </a:lnTo>
                  <a:lnTo>
                    <a:pt x="74" y="182"/>
                  </a:lnTo>
                  <a:lnTo>
                    <a:pt x="85" y="139"/>
                  </a:lnTo>
                  <a:lnTo>
                    <a:pt x="95" y="93"/>
                  </a:lnTo>
                  <a:lnTo>
                    <a:pt x="103" y="48"/>
                  </a:lnTo>
                  <a:lnTo>
                    <a:pt x="110" y="1"/>
                  </a:lnTo>
                  <a:lnTo>
                    <a:pt x="105" y="0"/>
                  </a:lnTo>
                  <a:lnTo>
                    <a:pt x="97" y="47"/>
                  </a:lnTo>
                  <a:lnTo>
                    <a:pt x="88" y="93"/>
                  </a:lnTo>
                  <a:lnTo>
                    <a:pt x="80" y="137"/>
                  </a:lnTo>
                  <a:lnTo>
                    <a:pt x="69" y="180"/>
                  </a:lnTo>
                  <a:lnTo>
                    <a:pt x="56" y="222"/>
                  </a:lnTo>
                  <a:lnTo>
                    <a:pt x="39" y="263"/>
                  </a:lnTo>
                  <a:lnTo>
                    <a:pt x="31" y="283"/>
                  </a:lnTo>
                  <a:lnTo>
                    <a:pt x="21" y="303"/>
                  </a:lnTo>
                  <a:lnTo>
                    <a:pt x="11" y="323"/>
                  </a:lnTo>
                  <a:lnTo>
                    <a:pt x="0" y="341"/>
                  </a:lnTo>
                  <a:lnTo>
                    <a:pt x="0" y="341"/>
                  </a:lnTo>
                  <a:lnTo>
                    <a:pt x="5" y="34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58" name="Freeform 34"/>
            <p:cNvSpPr>
              <a:spLocks/>
            </p:cNvSpPr>
            <p:nvPr/>
          </p:nvSpPr>
          <p:spPr bwMode="auto">
            <a:xfrm>
              <a:off x="409" y="701"/>
              <a:ext cx="132" cy="155"/>
            </a:xfrm>
            <a:custGeom>
              <a:avLst/>
              <a:gdLst/>
              <a:ahLst/>
              <a:cxnLst>
                <a:cxn ang="0">
                  <a:pos x="0" y="155"/>
                </a:cxn>
                <a:cxn ang="0">
                  <a:pos x="0" y="155"/>
                </a:cxn>
                <a:cxn ang="0">
                  <a:pos x="8" y="153"/>
                </a:cxn>
                <a:cxn ang="0">
                  <a:pos x="18" y="146"/>
                </a:cxn>
                <a:cxn ang="0">
                  <a:pos x="31" y="131"/>
                </a:cxn>
                <a:cxn ang="0">
                  <a:pos x="49" y="113"/>
                </a:cxn>
                <a:cxn ang="0">
                  <a:pos x="67" y="90"/>
                </a:cxn>
                <a:cxn ang="0">
                  <a:pos x="88" y="65"/>
                </a:cxn>
                <a:cxn ang="0">
                  <a:pos x="111" y="34"/>
                </a:cxn>
                <a:cxn ang="0">
                  <a:pos x="131" y="3"/>
                </a:cxn>
                <a:cxn ang="0">
                  <a:pos x="126" y="0"/>
                </a:cxn>
                <a:cxn ang="0">
                  <a:pos x="105" y="30"/>
                </a:cxn>
                <a:cxn ang="0">
                  <a:pos x="83" y="59"/>
                </a:cxn>
                <a:cxn ang="0">
                  <a:pos x="64" y="86"/>
                </a:cxn>
                <a:cxn ang="0">
                  <a:pos x="44" y="108"/>
                </a:cxn>
                <a:cxn ang="0">
                  <a:pos x="26" y="126"/>
                </a:cxn>
                <a:cxn ang="0">
                  <a:pos x="13" y="139"/>
                </a:cxn>
                <a:cxn ang="0">
                  <a:pos x="5" y="148"/>
                </a:cxn>
                <a:cxn ang="0">
                  <a:pos x="5" y="149"/>
                </a:cxn>
                <a:cxn ang="0">
                  <a:pos x="5" y="149"/>
                </a:cxn>
                <a:cxn ang="0">
                  <a:pos x="0" y="155"/>
                </a:cxn>
              </a:cxnLst>
              <a:rect l="0" t="0" r="r" b="b"/>
              <a:pathLst>
                <a:path w="131" h="155">
                  <a:moveTo>
                    <a:pt x="0" y="155"/>
                  </a:moveTo>
                  <a:lnTo>
                    <a:pt x="0" y="155"/>
                  </a:lnTo>
                  <a:lnTo>
                    <a:pt x="8" y="153"/>
                  </a:lnTo>
                  <a:lnTo>
                    <a:pt x="18" y="146"/>
                  </a:lnTo>
                  <a:lnTo>
                    <a:pt x="31" y="131"/>
                  </a:lnTo>
                  <a:lnTo>
                    <a:pt x="49" y="113"/>
                  </a:lnTo>
                  <a:lnTo>
                    <a:pt x="67" y="90"/>
                  </a:lnTo>
                  <a:lnTo>
                    <a:pt x="88" y="65"/>
                  </a:lnTo>
                  <a:lnTo>
                    <a:pt x="111" y="34"/>
                  </a:lnTo>
                  <a:lnTo>
                    <a:pt x="131" y="3"/>
                  </a:lnTo>
                  <a:lnTo>
                    <a:pt x="126" y="0"/>
                  </a:lnTo>
                  <a:lnTo>
                    <a:pt x="105" y="30"/>
                  </a:lnTo>
                  <a:lnTo>
                    <a:pt x="83" y="59"/>
                  </a:lnTo>
                  <a:lnTo>
                    <a:pt x="64" y="86"/>
                  </a:lnTo>
                  <a:lnTo>
                    <a:pt x="44" y="108"/>
                  </a:lnTo>
                  <a:lnTo>
                    <a:pt x="26" y="126"/>
                  </a:lnTo>
                  <a:lnTo>
                    <a:pt x="13" y="139"/>
                  </a:lnTo>
                  <a:lnTo>
                    <a:pt x="5" y="148"/>
                  </a:lnTo>
                  <a:lnTo>
                    <a:pt x="5" y="149"/>
                  </a:lnTo>
                  <a:lnTo>
                    <a:pt x="5" y="149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59" name="Freeform 35"/>
            <p:cNvSpPr>
              <a:spLocks/>
            </p:cNvSpPr>
            <p:nvPr/>
          </p:nvSpPr>
          <p:spPr bwMode="auto">
            <a:xfrm>
              <a:off x="369" y="817"/>
              <a:ext cx="45" cy="40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9" y="15"/>
                </a:cxn>
                <a:cxn ang="0">
                  <a:pos x="23" y="24"/>
                </a:cxn>
                <a:cxn ang="0">
                  <a:pos x="34" y="34"/>
                </a:cxn>
                <a:cxn ang="0">
                  <a:pos x="41" y="40"/>
                </a:cxn>
                <a:cxn ang="0">
                  <a:pos x="46" y="34"/>
                </a:cxn>
                <a:cxn ang="0">
                  <a:pos x="37" y="29"/>
                </a:cxn>
                <a:cxn ang="0">
                  <a:pos x="26" y="20"/>
                </a:cxn>
                <a:cxn ang="0">
                  <a:pos x="13" y="9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0" y="4"/>
                </a:cxn>
              </a:cxnLst>
              <a:rect l="0" t="0" r="r" b="b"/>
              <a:pathLst>
                <a:path w="46" h="40">
                  <a:moveTo>
                    <a:pt x="0" y="4"/>
                  </a:moveTo>
                  <a:lnTo>
                    <a:pt x="0" y="4"/>
                  </a:lnTo>
                  <a:lnTo>
                    <a:pt x="9" y="15"/>
                  </a:lnTo>
                  <a:lnTo>
                    <a:pt x="23" y="24"/>
                  </a:lnTo>
                  <a:lnTo>
                    <a:pt x="34" y="34"/>
                  </a:lnTo>
                  <a:lnTo>
                    <a:pt x="41" y="40"/>
                  </a:lnTo>
                  <a:lnTo>
                    <a:pt x="46" y="34"/>
                  </a:lnTo>
                  <a:lnTo>
                    <a:pt x="37" y="29"/>
                  </a:lnTo>
                  <a:lnTo>
                    <a:pt x="26" y="20"/>
                  </a:lnTo>
                  <a:lnTo>
                    <a:pt x="13" y="9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60" name="Freeform 36"/>
            <p:cNvSpPr>
              <a:spLocks/>
            </p:cNvSpPr>
            <p:nvPr/>
          </p:nvSpPr>
          <p:spPr bwMode="auto">
            <a:xfrm>
              <a:off x="290" y="713"/>
              <a:ext cx="81" cy="108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28" y="46"/>
                </a:cxn>
                <a:cxn ang="0">
                  <a:pos x="52" y="77"/>
                </a:cxn>
                <a:cxn ang="0">
                  <a:pos x="67" y="97"/>
                </a:cxn>
                <a:cxn ang="0">
                  <a:pos x="79" y="108"/>
                </a:cxn>
                <a:cxn ang="0">
                  <a:pos x="82" y="104"/>
                </a:cxn>
                <a:cxn ang="0">
                  <a:pos x="72" y="92"/>
                </a:cxn>
                <a:cxn ang="0">
                  <a:pos x="56" y="74"/>
                </a:cxn>
                <a:cxn ang="0">
                  <a:pos x="34" y="43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1"/>
                </a:cxn>
              </a:cxnLst>
              <a:rect l="0" t="0" r="r" b="b"/>
              <a:pathLst>
                <a:path w="82" h="108">
                  <a:moveTo>
                    <a:pt x="0" y="1"/>
                  </a:moveTo>
                  <a:lnTo>
                    <a:pt x="0" y="1"/>
                  </a:lnTo>
                  <a:lnTo>
                    <a:pt x="28" y="46"/>
                  </a:lnTo>
                  <a:lnTo>
                    <a:pt x="52" y="77"/>
                  </a:lnTo>
                  <a:lnTo>
                    <a:pt x="67" y="97"/>
                  </a:lnTo>
                  <a:lnTo>
                    <a:pt x="79" y="108"/>
                  </a:lnTo>
                  <a:lnTo>
                    <a:pt x="82" y="104"/>
                  </a:lnTo>
                  <a:lnTo>
                    <a:pt x="72" y="92"/>
                  </a:lnTo>
                  <a:lnTo>
                    <a:pt x="56" y="74"/>
                  </a:lnTo>
                  <a:lnTo>
                    <a:pt x="34" y="43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61" name="Freeform 37"/>
            <p:cNvSpPr>
              <a:spLocks/>
            </p:cNvSpPr>
            <p:nvPr/>
          </p:nvSpPr>
          <p:spPr bwMode="auto">
            <a:xfrm>
              <a:off x="203" y="528"/>
              <a:ext cx="92" cy="18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7" y="22"/>
                </a:cxn>
                <a:cxn ang="0">
                  <a:pos x="13" y="42"/>
                </a:cxn>
                <a:cxn ang="0">
                  <a:pos x="23" y="64"/>
                </a:cxn>
                <a:cxn ang="0">
                  <a:pos x="33" y="85"/>
                </a:cxn>
                <a:cxn ang="0">
                  <a:pos x="44" y="111"/>
                </a:cxn>
                <a:cxn ang="0">
                  <a:pos x="57" y="136"/>
                </a:cxn>
                <a:cxn ang="0">
                  <a:pos x="71" y="161"/>
                </a:cxn>
                <a:cxn ang="0">
                  <a:pos x="87" y="186"/>
                </a:cxn>
                <a:cxn ang="0">
                  <a:pos x="92" y="185"/>
                </a:cxn>
                <a:cxn ang="0">
                  <a:pos x="77" y="157"/>
                </a:cxn>
                <a:cxn ang="0">
                  <a:pos x="62" y="132"/>
                </a:cxn>
                <a:cxn ang="0">
                  <a:pos x="51" y="107"/>
                </a:cxn>
                <a:cxn ang="0">
                  <a:pos x="38" y="83"/>
                </a:cxn>
                <a:cxn ang="0">
                  <a:pos x="28" y="60"/>
                </a:cxn>
                <a:cxn ang="0">
                  <a:pos x="20" y="38"/>
                </a:cxn>
                <a:cxn ang="0">
                  <a:pos x="12" y="18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0" y="2"/>
                </a:cxn>
              </a:cxnLst>
              <a:rect l="0" t="0" r="r" b="b"/>
              <a:pathLst>
                <a:path w="92" h="186">
                  <a:moveTo>
                    <a:pt x="0" y="2"/>
                  </a:moveTo>
                  <a:lnTo>
                    <a:pt x="0" y="2"/>
                  </a:lnTo>
                  <a:lnTo>
                    <a:pt x="7" y="22"/>
                  </a:lnTo>
                  <a:lnTo>
                    <a:pt x="13" y="42"/>
                  </a:lnTo>
                  <a:lnTo>
                    <a:pt x="23" y="64"/>
                  </a:lnTo>
                  <a:lnTo>
                    <a:pt x="33" y="85"/>
                  </a:lnTo>
                  <a:lnTo>
                    <a:pt x="44" y="111"/>
                  </a:lnTo>
                  <a:lnTo>
                    <a:pt x="57" y="136"/>
                  </a:lnTo>
                  <a:lnTo>
                    <a:pt x="71" y="161"/>
                  </a:lnTo>
                  <a:lnTo>
                    <a:pt x="87" y="186"/>
                  </a:lnTo>
                  <a:lnTo>
                    <a:pt x="92" y="185"/>
                  </a:lnTo>
                  <a:lnTo>
                    <a:pt x="77" y="157"/>
                  </a:lnTo>
                  <a:lnTo>
                    <a:pt x="62" y="132"/>
                  </a:lnTo>
                  <a:lnTo>
                    <a:pt x="51" y="107"/>
                  </a:lnTo>
                  <a:lnTo>
                    <a:pt x="38" y="83"/>
                  </a:lnTo>
                  <a:lnTo>
                    <a:pt x="28" y="60"/>
                  </a:lnTo>
                  <a:lnTo>
                    <a:pt x="20" y="38"/>
                  </a:lnTo>
                  <a:lnTo>
                    <a:pt x="12" y="18"/>
                  </a:lnTo>
                  <a:lnTo>
                    <a:pt x="7" y="0"/>
                  </a:lnTo>
                  <a:lnTo>
                    <a:pt x="7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62" name="Freeform 38"/>
            <p:cNvSpPr>
              <a:spLocks/>
            </p:cNvSpPr>
            <p:nvPr/>
          </p:nvSpPr>
          <p:spPr bwMode="auto">
            <a:xfrm>
              <a:off x="160" y="358"/>
              <a:ext cx="50" cy="17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0" y="49"/>
                </a:cxn>
                <a:cxn ang="0">
                  <a:pos x="22" y="94"/>
                </a:cxn>
                <a:cxn ang="0">
                  <a:pos x="33" y="137"/>
                </a:cxn>
                <a:cxn ang="0">
                  <a:pos x="43" y="173"/>
                </a:cxn>
                <a:cxn ang="0">
                  <a:pos x="50" y="171"/>
                </a:cxn>
                <a:cxn ang="0">
                  <a:pos x="38" y="135"/>
                </a:cxn>
                <a:cxn ang="0">
                  <a:pos x="27" y="92"/>
                </a:cxn>
                <a:cxn ang="0">
                  <a:pos x="15" y="47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0" y="0"/>
                </a:cxn>
              </a:cxnLst>
              <a:rect l="0" t="0" r="r" b="b"/>
              <a:pathLst>
                <a:path w="50" h="173">
                  <a:moveTo>
                    <a:pt x="0" y="0"/>
                  </a:moveTo>
                  <a:lnTo>
                    <a:pt x="0" y="0"/>
                  </a:lnTo>
                  <a:lnTo>
                    <a:pt x="10" y="49"/>
                  </a:lnTo>
                  <a:lnTo>
                    <a:pt x="22" y="94"/>
                  </a:lnTo>
                  <a:lnTo>
                    <a:pt x="33" y="137"/>
                  </a:lnTo>
                  <a:lnTo>
                    <a:pt x="43" y="173"/>
                  </a:lnTo>
                  <a:lnTo>
                    <a:pt x="50" y="171"/>
                  </a:lnTo>
                  <a:lnTo>
                    <a:pt x="38" y="135"/>
                  </a:lnTo>
                  <a:lnTo>
                    <a:pt x="27" y="92"/>
                  </a:lnTo>
                  <a:lnTo>
                    <a:pt x="15" y="47"/>
                  </a:lnTo>
                  <a:lnTo>
                    <a:pt x="7" y="0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63" name="Freeform 39"/>
            <p:cNvSpPr>
              <a:spLocks/>
            </p:cNvSpPr>
            <p:nvPr/>
          </p:nvSpPr>
          <p:spPr bwMode="auto">
            <a:xfrm>
              <a:off x="148" y="197"/>
              <a:ext cx="19" cy="161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0" y="22"/>
                </a:cxn>
                <a:cxn ang="0">
                  <a:pos x="2" y="62"/>
                </a:cxn>
                <a:cxn ang="0">
                  <a:pos x="7" y="110"/>
                </a:cxn>
                <a:cxn ang="0">
                  <a:pos x="13" y="161"/>
                </a:cxn>
                <a:cxn ang="0">
                  <a:pos x="20" y="161"/>
                </a:cxn>
                <a:cxn ang="0">
                  <a:pos x="13" y="110"/>
                </a:cxn>
                <a:cxn ang="0">
                  <a:pos x="8" y="62"/>
                </a:cxn>
                <a:cxn ang="0">
                  <a:pos x="7" y="22"/>
                </a:cxn>
                <a:cxn ang="0">
                  <a:pos x="5" y="2"/>
                </a:cxn>
                <a:cxn ang="0">
                  <a:pos x="2" y="8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20" h="161">
                  <a:moveTo>
                    <a:pt x="2" y="0"/>
                  </a:moveTo>
                  <a:lnTo>
                    <a:pt x="0" y="2"/>
                  </a:lnTo>
                  <a:lnTo>
                    <a:pt x="0" y="22"/>
                  </a:lnTo>
                  <a:lnTo>
                    <a:pt x="2" y="62"/>
                  </a:lnTo>
                  <a:lnTo>
                    <a:pt x="7" y="110"/>
                  </a:lnTo>
                  <a:lnTo>
                    <a:pt x="13" y="161"/>
                  </a:lnTo>
                  <a:lnTo>
                    <a:pt x="20" y="161"/>
                  </a:lnTo>
                  <a:lnTo>
                    <a:pt x="13" y="110"/>
                  </a:lnTo>
                  <a:lnTo>
                    <a:pt x="8" y="62"/>
                  </a:lnTo>
                  <a:lnTo>
                    <a:pt x="7" y="22"/>
                  </a:lnTo>
                  <a:lnTo>
                    <a:pt x="5" y="2"/>
                  </a:lnTo>
                  <a:lnTo>
                    <a:pt x="2" y="8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64" name="Rectangle 40"/>
            <p:cNvSpPr>
              <a:spLocks noChangeArrowheads="1"/>
            </p:cNvSpPr>
            <p:nvPr/>
          </p:nvSpPr>
          <p:spPr bwMode="auto">
            <a:xfrm>
              <a:off x="369" y="439"/>
              <a:ext cx="73" cy="85"/>
            </a:xfrm>
            <a:prstGeom prst="rect">
              <a:avLst/>
            </a:prstGeom>
            <a:solidFill>
              <a:srgbClr val="EB3D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65" name="Freeform 41"/>
            <p:cNvSpPr>
              <a:spLocks/>
            </p:cNvSpPr>
            <p:nvPr/>
          </p:nvSpPr>
          <p:spPr bwMode="auto">
            <a:xfrm>
              <a:off x="227" y="250"/>
              <a:ext cx="353" cy="455"/>
            </a:xfrm>
            <a:custGeom>
              <a:avLst/>
              <a:gdLst/>
              <a:ahLst/>
              <a:cxnLst>
                <a:cxn ang="0">
                  <a:pos x="241" y="1"/>
                </a:cxn>
                <a:cxn ang="0">
                  <a:pos x="229" y="14"/>
                </a:cxn>
                <a:cxn ang="0">
                  <a:pos x="216" y="41"/>
                </a:cxn>
                <a:cxn ang="0">
                  <a:pos x="205" y="90"/>
                </a:cxn>
                <a:cxn ang="0">
                  <a:pos x="198" y="149"/>
                </a:cxn>
                <a:cxn ang="0">
                  <a:pos x="195" y="193"/>
                </a:cxn>
                <a:cxn ang="0">
                  <a:pos x="198" y="211"/>
                </a:cxn>
                <a:cxn ang="0">
                  <a:pos x="205" y="211"/>
                </a:cxn>
                <a:cxn ang="0">
                  <a:pos x="221" y="211"/>
                </a:cxn>
                <a:cxn ang="0">
                  <a:pos x="249" y="211"/>
                </a:cxn>
                <a:cxn ang="0">
                  <a:pos x="287" y="205"/>
                </a:cxn>
                <a:cxn ang="0">
                  <a:pos x="319" y="196"/>
                </a:cxn>
                <a:cxn ang="0">
                  <a:pos x="336" y="186"/>
                </a:cxn>
                <a:cxn ang="0">
                  <a:pos x="352" y="166"/>
                </a:cxn>
                <a:cxn ang="0">
                  <a:pos x="341" y="281"/>
                </a:cxn>
                <a:cxn ang="0">
                  <a:pos x="319" y="270"/>
                </a:cxn>
                <a:cxn ang="0">
                  <a:pos x="291" y="261"/>
                </a:cxn>
                <a:cxn ang="0">
                  <a:pos x="262" y="256"/>
                </a:cxn>
                <a:cxn ang="0">
                  <a:pos x="237" y="252"/>
                </a:cxn>
                <a:cxn ang="0">
                  <a:pos x="210" y="251"/>
                </a:cxn>
                <a:cxn ang="0">
                  <a:pos x="205" y="251"/>
                </a:cxn>
                <a:cxn ang="0">
                  <a:pos x="195" y="252"/>
                </a:cxn>
                <a:cxn ang="0">
                  <a:pos x="195" y="270"/>
                </a:cxn>
                <a:cxn ang="0">
                  <a:pos x="195" y="290"/>
                </a:cxn>
                <a:cxn ang="0">
                  <a:pos x="200" y="352"/>
                </a:cxn>
                <a:cxn ang="0">
                  <a:pos x="210" y="409"/>
                </a:cxn>
                <a:cxn ang="0">
                  <a:pos x="218" y="433"/>
                </a:cxn>
                <a:cxn ang="0">
                  <a:pos x="234" y="454"/>
                </a:cxn>
                <a:cxn ang="0">
                  <a:pos x="116" y="454"/>
                </a:cxn>
                <a:cxn ang="0">
                  <a:pos x="124" y="440"/>
                </a:cxn>
                <a:cxn ang="0">
                  <a:pos x="139" y="408"/>
                </a:cxn>
                <a:cxn ang="0">
                  <a:pos x="144" y="393"/>
                </a:cxn>
                <a:cxn ang="0">
                  <a:pos x="149" y="379"/>
                </a:cxn>
                <a:cxn ang="0">
                  <a:pos x="152" y="353"/>
                </a:cxn>
                <a:cxn ang="0">
                  <a:pos x="159" y="312"/>
                </a:cxn>
                <a:cxn ang="0">
                  <a:pos x="160" y="270"/>
                </a:cxn>
                <a:cxn ang="0">
                  <a:pos x="159" y="254"/>
                </a:cxn>
                <a:cxn ang="0">
                  <a:pos x="154" y="252"/>
                </a:cxn>
                <a:cxn ang="0">
                  <a:pos x="149" y="252"/>
                </a:cxn>
                <a:cxn ang="0">
                  <a:pos x="134" y="251"/>
                </a:cxn>
                <a:cxn ang="0">
                  <a:pos x="105" y="252"/>
                </a:cxn>
                <a:cxn ang="0">
                  <a:pos x="75" y="256"/>
                </a:cxn>
                <a:cxn ang="0">
                  <a:pos x="44" y="265"/>
                </a:cxn>
                <a:cxn ang="0">
                  <a:pos x="19" y="276"/>
                </a:cxn>
                <a:cxn ang="0">
                  <a:pos x="1" y="285"/>
                </a:cxn>
                <a:cxn ang="0">
                  <a:pos x="0" y="168"/>
                </a:cxn>
                <a:cxn ang="0">
                  <a:pos x="18" y="180"/>
                </a:cxn>
                <a:cxn ang="0">
                  <a:pos x="54" y="198"/>
                </a:cxn>
                <a:cxn ang="0">
                  <a:pos x="72" y="205"/>
                </a:cxn>
                <a:cxn ang="0">
                  <a:pos x="109" y="209"/>
                </a:cxn>
                <a:cxn ang="0">
                  <a:pos x="141" y="211"/>
                </a:cxn>
                <a:cxn ang="0">
                  <a:pos x="160" y="202"/>
                </a:cxn>
                <a:cxn ang="0">
                  <a:pos x="164" y="213"/>
                </a:cxn>
                <a:cxn ang="0">
                  <a:pos x="160" y="214"/>
                </a:cxn>
                <a:cxn ang="0">
                  <a:pos x="160" y="195"/>
                </a:cxn>
                <a:cxn ang="0">
                  <a:pos x="162" y="177"/>
                </a:cxn>
                <a:cxn ang="0">
                  <a:pos x="160" y="157"/>
                </a:cxn>
                <a:cxn ang="0">
                  <a:pos x="155" y="122"/>
                </a:cxn>
                <a:cxn ang="0">
                  <a:pos x="150" y="95"/>
                </a:cxn>
                <a:cxn ang="0">
                  <a:pos x="147" y="68"/>
                </a:cxn>
                <a:cxn ang="0">
                  <a:pos x="141" y="41"/>
                </a:cxn>
                <a:cxn ang="0">
                  <a:pos x="126" y="12"/>
                </a:cxn>
                <a:cxn ang="0">
                  <a:pos x="114" y="0"/>
                </a:cxn>
              </a:cxnLst>
              <a:rect l="0" t="0" r="r" b="b"/>
              <a:pathLst>
                <a:path w="352" h="456">
                  <a:moveTo>
                    <a:pt x="114" y="0"/>
                  </a:moveTo>
                  <a:lnTo>
                    <a:pt x="241" y="1"/>
                  </a:lnTo>
                  <a:lnTo>
                    <a:pt x="241" y="1"/>
                  </a:lnTo>
                  <a:lnTo>
                    <a:pt x="239" y="3"/>
                  </a:lnTo>
                  <a:lnTo>
                    <a:pt x="234" y="7"/>
                  </a:lnTo>
                  <a:lnTo>
                    <a:pt x="229" y="14"/>
                  </a:lnTo>
                  <a:lnTo>
                    <a:pt x="223" y="23"/>
                  </a:lnTo>
                  <a:lnTo>
                    <a:pt x="219" y="30"/>
                  </a:lnTo>
                  <a:lnTo>
                    <a:pt x="216" y="41"/>
                  </a:lnTo>
                  <a:lnTo>
                    <a:pt x="214" y="48"/>
                  </a:lnTo>
                  <a:lnTo>
                    <a:pt x="213" y="56"/>
                  </a:lnTo>
                  <a:lnTo>
                    <a:pt x="205" y="90"/>
                  </a:lnTo>
                  <a:lnTo>
                    <a:pt x="203" y="110"/>
                  </a:lnTo>
                  <a:lnTo>
                    <a:pt x="200" y="130"/>
                  </a:lnTo>
                  <a:lnTo>
                    <a:pt x="198" y="149"/>
                  </a:lnTo>
                  <a:lnTo>
                    <a:pt x="195" y="166"/>
                  </a:lnTo>
                  <a:lnTo>
                    <a:pt x="195" y="180"/>
                  </a:lnTo>
                  <a:lnTo>
                    <a:pt x="195" y="193"/>
                  </a:lnTo>
                  <a:lnTo>
                    <a:pt x="195" y="204"/>
                  </a:lnTo>
                  <a:lnTo>
                    <a:pt x="196" y="207"/>
                  </a:lnTo>
                  <a:lnTo>
                    <a:pt x="198" y="211"/>
                  </a:lnTo>
                  <a:lnTo>
                    <a:pt x="198" y="211"/>
                  </a:lnTo>
                  <a:lnTo>
                    <a:pt x="200" y="211"/>
                  </a:lnTo>
                  <a:lnTo>
                    <a:pt x="205" y="211"/>
                  </a:lnTo>
                  <a:lnTo>
                    <a:pt x="210" y="211"/>
                  </a:lnTo>
                  <a:lnTo>
                    <a:pt x="214" y="211"/>
                  </a:lnTo>
                  <a:lnTo>
                    <a:pt x="221" y="211"/>
                  </a:lnTo>
                  <a:lnTo>
                    <a:pt x="231" y="211"/>
                  </a:lnTo>
                  <a:lnTo>
                    <a:pt x="241" y="211"/>
                  </a:lnTo>
                  <a:lnTo>
                    <a:pt x="249" y="211"/>
                  </a:lnTo>
                  <a:lnTo>
                    <a:pt x="262" y="209"/>
                  </a:lnTo>
                  <a:lnTo>
                    <a:pt x="275" y="207"/>
                  </a:lnTo>
                  <a:lnTo>
                    <a:pt x="287" y="205"/>
                  </a:lnTo>
                  <a:lnTo>
                    <a:pt x="300" y="204"/>
                  </a:lnTo>
                  <a:lnTo>
                    <a:pt x="310" y="200"/>
                  </a:lnTo>
                  <a:lnTo>
                    <a:pt x="319" y="196"/>
                  </a:lnTo>
                  <a:lnTo>
                    <a:pt x="328" y="193"/>
                  </a:lnTo>
                  <a:lnTo>
                    <a:pt x="331" y="189"/>
                  </a:lnTo>
                  <a:lnTo>
                    <a:pt x="336" y="186"/>
                  </a:lnTo>
                  <a:lnTo>
                    <a:pt x="344" y="177"/>
                  </a:lnTo>
                  <a:lnTo>
                    <a:pt x="349" y="168"/>
                  </a:lnTo>
                  <a:lnTo>
                    <a:pt x="352" y="166"/>
                  </a:lnTo>
                  <a:lnTo>
                    <a:pt x="352" y="166"/>
                  </a:lnTo>
                  <a:lnTo>
                    <a:pt x="352" y="285"/>
                  </a:lnTo>
                  <a:lnTo>
                    <a:pt x="341" y="281"/>
                  </a:lnTo>
                  <a:lnTo>
                    <a:pt x="323" y="272"/>
                  </a:lnTo>
                  <a:lnTo>
                    <a:pt x="321" y="272"/>
                  </a:lnTo>
                  <a:lnTo>
                    <a:pt x="319" y="270"/>
                  </a:lnTo>
                  <a:lnTo>
                    <a:pt x="311" y="267"/>
                  </a:lnTo>
                  <a:lnTo>
                    <a:pt x="301" y="265"/>
                  </a:lnTo>
                  <a:lnTo>
                    <a:pt x="291" y="261"/>
                  </a:lnTo>
                  <a:lnTo>
                    <a:pt x="285" y="260"/>
                  </a:lnTo>
                  <a:lnTo>
                    <a:pt x="278" y="258"/>
                  </a:lnTo>
                  <a:lnTo>
                    <a:pt x="262" y="256"/>
                  </a:lnTo>
                  <a:lnTo>
                    <a:pt x="247" y="254"/>
                  </a:lnTo>
                  <a:lnTo>
                    <a:pt x="241" y="252"/>
                  </a:lnTo>
                  <a:lnTo>
                    <a:pt x="237" y="252"/>
                  </a:lnTo>
                  <a:lnTo>
                    <a:pt x="229" y="252"/>
                  </a:lnTo>
                  <a:lnTo>
                    <a:pt x="218" y="252"/>
                  </a:lnTo>
                  <a:lnTo>
                    <a:pt x="210" y="251"/>
                  </a:lnTo>
                  <a:lnTo>
                    <a:pt x="208" y="251"/>
                  </a:lnTo>
                  <a:lnTo>
                    <a:pt x="206" y="251"/>
                  </a:lnTo>
                  <a:lnTo>
                    <a:pt x="205" y="251"/>
                  </a:lnTo>
                  <a:lnTo>
                    <a:pt x="201" y="249"/>
                  </a:lnTo>
                  <a:lnTo>
                    <a:pt x="198" y="251"/>
                  </a:lnTo>
                  <a:lnTo>
                    <a:pt x="195" y="252"/>
                  </a:lnTo>
                  <a:lnTo>
                    <a:pt x="195" y="256"/>
                  </a:lnTo>
                  <a:lnTo>
                    <a:pt x="195" y="260"/>
                  </a:lnTo>
                  <a:lnTo>
                    <a:pt x="195" y="270"/>
                  </a:lnTo>
                  <a:lnTo>
                    <a:pt x="195" y="278"/>
                  </a:lnTo>
                  <a:lnTo>
                    <a:pt x="195" y="285"/>
                  </a:lnTo>
                  <a:lnTo>
                    <a:pt x="195" y="290"/>
                  </a:lnTo>
                  <a:lnTo>
                    <a:pt x="195" y="296"/>
                  </a:lnTo>
                  <a:lnTo>
                    <a:pt x="198" y="323"/>
                  </a:lnTo>
                  <a:lnTo>
                    <a:pt x="200" y="352"/>
                  </a:lnTo>
                  <a:lnTo>
                    <a:pt x="205" y="380"/>
                  </a:lnTo>
                  <a:lnTo>
                    <a:pt x="208" y="406"/>
                  </a:lnTo>
                  <a:lnTo>
                    <a:pt x="210" y="409"/>
                  </a:lnTo>
                  <a:lnTo>
                    <a:pt x="211" y="415"/>
                  </a:lnTo>
                  <a:lnTo>
                    <a:pt x="213" y="424"/>
                  </a:lnTo>
                  <a:lnTo>
                    <a:pt x="218" y="433"/>
                  </a:lnTo>
                  <a:lnTo>
                    <a:pt x="219" y="435"/>
                  </a:lnTo>
                  <a:lnTo>
                    <a:pt x="219" y="436"/>
                  </a:lnTo>
                  <a:lnTo>
                    <a:pt x="234" y="454"/>
                  </a:lnTo>
                  <a:lnTo>
                    <a:pt x="113" y="456"/>
                  </a:lnTo>
                  <a:lnTo>
                    <a:pt x="114" y="456"/>
                  </a:lnTo>
                  <a:lnTo>
                    <a:pt x="116" y="454"/>
                  </a:lnTo>
                  <a:lnTo>
                    <a:pt x="118" y="453"/>
                  </a:lnTo>
                  <a:lnTo>
                    <a:pt x="121" y="447"/>
                  </a:lnTo>
                  <a:lnTo>
                    <a:pt x="124" y="440"/>
                  </a:lnTo>
                  <a:lnTo>
                    <a:pt x="131" y="433"/>
                  </a:lnTo>
                  <a:lnTo>
                    <a:pt x="134" y="422"/>
                  </a:lnTo>
                  <a:lnTo>
                    <a:pt x="139" y="408"/>
                  </a:lnTo>
                  <a:lnTo>
                    <a:pt x="142" y="402"/>
                  </a:lnTo>
                  <a:lnTo>
                    <a:pt x="142" y="399"/>
                  </a:lnTo>
                  <a:lnTo>
                    <a:pt x="144" y="393"/>
                  </a:lnTo>
                  <a:lnTo>
                    <a:pt x="146" y="390"/>
                  </a:lnTo>
                  <a:lnTo>
                    <a:pt x="147" y="384"/>
                  </a:lnTo>
                  <a:lnTo>
                    <a:pt x="149" y="379"/>
                  </a:lnTo>
                  <a:lnTo>
                    <a:pt x="150" y="370"/>
                  </a:lnTo>
                  <a:lnTo>
                    <a:pt x="150" y="361"/>
                  </a:lnTo>
                  <a:lnTo>
                    <a:pt x="152" y="353"/>
                  </a:lnTo>
                  <a:lnTo>
                    <a:pt x="154" y="339"/>
                  </a:lnTo>
                  <a:lnTo>
                    <a:pt x="155" y="326"/>
                  </a:lnTo>
                  <a:lnTo>
                    <a:pt x="159" y="312"/>
                  </a:lnTo>
                  <a:lnTo>
                    <a:pt x="160" y="296"/>
                  </a:lnTo>
                  <a:lnTo>
                    <a:pt x="160" y="281"/>
                  </a:lnTo>
                  <a:lnTo>
                    <a:pt x="160" y="270"/>
                  </a:lnTo>
                  <a:lnTo>
                    <a:pt x="159" y="263"/>
                  </a:lnTo>
                  <a:lnTo>
                    <a:pt x="159" y="256"/>
                  </a:lnTo>
                  <a:lnTo>
                    <a:pt x="159" y="254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0" y="252"/>
                  </a:lnTo>
                  <a:lnTo>
                    <a:pt x="150" y="252"/>
                  </a:lnTo>
                  <a:lnTo>
                    <a:pt x="149" y="252"/>
                  </a:lnTo>
                  <a:lnTo>
                    <a:pt x="146" y="251"/>
                  </a:lnTo>
                  <a:lnTo>
                    <a:pt x="142" y="251"/>
                  </a:lnTo>
                  <a:lnTo>
                    <a:pt x="134" y="251"/>
                  </a:lnTo>
                  <a:lnTo>
                    <a:pt x="124" y="251"/>
                  </a:lnTo>
                  <a:lnTo>
                    <a:pt x="114" y="251"/>
                  </a:lnTo>
                  <a:lnTo>
                    <a:pt x="105" y="252"/>
                  </a:lnTo>
                  <a:lnTo>
                    <a:pt x="96" y="252"/>
                  </a:lnTo>
                  <a:lnTo>
                    <a:pt x="88" y="254"/>
                  </a:lnTo>
                  <a:lnTo>
                    <a:pt x="75" y="256"/>
                  </a:lnTo>
                  <a:lnTo>
                    <a:pt x="68" y="258"/>
                  </a:lnTo>
                  <a:lnTo>
                    <a:pt x="60" y="260"/>
                  </a:lnTo>
                  <a:lnTo>
                    <a:pt x="44" y="265"/>
                  </a:lnTo>
                  <a:lnTo>
                    <a:pt x="34" y="267"/>
                  </a:lnTo>
                  <a:lnTo>
                    <a:pt x="26" y="272"/>
                  </a:lnTo>
                  <a:lnTo>
                    <a:pt x="19" y="276"/>
                  </a:lnTo>
                  <a:lnTo>
                    <a:pt x="13" y="279"/>
                  </a:lnTo>
                  <a:lnTo>
                    <a:pt x="8" y="283"/>
                  </a:lnTo>
                  <a:lnTo>
                    <a:pt x="1" y="285"/>
                  </a:lnTo>
                  <a:lnTo>
                    <a:pt x="0" y="285"/>
                  </a:lnTo>
                  <a:lnTo>
                    <a:pt x="0" y="166"/>
                  </a:lnTo>
                  <a:lnTo>
                    <a:pt x="0" y="168"/>
                  </a:lnTo>
                  <a:lnTo>
                    <a:pt x="3" y="169"/>
                  </a:lnTo>
                  <a:lnTo>
                    <a:pt x="9" y="175"/>
                  </a:lnTo>
                  <a:lnTo>
                    <a:pt x="18" y="180"/>
                  </a:lnTo>
                  <a:lnTo>
                    <a:pt x="27" y="186"/>
                  </a:lnTo>
                  <a:lnTo>
                    <a:pt x="37" y="191"/>
                  </a:lnTo>
                  <a:lnTo>
                    <a:pt x="54" y="198"/>
                  </a:lnTo>
                  <a:lnTo>
                    <a:pt x="60" y="202"/>
                  </a:lnTo>
                  <a:lnTo>
                    <a:pt x="67" y="204"/>
                  </a:lnTo>
                  <a:lnTo>
                    <a:pt x="72" y="205"/>
                  </a:lnTo>
                  <a:lnTo>
                    <a:pt x="80" y="205"/>
                  </a:lnTo>
                  <a:lnTo>
                    <a:pt x="100" y="209"/>
                  </a:lnTo>
                  <a:lnTo>
                    <a:pt x="109" y="209"/>
                  </a:lnTo>
                  <a:lnTo>
                    <a:pt x="121" y="209"/>
                  </a:lnTo>
                  <a:lnTo>
                    <a:pt x="131" y="211"/>
                  </a:lnTo>
                  <a:lnTo>
                    <a:pt x="141" y="211"/>
                  </a:lnTo>
                  <a:lnTo>
                    <a:pt x="150" y="207"/>
                  </a:lnTo>
                  <a:lnTo>
                    <a:pt x="159" y="204"/>
                  </a:lnTo>
                  <a:lnTo>
                    <a:pt x="160" y="202"/>
                  </a:lnTo>
                  <a:lnTo>
                    <a:pt x="164" y="205"/>
                  </a:lnTo>
                  <a:lnTo>
                    <a:pt x="164" y="207"/>
                  </a:lnTo>
                  <a:lnTo>
                    <a:pt x="164" y="213"/>
                  </a:lnTo>
                  <a:lnTo>
                    <a:pt x="164" y="216"/>
                  </a:lnTo>
                  <a:lnTo>
                    <a:pt x="162" y="216"/>
                  </a:lnTo>
                  <a:lnTo>
                    <a:pt x="160" y="214"/>
                  </a:lnTo>
                  <a:lnTo>
                    <a:pt x="160" y="209"/>
                  </a:lnTo>
                  <a:lnTo>
                    <a:pt x="160" y="205"/>
                  </a:lnTo>
                  <a:lnTo>
                    <a:pt x="160" y="195"/>
                  </a:lnTo>
                  <a:lnTo>
                    <a:pt x="160" y="187"/>
                  </a:lnTo>
                  <a:lnTo>
                    <a:pt x="160" y="182"/>
                  </a:lnTo>
                  <a:lnTo>
                    <a:pt x="162" y="177"/>
                  </a:lnTo>
                  <a:lnTo>
                    <a:pt x="160" y="173"/>
                  </a:lnTo>
                  <a:lnTo>
                    <a:pt x="160" y="166"/>
                  </a:lnTo>
                  <a:lnTo>
                    <a:pt x="160" y="157"/>
                  </a:lnTo>
                  <a:lnTo>
                    <a:pt x="159" y="146"/>
                  </a:lnTo>
                  <a:lnTo>
                    <a:pt x="157" y="133"/>
                  </a:lnTo>
                  <a:lnTo>
                    <a:pt x="155" y="122"/>
                  </a:lnTo>
                  <a:lnTo>
                    <a:pt x="154" y="115"/>
                  </a:lnTo>
                  <a:lnTo>
                    <a:pt x="154" y="108"/>
                  </a:lnTo>
                  <a:lnTo>
                    <a:pt x="150" y="95"/>
                  </a:lnTo>
                  <a:lnTo>
                    <a:pt x="150" y="83"/>
                  </a:lnTo>
                  <a:lnTo>
                    <a:pt x="149" y="75"/>
                  </a:lnTo>
                  <a:lnTo>
                    <a:pt x="147" y="68"/>
                  </a:lnTo>
                  <a:lnTo>
                    <a:pt x="146" y="59"/>
                  </a:lnTo>
                  <a:lnTo>
                    <a:pt x="142" y="48"/>
                  </a:lnTo>
                  <a:lnTo>
                    <a:pt x="141" y="41"/>
                  </a:lnTo>
                  <a:lnTo>
                    <a:pt x="137" y="34"/>
                  </a:lnTo>
                  <a:lnTo>
                    <a:pt x="132" y="25"/>
                  </a:lnTo>
                  <a:lnTo>
                    <a:pt x="126" y="12"/>
                  </a:lnTo>
                  <a:lnTo>
                    <a:pt x="119" y="3"/>
                  </a:lnTo>
                  <a:lnTo>
                    <a:pt x="116" y="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66" name="Freeform 42"/>
            <p:cNvSpPr>
              <a:spLocks/>
            </p:cNvSpPr>
            <p:nvPr/>
          </p:nvSpPr>
          <p:spPr bwMode="auto">
            <a:xfrm>
              <a:off x="342" y="248"/>
              <a:ext cx="128" cy="4"/>
            </a:xfrm>
            <a:custGeom>
              <a:avLst/>
              <a:gdLst/>
              <a:ahLst/>
              <a:cxnLst>
                <a:cxn ang="0">
                  <a:pos x="128" y="5"/>
                </a:cxn>
                <a:cxn ang="0">
                  <a:pos x="127" y="0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127" y="5"/>
                </a:cxn>
                <a:cxn ang="0">
                  <a:pos x="128" y="5"/>
                </a:cxn>
              </a:cxnLst>
              <a:rect l="0" t="0" r="r" b="b"/>
              <a:pathLst>
                <a:path w="128" h="5">
                  <a:moveTo>
                    <a:pt x="128" y="5"/>
                  </a:moveTo>
                  <a:lnTo>
                    <a:pt x="127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127" y="5"/>
                  </a:lnTo>
                  <a:lnTo>
                    <a:pt x="128" y="5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67" name="Freeform 43"/>
            <p:cNvSpPr>
              <a:spLocks/>
            </p:cNvSpPr>
            <p:nvPr/>
          </p:nvSpPr>
          <p:spPr bwMode="auto">
            <a:xfrm>
              <a:off x="456" y="248"/>
              <a:ext cx="14" cy="19"/>
            </a:xfrm>
            <a:custGeom>
              <a:avLst/>
              <a:gdLst/>
              <a:ahLst/>
              <a:cxnLst>
                <a:cxn ang="0">
                  <a:pos x="3" y="20"/>
                </a:cxn>
                <a:cxn ang="0">
                  <a:pos x="3" y="20"/>
                </a:cxn>
                <a:cxn ang="0">
                  <a:pos x="13" y="7"/>
                </a:cxn>
                <a:cxn ang="0">
                  <a:pos x="14" y="5"/>
                </a:cxn>
                <a:cxn ang="0">
                  <a:pos x="13" y="0"/>
                </a:cxn>
                <a:cxn ang="0">
                  <a:pos x="9" y="3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3" y="20"/>
                </a:cxn>
              </a:cxnLst>
              <a:rect l="0" t="0" r="r" b="b"/>
              <a:pathLst>
                <a:path w="14" h="20">
                  <a:moveTo>
                    <a:pt x="3" y="20"/>
                  </a:moveTo>
                  <a:lnTo>
                    <a:pt x="3" y="20"/>
                  </a:lnTo>
                  <a:lnTo>
                    <a:pt x="13" y="7"/>
                  </a:lnTo>
                  <a:lnTo>
                    <a:pt x="14" y="5"/>
                  </a:lnTo>
                  <a:lnTo>
                    <a:pt x="13" y="0"/>
                  </a:lnTo>
                  <a:lnTo>
                    <a:pt x="9" y="3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3" y="2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68" name="Freeform 44"/>
            <p:cNvSpPr>
              <a:spLocks/>
            </p:cNvSpPr>
            <p:nvPr/>
          </p:nvSpPr>
          <p:spPr bwMode="auto">
            <a:xfrm>
              <a:off x="439" y="261"/>
              <a:ext cx="21" cy="45"/>
            </a:xfrm>
            <a:custGeom>
              <a:avLst/>
              <a:gdLst/>
              <a:ahLst/>
              <a:cxnLst>
                <a:cxn ang="0">
                  <a:pos x="3" y="45"/>
                </a:cxn>
                <a:cxn ang="0">
                  <a:pos x="3" y="45"/>
                </a:cxn>
                <a:cxn ang="0">
                  <a:pos x="8" y="29"/>
                </a:cxn>
                <a:cxn ang="0">
                  <a:pos x="10" y="20"/>
                </a:cxn>
                <a:cxn ang="0">
                  <a:pos x="15" y="13"/>
                </a:cxn>
                <a:cxn ang="0">
                  <a:pos x="20" y="6"/>
                </a:cxn>
                <a:cxn ang="0">
                  <a:pos x="17" y="0"/>
                </a:cxn>
                <a:cxn ang="0">
                  <a:pos x="10" y="9"/>
                </a:cxn>
                <a:cxn ang="0">
                  <a:pos x="7" y="17"/>
                </a:cxn>
                <a:cxn ang="0">
                  <a:pos x="3" y="27"/>
                </a:cxn>
                <a:cxn ang="0">
                  <a:pos x="0" y="44"/>
                </a:cxn>
                <a:cxn ang="0">
                  <a:pos x="0" y="44"/>
                </a:cxn>
                <a:cxn ang="0">
                  <a:pos x="3" y="45"/>
                </a:cxn>
              </a:cxnLst>
              <a:rect l="0" t="0" r="r" b="b"/>
              <a:pathLst>
                <a:path w="20" h="45">
                  <a:moveTo>
                    <a:pt x="3" y="45"/>
                  </a:moveTo>
                  <a:lnTo>
                    <a:pt x="3" y="45"/>
                  </a:lnTo>
                  <a:lnTo>
                    <a:pt x="8" y="29"/>
                  </a:lnTo>
                  <a:lnTo>
                    <a:pt x="10" y="20"/>
                  </a:lnTo>
                  <a:lnTo>
                    <a:pt x="15" y="13"/>
                  </a:lnTo>
                  <a:lnTo>
                    <a:pt x="20" y="6"/>
                  </a:lnTo>
                  <a:lnTo>
                    <a:pt x="17" y="0"/>
                  </a:lnTo>
                  <a:lnTo>
                    <a:pt x="10" y="9"/>
                  </a:lnTo>
                  <a:lnTo>
                    <a:pt x="7" y="17"/>
                  </a:lnTo>
                  <a:lnTo>
                    <a:pt x="3" y="27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3" y="45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69" name="Freeform 45"/>
            <p:cNvSpPr>
              <a:spLocks/>
            </p:cNvSpPr>
            <p:nvPr/>
          </p:nvSpPr>
          <p:spPr bwMode="auto">
            <a:xfrm>
              <a:off x="427" y="305"/>
              <a:ext cx="16" cy="74"/>
            </a:xfrm>
            <a:custGeom>
              <a:avLst/>
              <a:gdLst/>
              <a:ahLst/>
              <a:cxnLst>
                <a:cxn ang="0">
                  <a:pos x="5" y="74"/>
                </a:cxn>
                <a:cxn ang="0">
                  <a:pos x="5" y="74"/>
                </a:cxn>
                <a:cxn ang="0">
                  <a:pos x="7" y="54"/>
                </a:cxn>
                <a:cxn ang="0">
                  <a:pos x="10" y="36"/>
                </a:cxn>
                <a:cxn ang="0">
                  <a:pos x="13" y="18"/>
                </a:cxn>
                <a:cxn ang="0">
                  <a:pos x="16" y="1"/>
                </a:cxn>
                <a:cxn ang="0">
                  <a:pos x="13" y="0"/>
                </a:cxn>
                <a:cxn ang="0">
                  <a:pos x="8" y="16"/>
                </a:cxn>
                <a:cxn ang="0">
                  <a:pos x="5" y="34"/>
                </a:cxn>
                <a:cxn ang="0">
                  <a:pos x="2" y="52"/>
                </a:cxn>
                <a:cxn ang="0">
                  <a:pos x="0" y="72"/>
                </a:cxn>
                <a:cxn ang="0">
                  <a:pos x="0" y="72"/>
                </a:cxn>
                <a:cxn ang="0">
                  <a:pos x="5" y="74"/>
                </a:cxn>
              </a:cxnLst>
              <a:rect l="0" t="0" r="r" b="b"/>
              <a:pathLst>
                <a:path w="16" h="74">
                  <a:moveTo>
                    <a:pt x="5" y="74"/>
                  </a:moveTo>
                  <a:lnTo>
                    <a:pt x="5" y="74"/>
                  </a:lnTo>
                  <a:lnTo>
                    <a:pt x="7" y="54"/>
                  </a:lnTo>
                  <a:lnTo>
                    <a:pt x="10" y="36"/>
                  </a:lnTo>
                  <a:lnTo>
                    <a:pt x="13" y="18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8" y="16"/>
                  </a:lnTo>
                  <a:lnTo>
                    <a:pt x="5" y="34"/>
                  </a:lnTo>
                  <a:lnTo>
                    <a:pt x="2" y="52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5" y="74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0" name="Freeform 46"/>
            <p:cNvSpPr>
              <a:spLocks/>
            </p:cNvSpPr>
            <p:nvPr/>
          </p:nvSpPr>
          <p:spPr bwMode="auto">
            <a:xfrm>
              <a:off x="420" y="376"/>
              <a:ext cx="12" cy="66"/>
            </a:xfrm>
            <a:custGeom>
              <a:avLst/>
              <a:gdLst/>
              <a:ahLst/>
              <a:cxnLst>
                <a:cxn ang="0">
                  <a:pos x="5" y="65"/>
                </a:cxn>
                <a:cxn ang="0">
                  <a:pos x="5" y="65"/>
                </a:cxn>
                <a:cxn ang="0">
                  <a:pos x="5" y="52"/>
                </a:cxn>
                <a:cxn ang="0">
                  <a:pos x="7" y="38"/>
                </a:cxn>
                <a:cxn ang="0">
                  <a:pos x="10" y="21"/>
                </a:cxn>
                <a:cxn ang="0">
                  <a:pos x="12" y="2"/>
                </a:cxn>
                <a:cxn ang="0">
                  <a:pos x="7" y="0"/>
                </a:cxn>
                <a:cxn ang="0">
                  <a:pos x="4" y="20"/>
                </a:cxn>
                <a:cxn ang="0">
                  <a:pos x="4" y="38"/>
                </a:cxn>
                <a:cxn ang="0">
                  <a:pos x="2" y="50"/>
                </a:cxn>
                <a:cxn ang="0">
                  <a:pos x="0" y="65"/>
                </a:cxn>
                <a:cxn ang="0">
                  <a:pos x="0" y="65"/>
                </a:cxn>
                <a:cxn ang="0">
                  <a:pos x="5" y="65"/>
                </a:cxn>
              </a:cxnLst>
              <a:rect l="0" t="0" r="r" b="b"/>
              <a:pathLst>
                <a:path w="12" h="65">
                  <a:moveTo>
                    <a:pt x="5" y="65"/>
                  </a:moveTo>
                  <a:lnTo>
                    <a:pt x="5" y="65"/>
                  </a:lnTo>
                  <a:lnTo>
                    <a:pt x="5" y="52"/>
                  </a:lnTo>
                  <a:lnTo>
                    <a:pt x="7" y="38"/>
                  </a:lnTo>
                  <a:lnTo>
                    <a:pt x="10" y="21"/>
                  </a:lnTo>
                  <a:lnTo>
                    <a:pt x="12" y="2"/>
                  </a:lnTo>
                  <a:lnTo>
                    <a:pt x="7" y="0"/>
                  </a:lnTo>
                  <a:lnTo>
                    <a:pt x="4" y="20"/>
                  </a:lnTo>
                  <a:lnTo>
                    <a:pt x="4" y="38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5" y="65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1" name="Freeform 47"/>
            <p:cNvSpPr>
              <a:spLocks/>
            </p:cNvSpPr>
            <p:nvPr/>
          </p:nvSpPr>
          <p:spPr bwMode="auto">
            <a:xfrm>
              <a:off x="420" y="443"/>
              <a:ext cx="7" cy="19"/>
            </a:xfrm>
            <a:custGeom>
              <a:avLst/>
              <a:gdLst/>
              <a:ahLst/>
              <a:cxnLst>
                <a:cxn ang="0">
                  <a:pos x="7" y="14"/>
                </a:cxn>
                <a:cxn ang="0">
                  <a:pos x="7" y="14"/>
                </a:cxn>
                <a:cxn ang="0">
                  <a:pos x="7" y="12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2" y="14"/>
                </a:cxn>
                <a:cxn ang="0">
                  <a:pos x="5" y="20"/>
                </a:cxn>
                <a:cxn ang="0">
                  <a:pos x="5" y="20"/>
                </a:cxn>
                <a:cxn ang="0">
                  <a:pos x="7" y="14"/>
                </a:cxn>
              </a:cxnLst>
              <a:rect l="0" t="0" r="r" b="b"/>
              <a:pathLst>
                <a:path w="7" h="20">
                  <a:moveTo>
                    <a:pt x="7" y="14"/>
                  </a:moveTo>
                  <a:lnTo>
                    <a:pt x="7" y="14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4"/>
                  </a:lnTo>
                  <a:lnTo>
                    <a:pt x="5" y="20"/>
                  </a:lnTo>
                  <a:lnTo>
                    <a:pt x="5" y="20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2" name="Freeform 48"/>
            <p:cNvSpPr>
              <a:spLocks/>
            </p:cNvSpPr>
            <p:nvPr/>
          </p:nvSpPr>
          <p:spPr bwMode="auto">
            <a:xfrm>
              <a:off x="423" y="456"/>
              <a:ext cx="36" cy="8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35" y="0"/>
                </a:cxn>
                <a:cxn ang="0">
                  <a:pos x="9" y="0"/>
                </a:cxn>
                <a:cxn ang="0">
                  <a:pos x="2" y="0"/>
                </a:cxn>
                <a:cxn ang="0">
                  <a:pos x="0" y="6"/>
                </a:cxn>
                <a:cxn ang="0">
                  <a:pos x="9" y="7"/>
                </a:cxn>
                <a:cxn ang="0">
                  <a:pos x="35" y="7"/>
                </a:cxn>
                <a:cxn ang="0">
                  <a:pos x="35" y="7"/>
                </a:cxn>
                <a:cxn ang="0">
                  <a:pos x="35" y="0"/>
                </a:cxn>
              </a:cxnLst>
              <a:rect l="0" t="0" r="r" b="b"/>
              <a:pathLst>
                <a:path w="35" h="7">
                  <a:moveTo>
                    <a:pt x="35" y="0"/>
                  </a:moveTo>
                  <a:lnTo>
                    <a:pt x="35" y="0"/>
                  </a:lnTo>
                  <a:lnTo>
                    <a:pt x="9" y="0"/>
                  </a:lnTo>
                  <a:lnTo>
                    <a:pt x="2" y="0"/>
                  </a:lnTo>
                  <a:lnTo>
                    <a:pt x="0" y="6"/>
                  </a:lnTo>
                  <a:lnTo>
                    <a:pt x="9" y="7"/>
                  </a:lnTo>
                  <a:lnTo>
                    <a:pt x="35" y="7"/>
                  </a:lnTo>
                  <a:lnTo>
                    <a:pt x="35" y="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3" name="Freeform 49"/>
            <p:cNvSpPr>
              <a:spLocks/>
            </p:cNvSpPr>
            <p:nvPr/>
          </p:nvSpPr>
          <p:spPr bwMode="auto">
            <a:xfrm>
              <a:off x="460" y="454"/>
              <a:ext cx="55" cy="9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56" y="0"/>
                </a:cxn>
                <a:cxn ang="0">
                  <a:pos x="42" y="1"/>
                </a:cxn>
                <a:cxn ang="0">
                  <a:pos x="31" y="1"/>
                </a:cxn>
                <a:cxn ang="0">
                  <a:pos x="18" y="3"/>
                </a:cxn>
                <a:cxn ang="0">
                  <a:pos x="0" y="3"/>
                </a:cxn>
                <a:cxn ang="0">
                  <a:pos x="0" y="10"/>
                </a:cxn>
                <a:cxn ang="0">
                  <a:pos x="18" y="10"/>
                </a:cxn>
                <a:cxn ang="0">
                  <a:pos x="31" y="9"/>
                </a:cxn>
                <a:cxn ang="0">
                  <a:pos x="44" y="7"/>
                </a:cxn>
                <a:cxn ang="0">
                  <a:pos x="56" y="5"/>
                </a:cxn>
                <a:cxn ang="0">
                  <a:pos x="56" y="5"/>
                </a:cxn>
                <a:cxn ang="0">
                  <a:pos x="56" y="0"/>
                </a:cxn>
              </a:cxnLst>
              <a:rect l="0" t="0" r="r" b="b"/>
              <a:pathLst>
                <a:path w="56" h="10">
                  <a:moveTo>
                    <a:pt x="56" y="0"/>
                  </a:moveTo>
                  <a:lnTo>
                    <a:pt x="56" y="0"/>
                  </a:lnTo>
                  <a:lnTo>
                    <a:pt x="42" y="1"/>
                  </a:lnTo>
                  <a:lnTo>
                    <a:pt x="31" y="1"/>
                  </a:lnTo>
                  <a:lnTo>
                    <a:pt x="18" y="3"/>
                  </a:lnTo>
                  <a:lnTo>
                    <a:pt x="0" y="3"/>
                  </a:lnTo>
                  <a:lnTo>
                    <a:pt x="0" y="10"/>
                  </a:lnTo>
                  <a:lnTo>
                    <a:pt x="18" y="10"/>
                  </a:lnTo>
                  <a:lnTo>
                    <a:pt x="31" y="9"/>
                  </a:lnTo>
                  <a:lnTo>
                    <a:pt x="44" y="7"/>
                  </a:lnTo>
                  <a:lnTo>
                    <a:pt x="56" y="5"/>
                  </a:lnTo>
                  <a:lnTo>
                    <a:pt x="56" y="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4" name="Freeform 50"/>
            <p:cNvSpPr>
              <a:spLocks/>
            </p:cNvSpPr>
            <p:nvPr/>
          </p:nvSpPr>
          <p:spPr bwMode="auto">
            <a:xfrm>
              <a:off x="515" y="441"/>
              <a:ext cx="42" cy="17"/>
            </a:xfrm>
            <a:custGeom>
              <a:avLst/>
              <a:gdLst/>
              <a:ahLst/>
              <a:cxnLst>
                <a:cxn ang="0">
                  <a:pos x="39" y="0"/>
                </a:cxn>
                <a:cxn ang="0">
                  <a:pos x="39" y="0"/>
                </a:cxn>
                <a:cxn ang="0">
                  <a:pos x="31" y="4"/>
                </a:cxn>
                <a:cxn ang="0">
                  <a:pos x="23" y="5"/>
                </a:cxn>
                <a:cxn ang="0">
                  <a:pos x="13" y="9"/>
                </a:cxn>
                <a:cxn ang="0">
                  <a:pos x="0" y="13"/>
                </a:cxn>
                <a:cxn ang="0">
                  <a:pos x="0" y="18"/>
                </a:cxn>
                <a:cxn ang="0">
                  <a:pos x="14" y="14"/>
                </a:cxn>
                <a:cxn ang="0">
                  <a:pos x="23" y="13"/>
                </a:cxn>
                <a:cxn ang="0">
                  <a:pos x="32" y="9"/>
                </a:cxn>
                <a:cxn ang="0">
                  <a:pos x="41" y="5"/>
                </a:cxn>
                <a:cxn ang="0">
                  <a:pos x="41" y="5"/>
                </a:cxn>
                <a:cxn ang="0">
                  <a:pos x="39" y="0"/>
                </a:cxn>
              </a:cxnLst>
              <a:rect l="0" t="0" r="r" b="b"/>
              <a:pathLst>
                <a:path w="41" h="18">
                  <a:moveTo>
                    <a:pt x="39" y="0"/>
                  </a:moveTo>
                  <a:lnTo>
                    <a:pt x="39" y="0"/>
                  </a:lnTo>
                  <a:lnTo>
                    <a:pt x="31" y="4"/>
                  </a:lnTo>
                  <a:lnTo>
                    <a:pt x="23" y="5"/>
                  </a:lnTo>
                  <a:lnTo>
                    <a:pt x="13" y="9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14" y="14"/>
                  </a:lnTo>
                  <a:lnTo>
                    <a:pt x="23" y="13"/>
                  </a:lnTo>
                  <a:lnTo>
                    <a:pt x="32" y="9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" name="Freeform 51"/>
            <p:cNvSpPr>
              <a:spLocks/>
            </p:cNvSpPr>
            <p:nvPr/>
          </p:nvSpPr>
          <p:spPr bwMode="auto">
            <a:xfrm>
              <a:off x="555" y="414"/>
              <a:ext cx="28" cy="30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28" y="0"/>
                </a:cxn>
                <a:cxn ang="0">
                  <a:pos x="16" y="9"/>
                </a:cxn>
                <a:cxn ang="0">
                  <a:pos x="0" y="25"/>
                </a:cxn>
                <a:cxn ang="0">
                  <a:pos x="2" y="30"/>
                </a:cxn>
                <a:cxn ang="0">
                  <a:pos x="20" y="12"/>
                </a:cxn>
                <a:cxn ang="0">
                  <a:pos x="23" y="0"/>
                </a:cxn>
                <a:cxn ang="0">
                  <a:pos x="23" y="0"/>
                </a:cxn>
                <a:cxn ang="0">
                  <a:pos x="28" y="0"/>
                </a:cxn>
              </a:cxnLst>
              <a:rect l="0" t="0" r="r" b="b"/>
              <a:pathLst>
                <a:path w="28" h="30">
                  <a:moveTo>
                    <a:pt x="28" y="0"/>
                  </a:moveTo>
                  <a:lnTo>
                    <a:pt x="28" y="0"/>
                  </a:lnTo>
                  <a:lnTo>
                    <a:pt x="16" y="9"/>
                  </a:lnTo>
                  <a:lnTo>
                    <a:pt x="0" y="25"/>
                  </a:lnTo>
                  <a:lnTo>
                    <a:pt x="2" y="30"/>
                  </a:lnTo>
                  <a:lnTo>
                    <a:pt x="20" y="12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6" name="Freeform 52"/>
            <p:cNvSpPr>
              <a:spLocks/>
            </p:cNvSpPr>
            <p:nvPr/>
          </p:nvSpPr>
          <p:spPr bwMode="auto">
            <a:xfrm>
              <a:off x="577" y="414"/>
              <a:ext cx="5" cy="125"/>
            </a:xfrm>
            <a:custGeom>
              <a:avLst/>
              <a:gdLst/>
              <a:ahLst/>
              <a:cxnLst>
                <a:cxn ang="0">
                  <a:pos x="2" y="122"/>
                </a:cxn>
                <a:cxn ang="0">
                  <a:pos x="5" y="119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119"/>
                </a:cxn>
                <a:cxn ang="0">
                  <a:pos x="2" y="122"/>
                </a:cxn>
                <a:cxn ang="0">
                  <a:pos x="2" y="122"/>
                </a:cxn>
                <a:cxn ang="0">
                  <a:pos x="5" y="124"/>
                </a:cxn>
                <a:cxn ang="0">
                  <a:pos x="5" y="119"/>
                </a:cxn>
                <a:cxn ang="0">
                  <a:pos x="2" y="122"/>
                </a:cxn>
              </a:cxnLst>
              <a:rect l="0" t="0" r="r" b="b"/>
              <a:pathLst>
                <a:path w="5" h="124">
                  <a:moveTo>
                    <a:pt x="2" y="122"/>
                  </a:moveTo>
                  <a:lnTo>
                    <a:pt x="5" y="11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19"/>
                  </a:lnTo>
                  <a:lnTo>
                    <a:pt x="2" y="122"/>
                  </a:lnTo>
                  <a:lnTo>
                    <a:pt x="2" y="122"/>
                  </a:lnTo>
                  <a:lnTo>
                    <a:pt x="5" y="124"/>
                  </a:lnTo>
                  <a:lnTo>
                    <a:pt x="5" y="119"/>
                  </a:lnTo>
                  <a:lnTo>
                    <a:pt x="2" y="12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7" name="Freeform 53"/>
            <p:cNvSpPr>
              <a:spLocks/>
            </p:cNvSpPr>
            <p:nvPr/>
          </p:nvSpPr>
          <p:spPr bwMode="auto">
            <a:xfrm>
              <a:off x="567" y="528"/>
              <a:ext cx="14" cy="9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5"/>
                </a:cxn>
                <a:cxn ang="0">
                  <a:pos x="12" y="10"/>
                </a:cxn>
                <a:cxn ang="0">
                  <a:pos x="13" y="7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13" h="10">
                  <a:moveTo>
                    <a:pt x="3" y="0"/>
                  </a:moveTo>
                  <a:lnTo>
                    <a:pt x="0" y="5"/>
                  </a:lnTo>
                  <a:lnTo>
                    <a:pt x="12" y="10"/>
                  </a:lnTo>
                  <a:lnTo>
                    <a:pt x="13" y="7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8" name="Freeform 54"/>
            <p:cNvSpPr>
              <a:spLocks/>
            </p:cNvSpPr>
            <p:nvPr/>
          </p:nvSpPr>
          <p:spPr bwMode="auto">
            <a:xfrm>
              <a:off x="550" y="518"/>
              <a:ext cx="21" cy="1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5"/>
                </a:cxn>
                <a:cxn ang="0">
                  <a:pos x="18" y="14"/>
                </a:cxn>
                <a:cxn ang="0">
                  <a:pos x="21" y="9"/>
                </a:cxn>
                <a:cxn ang="0">
                  <a:pos x="3" y="0"/>
                </a:cxn>
                <a:cxn ang="0">
                  <a:pos x="2" y="0"/>
                </a:cxn>
              </a:cxnLst>
              <a:rect l="0" t="0" r="r" b="b"/>
              <a:pathLst>
                <a:path w="21" h="14">
                  <a:moveTo>
                    <a:pt x="2" y="0"/>
                  </a:moveTo>
                  <a:lnTo>
                    <a:pt x="0" y="5"/>
                  </a:lnTo>
                  <a:lnTo>
                    <a:pt x="18" y="14"/>
                  </a:lnTo>
                  <a:lnTo>
                    <a:pt x="21" y="9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9" name="Freeform 55"/>
            <p:cNvSpPr>
              <a:spLocks/>
            </p:cNvSpPr>
            <p:nvPr/>
          </p:nvSpPr>
          <p:spPr bwMode="auto">
            <a:xfrm>
              <a:off x="518" y="507"/>
              <a:ext cx="33" cy="1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20" y="12"/>
                </a:cxn>
                <a:cxn ang="0">
                  <a:pos x="30" y="16"/>
                </a:cxn>
                <a:cxn ang="0">
                  <a:pos x="32" y="11"/>
                </a:cxn>
                <a:cxn ang="0">
                  <a:pos x="22" y="7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0" y="7"/>
                </a:cxn>
              </a:cxnLst>
              <a:rect l="0" t="0" r="r" b="b"/>
              <a:pathLst>
                <a:path w="32" h="16">
                  <a:moveTo>
                    <a:pt x="0" y="7"/>
                  </a:moveTo>
                  <a:lnTo>
                    <a:pt x="0" y="7"/>
                  </a:lnTo>
                  <a:lnTo>
                    <a:pt x="20" y="12"/>
                  </a:lnTo>
                  <a:lnTo>
                    <a:pt x="30" y="16"/>
                  </a:lnTo>
                  <a:lnTo>
                    <a:pt x="32" y="11"/>
                  </a:lnTo>
                  <a:lnTo>
                    <a:pt x="22" y="7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0" name="Freeform 56"/>
            <p:cNvSpPr>
              <a:spLocks/>
            </p:cNvSpPr>
            <p:nvPr/>
          </p:nvSpPr>
          <p:spPr bwMode="auto">
            <a:xfrm>
              <a:off x="465" y="497"/>
              <a:ext cx="55" cy="1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10" y="7"/>
                </a:cxn>
                <a:cxn ang="0">
                  <a:pos x="25" y="9"/>
                </a:cxn>
                <a:cxn ang="0">
                  <a:pos x="41" y="12"/>
                </a:cxn>
                <a:cxn ang="0">
                  <a:pos x="54" y="16"/>
                </a:cxn>
                <a:cxn ang="0">
                  <a:pos x="56" y="9"/>
                </a:cxn>
                <a:cxn ang="0">
                  <a:pos x="41" y="7"/>
                </a:cxn>
                <a:cxn ang="0">
                  <a:pos x="27" y="3"/>
                </a:cxn>
                <a:cxn ang="0">
                  <a:pos x="12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56" h="16">
                  <a:moveTo>
                    <a:pt x="0" y="7"/>
                  </a:moveTo>
                  <a:lnTo>
                    <a:pt x="0" y="7"/>
                  </a:lnTo>
                  <a:lnTo>
                    <a:pt x="10" y="7"/>
                  </a:lnTo>
                  <a:lnTo>
                    <a:pt x="25" y="9"/>
                  </a:lnTo>
                  <a:lnTo>
                    <a:pt x="41" y="12"/>
                  </a:lnTo>
                  <a:lnTo>
                    <a:pt x="54" y="16"/>
                  </a:lnTo>
                  <a:lnTo>
                    <a:pt x="56" y="9"/>
                  </a:lnTo>
                  <a:lnTo>
                    <a:pt x="41" y="7"/>
                  </a:lnTo>
                  <a:lnTo>
                    <a:pt x="27" y="3"/>
                  </a:lnTo>
                  <a:lnTo>
                    <a:pt x="1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1" name="Freeform 57"/>
            <p:cNvSpPr>
              <a:spLocks/>
            </p:cNvSpPr>
            <p:nvPr/>
          </p:nvSpPr>
          <p:spPr bwMode="auto">
            <a:xfrm>
              <a:off x="434" y="495"/>
              <a:ext cx="31" cy="9"/>
            </a:xfrm>
            <a:custGeom>
              <a:avLst/>
              <a:gdLst/>
              <a:ahLst/>
              <a:cxnLst>
                <a:cxn ang="0">
                  <a:pos x="5" y="4"/>
                </a:cxn>
                <a:cxn ang="0">
                  <a:pos x="5" y="4"/>
                </a:cxn>
                <a:cxn ang="0">
                  <a:pos x="13" y="7"/>
                </a:cxn>
                <a:cxn ang="0">
                  <a:pos x="32" y="9"/>
                </a:cxn>
                <a:cxn ang="0">
                  <a:pos x="32" y="2"/>
                </a:cxn>
                <a:cxn ang="0">
                  <a:pos x="13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5" y="4"/>
                </a:cxn>
              </a:cxnLst>
              <a:rect l="0" t="0" r="r" b="b"/>
              <a:pathLst>
                <a:path w="32" h="9">
                  <a:moveTo>
                    <a:pt x="5" y="4"/>
                  </a:moveTo>
                  <a:lnTo>
                    <a:pt x="5" y="4"/>
                  </a:lnTo>
                  <a:lnTo>
                    <a:pt x="13" y="7"/>
                  </a:lnTo>
                  <a:lnTo>
                    <a:pt x="32" y="9"/>
                  </a:lnTo>
                  <a:lnTo>
                    <a:pt x="32" y="2"/>
                  </a:lnTo>
                  <a:lnTo>
                    <a:pt x="13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2" name="Freeform 58"/>
            <p:cNvSpPr>
              <a:spLocks/>
            </p:cNvSpPr>
            <p:nvPr/>
          </p:nvSpPr>
          <p:spPr bwMode="auto">
            <a:xfrm>
              <a:off x="420" y="495"/>
              <a:ext cx="19" cy="13"/>
            </a:xfrm>
            <a:custGeom>
              <a:avLst/>
              <a:gdLst/>
              <a:ahLst/>
              <a:cxnLst>
                <a:cxn ang="0">
                  <a:pos x="5" y="13"/>
                </a:cxn>
                <a:cxn ang="0">
                  <a:pos x="5" y="13"/>
                </a:cxn>
                <a:cxn ang="0">
                  <a:pos x="5" y="9"/>
                </a:cxn>
                <a:cxn ang="0">
                  <a:pos x="7" y="7"/>
                </a:cxn>
                <a:cxn ang="0">
                  <a:pos x="9" y="7"/>
                </a:cxn>
                <a:cxn ang="0">
                  <a:pos x="9" y="5"/>
                </a:cxn>
                <a:cxn ang="0">
                  <a:pos x="14" y="7"/>
                </a:cxn>
                <a:cxn ang="0">
                  <a:pos x="19" y="4"/>
                </a:cxn>
                <a:cxn ang="0">
                  <a:pos x="14" y="4"/>
                </a:cxn>
                <a:cxn ang="0">
                  <a:pos x="14" y="0"/>
                </a:cxn>
                <a:cxn ang="0">
                  <a:pos x="10" y="0"/>
                </a:cxn>
                <a:cxn ang="0">
                  <a:pos x="5" y="0"/>
                </a:cxn>
                <a:cxn ang="0">
                  <a:pos x="4" y="4"/>
                </a:cxn>
                <a:cxn ang="0">
                  <a:pos x="2" y="7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5" y="13"/>
                </a:cxn>
              </a:cxnLst>
              <a:rect l="0" t="0" r="r" b="b"/>
              <a:pathLst>
                <a:path w="19" h="13">
                  <a:moveTo>
                    <a:pt x="5" y="13"/>
                  </a:moveTo>
                  <a:lnTo>
                    <a:pt x="5" y="13"/>
                  </a:lnTo>
                  <a:lnTo>
                    <a:pt x="5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5"/>
                  </a:lnTo>
                  <a:lnTo>
                    <a:pt x="14" y="7"/>
                  </a:lnTo>
                  <a:lnTo>
                    <a:pt x="19" y="4"/>
                  </a:lnTo>
                  <a:lnTo>
                    <a:pt x="14" y="4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4" y="4"/>
                  </a:lnTo>
                  <a:lnTo>
                    <a:pt x="2" y="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3" name="Freeform 59"/>
            <p:cNvSpPr>
              <a:spLocks/>
            </p:cNvSpPr>
            <p:nvPr/>
          </p:nvSpPr>
          <p:spPr bwMode="auto">
            <a:xfrm>
              <a:off x="420" y="509"/>
              <a:ext cx="7" cy="36"/>
            </a:xfrm>
            <a:custGeom>
              <a:avLst/>
              <a:gdLst/>
              <a:ahLst/>
              <a:cxnLst>
                <a:cxn ang="0">
                  <a:pos x="7" y="36"/>
                </a:cxn>
                <a:cxn ang="0">
                  <a:pos x="7" y="36"/>
                </a:cxn>
                <a:cxn ang="0">
                  <a:pos x="5" y="16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2" y="16"/>
                </a:cxn>
                <a:cxn ang="0">
                  <a:pos x="2" y="36"/>
                </a:cxn>
                <a:cxn ang="0">
                  <a:pos x="2" y="36"/>
                </a:cxn>
                <a:cxn ang="0">
                  <a:pos x="7" y="36"/>
                </a:cxn>
              </a:cxnLst>
              <a:rect l="0" t="0" r="r" b="b"/>
              <a:pathLst>
                <a:path w="7" h="36">
                  <a:moveTo>
                    <a:pt x="7" y="36"/>
                  </a:moveTo>
                  <a:lnTo>
                    <a:pt x="7" y="36"/>
                  </a:lnTo>
                  <a:lnTo>
                    <a:pt x="5" y="16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6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4" name="Freeform 60"/>
            <p:cNvSpPr>
              <a:spLocks/>
            </p:cNvSpPr>
            <p:nvPr/>
          </p:nvSpPr>
          <p:spPr bwMode="auto">
            <a:xfrm>
              <a:off x="421" y="545"/>
              <a:ext cx="17" cy="111"/>
            </a:xfrm>
            <a:custGeom>
              <a:avLst/>
              <a:gdLst/>
              <a:ahLst/>
              <a:cxnLst>
                <a:cxn ang="0">
                  <a:pos x="18" y="110"/>
                </a:cxn>
                <a:cxn ang="0">
                  <a:pos x="18" y="110"/>
                </a:cxn>
                <a:cxn ang="0">
                  <a:pos x="13" y="84"/>
                </a:cxn>
                <a:cxn ang="0">
                  <a:pos x="10" y="56"/>
                </a:cxn>
                <a:cxn ang="0">
                  <a:pos x="8" y="27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2" y="29"/>
                </a:cxn>
                <a:cxn ang="0">
                  <a:pos x="5" y="56"/>
                </a:cxn>
                <a:cxn ang="0">
                  <a:pos x="8" y="84"/>
                </a:cxn>
                <a:cxn ang="0">
                  <a:pos x="12" y="112"/>
                </a:cxn>
                <a:cxn ang="0">
                  <a:pos x="12" y="112"/>
                </a:cxn>
                <a:cxn ang="0">
                  <a:pos x="18" y="110"/>
                </a:cxn>
              </a:cxnLst>
              <a:rect l="0" t="0" r="r" b="b"/>
              <a:pathLst>
                <a:path w="18" h="112">
                  <a:moveTo>
                    <a:pt x="18" y="110"/>
                  </a:moveTo>
                  <a:lnTo>
                    <a:pt x="18" y="110"/>
                  </a:lnTo>
                  <a:lnTo>
                    <a:pt x="13" y="84"/>
                  </a:lnTo>
                  <a:lnTo>
                    <a:pt x="10" y="56"/>
                  </a:lnTo>
                  <a:lnTo>
                    <a:pt x="8" y="27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29"/>
                  </a:lnTo>
                  <a:lnTo>
                    <a:pt x="5" y="56"/>
                  </a:lnTo>
                  <a:lnTo>
                    <a:pt x="8" y="84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8" y="11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" name="Freeform 61"/>
            <p:cNvSpPr>
              <a:spLocks/>
            </p:cNvSpPr>
            <p:nvPr/>
          </p:nvSpPr>
          <p:spPr bwMode="auto">
            <a:xfrm>
              <a:off x="434" y="654"/>
              <a:ext cx="17" cy="32"/>
            </a:xfrm>
            <a:custGeom>
              <a:avLst/>
              <a:gdLst/>
              <a:ahLst/>
              <a:cxnLst>
                <a:cxn ang="0">
                  <a:pos x="16" y="29"/>
                </a:cxn>
                <a:cxn ang="0">
                  <a:pos x="16" y="29"/>
                </a:cxn>
                <a:cxn ang="0">
                  <a:pos x="11" y="18"/>
                </a:cxn>
                <a:cxn ang="0">
                  <a:pos x="6" y="0"/>
                </a:cxn>
                <a:cxn ang="0">
                  <a:pos x="0" y="2"/>
                </a:cxn>
                <a:cxn ang="0">
                  <a:pos x="8" y="18"/>
                </a:cxn>
                <a:cxn ang="0">
                  <a:pos x="13" y="32"/>
                </a:cxn>
                <a:cxn ang="0">
                  <a:pos x="13" y="32"/>
                </a:cxn>
                <a:cxn ang="0">
                  <a:pos x="16" y="29"/>
                </a:cxn>
              </a:cxnLst>
              <a:rect l="0" t="0" r="r" b="b"/>
              <a:pathLst>
                <a:path w="16" h="32">
                  <a:moveTo>
                    <a:pt x="16" y="29"/>
                  </a:moveTo>
                  <a:lnTo>
                    <a:pt x="16" y="29"/>
                  </a:lnTo>
                  <a:lnTo>
                    <a:pt x="11" y="18"/>
                  </a:lnTo>
                  <a:lnTo>
                    <a:pt x="6" y="0"/>
                  </a:lnTo>
                  <a:lnTo>
                    <a:pt x="0" y="2"/>
                  </a:lnTo>
                  <a:lnTo>
                    <a:pt x="8" y="18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6" y="29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6" name="Freeform 62"/>
            <p:cNvSpPr>
              <a:spLocks/>
            </p:cNvSpPr>
            <p:nvPr/>
          </p:nvSpPr>
          <p:spPr bwMode="auto">
            <a:xfrm>
              <a:off x="446" y="684"/>
              <a:ext cx="23" cy="23"/>
            </a:xfrm>
            <a:custGeom>
              <a:avLst/>
              <a:gdLst/>
              <a:ahLst/>
              <a:cxnLst>
                <a:cxn ang="0">
                  <a:pos x="16" y="23"/>
                </a:cxn>
                <a:cxn ang="0">
                  <a:pos x="19" y="19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14" y="23"/>
                </a:cxn>
                <a:cxn ang="0">
                  <a:pos x="16" y="23"/>
                </a:cxn>
                <a:cxn ang="0">
                  <a:pos x="16" y="23"/>
                </a:cxn>
                <a:cxn ang="0">
                  <a:pos x="23" y="23"/>
                </a:cxn>
                <a:cxn ang="0">
                  <a:pos x="19" y="19"/>
                </a:cxn>
                <a:cxn ang="0">
                  <a:pos x="16" y="23"/>
                </a:cxn>
              </a:cxnLst>
              <a:rect l="0" t="0" r="r" b="b"/>
              <a:pathLst>
                <a:path w="23" h="23">
                  <a:moveTo>
                    <a:pt x="16" y="23"/>
                  </a:moveTo>
                  <a:lnTo>
                    <a:pt x="19" y="19"/>
                  </a:lnTo>
                  <a:lnTo>
                    <a:pt x="3" y="0"/>
                  </a:lnTo>
                  <a:lnTo>
                    <a:pt x="0" y="3"/>
                  </a:lnTo>
                  <a:lnTo>
                    <a:pt x="14" y="23"/>
                  </a:lnTo>
                  <a:lnTo>
                    <a:pt x="16" y="23"/>
                  </a:lnTo>
                  <a:lnTo>
                    <a:pt x="16" y="23"/>
                  </a:lnTo>
                  <a:lnTo>
                    <a:pt x="23" y="23"/>
                  </a:lnTo>
                  <a:lnTo>
                    <a:pt x="19" y="19"/>
                  </a:lnTo>
                  <a:lnTo>
                    <a:pt x="16" y="23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7" name="Freeform 63"/>
            <p:cNvSpPr>
              <a:spLocks/>
            </p:cNvSpPr>
            <p:nvPr/>
          </p:nvSpPr>
          <p:spPr bwMode="auto">
            <a:xfrm>
              <a:off x="338" y="701"/>
              <a:ext cx="123" cy="8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2" y="7"/>
                </a:cxn>
                <a:cxn ang="0">
                  <a:pos x="123" y="5"/>
                </a:cxn>
                <a:cxn ang="0">
                  <a:pos x="123" y="0"/>
                </a:cxn>
                <a:cxn ang="0">
                  <a:pos x="2" y="1"/>
                </a:cxn>
                <a:cxn ang="0">
                  <a:pos x="0" y="1"/>
                </a:cxn>
              </a:cxnLst>
              <a:rect l="0" t="0" r="r" b="b"/>
              <a:pathLst>
                <a:path w="123" h="7">
                  <a:moveTo>
                    <a:pt x="0" y="1"/>
                  </a:moveTo>
                  <a:lnTo>
                    <a:pt x="2" y="7"/>
                  </a:lnTo>
                  <a:lnTo>
                    <a:pt x="123" y="5"/>
                  </a:lnTo>
                  <a:lnTo>
                    <a:pt x="123" y="0"/>
                  </a:lnTo>
                  <a:lnTo>
                    <a:pt x="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8" name="Freeform 64"/>
            <p:cNvSpPr>
              <a:spLocks/>
            </p:cNvSpPr>
            <p:nvPr/>
          </p:nvSpPr>
          <p:spPr bwMode="auto">
            <a:xfrm>
              <a:off x="338" y="694"/>
              <a:ext cx="14" cy="15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0"/>
                </a:cxn>
                <a:cxn ang="0">
                  <a:pos x="2" y="9"/>
                </a:cxn>
                <a:cxn ang="0">
                  <a:pos x="0" y="10"/>
                </a:cxn>
                <a:cxn ang="0">
                  <a:pos x="2" y="16"/>
                </a:cxn>
                <a:cxn ang="0">
                  <a:pos x="5" y="12"/>
                </a:cxn>
                <a:cxn ang="0">
                  <a:pos x="13" y="5"/>
                </a:cxn>
                <a:cxn ang="0">
                  <a:pos x="13" y="5"/>
                </a:cxn>
                <a:cxn ang="0">
                  <a:pos x="8" y="0"/>
                </a:cxn>
              </a:cxnLst>
              <a:rect l="0" t="0" r="r" b="b"/>
              <a:pathLst>
                <a:path w="13" h="16">
                  <a:moveTo>
                    <a:pt x="8" y="0"/>
                  </a:moveTo>
                  <a:lnTo>
                    <a:pt x="8" y="0"/>
                  </a:lnTo>
                  <a:lnTo>
                    <a:pt x="2" y="9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5" y="12"/>
                  </a:lnTo>
                  <a:lnTo>
                    <a:pt x="13" y="5"/>
                  </a:lnTo>
                  <a:lnTo>
                    <a:pt x="13" y="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9" name="Freeform 65"/>
            <p:cNvSpPr>
              <a:spLocks/>
            </p:cNvSpPr>
            <p:nvPr/>
          </p:nvSpPr>
          <p:spPr bwMode="auto">
            <a:xfrm>
              <a:off x="347" y="656"/>
              <a:ext cx="23" cy="42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7" y="0"/>
                </a:cxn>
                <a:cxn ang="0">
                  <a:pos x="9" y="23"/>
                </a:cxn>
                <a:cxn ang="0">
                  <a:pos x="0" y="36"/>
                </a:cxn>
                <a:cxn ang="0">
                  <a:pos x="5" y="41"/>
                </a:cxn>
                <a:cxn ang="0">
                  <a:pos x="13" y="25"/>
                </a:cxn>
                <a:cxn ang="0">
                  <a:pos x="23" y="1"/>
                </a:cxn>
                <a:cxn ang="0">
                  <a:pos x="23" y="1"/>
                </a:cxn>
                <a:cxn ang="0">
                  <a:pos x="17" y="0"/>
                </a:cxn>
              </a:cxnLst>
              <a:rect l="0" t="0" r="r" b="b"/>
              <a:pathLst>
                <a:path w="23" h="41">
                  <a:moveTo>
                    <a:pt x="17" y="0"/>
                  </a:moveTo>
                  <a:lnTo>
                    <a:pt x="17" y="0"/>
                  </a:lnTo>
                  <a:lnTo>
                    <a:pt x="9" y="23"/>
                  </a:lnTo>
                  <a:lnTo>
                    <a:pt x="0" y="36"/>
                  </a:lnTo>
                  <a:lnTo>
                    <a:pt x="5" y="41"/>
                  </a:lnTo>
                  <a:lnTo>
                    <a:pt x="13" y="25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90" name="Freeform 66"/>
            <p:cNvSpPr>
              <a:spLocks/>
            </p:cNvSpPr>
            <p:nvPr/>
          </p:nvSpPr>
          <p:spPr bwMode="auto">
            <a:xfrm>
              <a:off x="364" y="618"/>
              <a:ext cx="16" cy="40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1" y="0"/>
                </a:cxn>
                <a:cxn ang="0">
                  <a:pos x="8" y="14"/>
                </a:cxn>
                <a:cxn ang="0">
                  <a:pos x="6" y="21"/>
                </a:cxn>
                <a:cxn ang="0">
                  <a:pos x="5" y="27"/>
                </a:cxn>
                <a:cxn ang="0">
                  <a:pos x="0" y="38"/>
                </a:cxn>
                <a:cxn ang="0">
                  <a:pos x="6" y="39"/>
                </a:cxn>
                <a:cxn ang="0">
                  <a:pos x="10" y="29"/>
                </a:cxn>
                <a:cxn ang="0">
                  <a:pos x="11" y="23"/>
                </a:cxn>
                <a:cxn ang="0">
                  <a:pos x="13" y="14"/>
                </a:cxn>
                <a:cxn ang="0">
                  <a:pos x="16" y="0"/>
                </a:cxn>
                <a:cxn ang="0">
                  <a:pos x="16" y="0"/>
                </a:cxn>
                <a:cxn ang="0">
                  <a:pos x="11" y="0"/>
                </a:cxn>
              </a:cxnLst>
              <a:rect l="0" t="0" r="r" b="b"/>
              <a:pathLst>
                <a:path w="16" h="39">
                  <a:moveTo>
                    <a:pt x="11" y="0"/>
                  </a:moveTo>
                  <a:lnTo>
                    <a:pt x="11" y="0"/>
                  </a:lnTo>
                  <a:lnTo>
                    <a:pt x="8" y="14"/>
                  </a:lnTo>
                  <a:lnTo>
                    <a:pt x="6" y="21"/>
                  </a:lnTo>
                  <a:lnTo>
                    <a:pt x="5" y="27"/>
                  </a:lnTo>
                  <a:lnTo>
                    <a:pt x="0" y="38"/>
                  </a:lnTo>
                  <a:lnTo>
                    <a:pt x="6" y="39"/>
                  </a:lnTo>
                  <a:lnTo>
                    <a:pt x="10" y="29"/>
                  </a:lnTo>
                  <a:lnTo>
                    <a:pt x="11" y="23"/>
                  </a:lnTo>
                  <a:lnTo>
                    <a:pt x="13" y="14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91" name="Freeform 67"/>
            <p:cNvSpPr>
              <a:spLocks/>
            </p:cNvSpPr>
            <p:nvPr/>
          </p:nvSpPr>
          <p:spPr bwMode="auto">
            <a:xfrm>
              <a:off x="375" y="562"/>
              <a:ext cx="14" cy="57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0"/>
                </a:cxn>
                <a:cxn ang="0">
                  <a:pos x="5" y="14"/>
                </a:cxn>
                <a:cxn ang="0">
                  <a:pos x="3" y="27"/>
                </a:cxn>
                <a:cxn ang="0">
                  <a:pos x="3" y="40"/>
                </a:cxn>
                <a:cxn ang="0">
                  <a:pos x="0" y="58"/>
                </a:cxn>
                <a:cxn ang="0">
                  <a:pos x="5" y="58"/>
                </a:cxn>
                <a:cxn ang="0">
                  <a:pos x="8" y="41"/>
                </a:cxn>
                <a:cxn ang="0">
                  <a:pos x="10" y="27"/>
                </a:cxn>
                <a:cxn ang="0">
                  <a:pos x="12" y="14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8" y="0"/>
                </a:cxn>
              </a:cxnLst>
              <a:rect l="0" t="0" r="r" b="b"/>
              <a:pathLst>
                <a:path w="13" h="58">
                  <a:moveTo>
                    <a:pt x="8" y="0"/>
                  </a:moveTo>
                  <a:lnTo>
                    <a:pt x="8" y="0"/>
                  </a:lnTo>
                  <a:lnTo>
                    <a:pt x="5" y="14"/>
                  </a:lnTo>
                  <a:lnTo>
                    <a:pt x="3" y="27"/>
                  </a:lnTo>
                  <a:lnTo>
                    <a:pt x="3" y="40"/>
                  </a:lnTo>
                  <a:lnTo>
                    <a:pt x="0" y="58"/>
                  </a:lnTo>
                  <a:lnTo>
                    <a:pt x="5" y="58"/>
                  </a:lnTo>
                  <a:lnTo>
                    <a:pt x="8" y="41"/>
                  </a:lnTo>
                  <a:lnTo>
                    <a:pt x="10" y="27"/>
                  </a:lnTo>
                  <a:lnTo>
                    <a:pt x="12" y="14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92" name="Freeform 68"/>
            <p:cNvSpPr>
              <a:spLocks/>
            </p:cNvSpPr>
            <p:nvPr/>
          </p:nvSpPr>
          <p:spPr bwMode="auto">
            <a:xfrm>
              <a:off x="383" y="512"/>
              <a:ext cx="7" cy="49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2" y="9"/>
                </a:cxn>
                <a:cxn ang="0">
                  <a:pos x="2" y="20"/>
                </a:cxn>
                <a:cxn ang="0">
                  <a:pos x="2" y="33"/>
                </a:cxn>
                <a:cxn ang="0">
                  <a:pos x="0" y="49"/>
                </a:cxn>
                <a:cxn ang="0">
                  <a:pos x="5" y="49"/>
                </a:cxn>
                <a:cxn ang="0">
                  <a:pos x="7" y="33"/>
                </a:cxn>
                <a:cxn ang="0">
                  <a:pos x="7" y="20"/>
                </a:cxn>
                <a:cxn ang="0">
                  <a:pos x="7" y="7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2"/>
                </a:cxn>
              </a:cxnLst>
              <a:rect l="0" t="0" r="r" b="b"/>
              <a:pathLst>
                <a:path w="7" h="49">
                  <a:moveTo>
                    <a:pt x="0" y="2"/>
                  </a:moveTo>
                  <a:lnTo>
                    <a:pt x="0" y="2"/>
                  </a:lnTo>
                  <a:lnTo>
                    <a:pt x="2" y="9"/>
                  </a:lnTo>
                  <a:lnTo>
                    <a:pt x="2" y="20"/>
                  </a:lnTo>
                  <a:lnTo>
                    <a:pt x="2" y="33"/>
                  </a:lnTo>
                  <a:lnTo>
                    <a:pt x="0" y="49"/>
                  </a:lnTo>
                  <a:lnTo>
                    <a:pt x="5" y="49"/>
                  </a:lnTo>
                  <a:lnTo>
                    <a:pt x="7" y="33"/>
                  </a:lnTo>
                  <a:lnTo>
                    <a:pt x="7" y="20"/>
                  </a:lnTo>
                  <a:lnTo>
                    <a:pt x="7" y="7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93" name="Freeform 69"/>
            <p:cNvSpPr>
              <a:spLocks/>
            </p:cNvSpPr>
            <p:nvPr/>
          </p:nvSpPr>
          <p:spPr bwMode="auto">
            <a:xfrm>
              <a:off x="382" y="497"/>
              <a:ext cx="7" cy="1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3" y="7"/>
                </a:cxn>
                <a:cxn ang="0">
                  <a:pos x="1" y="5"/>
                </a:cxn>
                <a:cxn ang="0">
                  <a:pos x="1" y="9"/>
                </a:cxn>
                <a:cxn ang="0">
                  <a:pos x="1" y="16"/>
                </a:cxn>
                <a:cxn ang="0">
                  <a:pos x="6" y="14"/>
                </a:cxn>
                <a:cxn ang="0">
                  <a:pos x="6" y="9"/>
                </a:cxn>
                <a:cxn ang="0">
                  <a:pos x="6" y="7"/>
                </a:cxn>
                <a:cxn ang="0">
                  <a:pos x="6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6" h="16">
                  <a:moveTo>
                    <a:pt x="0" y="7"/>
                  </a:moveTo>
                  <a:lnTo>
                    <a:pt x="0" y="7"/>
                  </a:lnTo>
                  <a:lnTo>
                    <a:pt x="3" y="7"/>
                  </a:lnTo>
                  <a:lnTo>
                    <a:pt x="1" y="5"/>
                  </a:lnTo>
                  <a:lnTo>
                    <a:pt x="1" y="9"/>
                  </a:lnTo>
                  <a:lnTo>
                    <a:pt x="1" y="16"/>
                  </a:lnTo>
                  <a:lnTo>
                    <a:pt x="6" y="14"/>
                  </a:lnTo>
                  <a:lnTo>
                    <a:pt x="6" y="9"/>
                  </a:lnTo>
                  <a:lnTo>
                    <a:pt x="6" y="7"/>
                  </a:lnTo>
                  <a:lnTo>
                    <a:pt x="6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94" name="Freeform 70"/>
            <p:cNvSpPr>
              <a:spLocks/>
            </p:cNvSpPr>
            <p:nvPr/>
          </p:nvSpPr>
          <p:spPr bwMode="auto">
            <a:xfrm>
              <a:off x="352" y="495"/>
              <a:ext cx="29" cy="9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18" y="7"/>
                </a:cxn>
                <a:cxn ang="0">
                  <a:pos x="23" y="7"/>
                </a:cxn>
                <a:cxn ang="0">
                  <a:pos x="26" y="9"/>
                </a:cxn>
                <a:cxn ang="0">
                  <a:pos x="30" y="9"/>
                </a:cxn>
                <a:cxn ang="0">
                  <a:pos x="30" y="2"/>
                </a:cxn>
                <a:cxn ang="0">
                  <a:pos x="26" y="2"/>
                </a:cxn>
                <a:cxn ang="0">
                  <a:pos x="23" y="2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30" h="9">
                  <a:moveTo>
                    <a:pt x="0" y="7"/>
                  </a:moveTo>
                  <a:lnTo>
                    <a:pt x="0" y="7"/>
                  </a:lnTo>
                  <a:lnTo>
                    <a:pt x="18" y="7"/>
                  </a:lnTo>
                  <a:lnTo>
                    <a:pt x="23" y="7"/>
                  </a:lnTo>
                  <a:lnTo>
                    <a:pt x="26" y="9"/>
                  </a:lnTo>
                  <a:lnTo>
                    <a:pt x="30" y="9"/>
                  </a:lnTo>
                  <a:lnTo>
                    <a:pt x="30" y="2"/>
                  </a:lnTo>
                  <a:lnTo>
                    <a:pt x="26" y="2"/>
                  </a:lnTo>
                  <a:lnTo>
                    <a:pt x="23" y="2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95" name="Freeform 71"/>
            <p:cNvSpPr>
              <a:spLocks/>
            </p:cNvSpPr>
            <p:nvPr/>
          </p:nvSpPr>
          <p:spPr bwMode="auto">
            <a:xfrm>
              <a:off x="286" y="495"/>
              <a:ext cx="66" cy="17"/>
            </a:xfrm>
            <a:custGeom>
              <a:avLst/>
              <a:gdLst/>
              <a:ahLst/>
              <a:cxnLst>
                <a:cxn ang="0">
                  <a:pos x="1" y="16"/>
                </a:cxn>
                <a:cxn ang="0">
                  <a:pos x="1" y="16"/>
                </a:cxn>
                <a:cxn ang="0">
                  <a:pos x="16" y="11"/>
                </a:cxn>
                <a:cxn ang="0">
                  <a:pos x="29" y="9"/>
                </a:cxn>
                <a:cxn ang="0">
                  <a:pos x="46" y="9"/>
                </a:cxn>
                <a:cxn ang="0">
                  <a:pos x="65" y="7"/>
                </a:cxn>
                <a:cxn ang="0">
                  <a:pos x="65" y="0"/>
                </a:cxn>
                <a:cxn ang="0">
                  <a:pos x="46" y="2"/>
                </a:cxn>
                <a:cxn ang="0">
                  <a:pos x="29" y="4"/>
                </a:cxn>
                <a:cxn ang="0">
                  <a:pos x="16" y="7"/>
                </a:cxn>
                <a:cxn ang="0">
                  <a:pos x="0" y="9"/>
                </a:cxn>
                <a:cxn ang="0">
                  <a:pos x="0" y="9"/>
                </a:cxn>
                <a:cxn ang="0">
                  <a:pos x="1" y="16"/>
                </a:cxn>
              </a:cxnLst>
              <a:rect l="0" t="0" r="r" b="b"/>
              <a:pathLst>
                <a:path w="65" h="16">
                  <a:moveTo>
                    <a:pt x="1" y="16"/>
                  </a:moveTo>
                  <a:lnTo>
                    <a:pt x="1" y="16"/>
                  </a:lnTo>
                  <a:lnTo>
                    <a:pt x="16" y="11"/>
                  </a:lnTo>
                  <a:lnTo>
                    <a:pt x="29" y="9"/>
                  </a:lnTo>
                  <a:lnTo>
                    <a:pt x="46" y="9"/>
                  </a:lnTo>
                  <a:lnTo>
                    <a:pt x="65" y="7"/>
                  </a:lnTo>
                  <a:lnTo>
                    <a:pt x="65" y="0"/>
                  </a:lnTo>
                  <a:lnTo>
                    <a:pt x="46" y="2"/>
                  </a:lnTo>
                  <a:lnTo>
                    <a:pt x="29" y="4"/>
                  </a:lnTo>
                  <a:lnTo>
                    <a:pt x="16" y="7"/>
                  </a:lnTo>
                  <a:lnTo>
                    <a:pt x="0" y="9"/>
                  </a:lnTo>
                  <a:lnTo>
                    <a:pt x="0" y="9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96" name="Freeform 72"/>
            <p:cNvSpPr>
              <a:spLocks/>
            </p:cNvSpPr>
            <p:nvPr/>
          </p:nvSpPr>
          <p:spPr bwMode="auto">
            <a:xfrm>
              <a:off x="246" y="505"/>
              <a:ext cx="42" cy="23"/>
            </a:xfrm>
            <a:custGeom>
              <a:avLst/>
              <a:gdLst/>
              <a:ahLst/>
              <a:cxnLst>
                <a:cxn ang="0">
                  <a:pos x="1" y="22"/>
                </a:cxn>
                <a:cxn ang="0">
                  <a:pos x="1" y="22"/>
                </a:cxn>
                <a:cxn ang="0">
                  <a:pos x="9" y="18"/>
                </a:cxn>
                <a:cxn ang="0">
                  <a:pos x="18" y="14"/>
                </a:cxn>
                <a:cxn ang="0">
                  <a:pos x="26" y="9"/>
                </a:cxn>
                <a:cxn ang="0">
                  <a:pos x="42" y="7"/>
                </a:cxn>
                <a:cxn ang="0">
                  <a:pos x="41" y="0"/>
                </a:cxn>
                <a:cxn ang="0">
                  <a:pos x="26" y="5"/>
                </a:cxn>
                <a:cxn ang="0">
                  <a:pos x="14" y="9"/>
                </a:cxn>
                <a:cxn ang="0">
                  <a:pos x="6" y="13"/>
                </a:cxn>
                <a:cxn ang="0">
                  <a:pos x="0" y="18"/>
                </a:cxn>
                <a:cxn ang="0">
                  <a:pos x="0" y="18"/>
                </a:cxn>
                <a:cxn ang="0">
                  <a:pos x="1" y="22"/>
                </a:cxn>
              </a:cxnLst>
              <a:rect l="0" t="0" r="r" b="b"/>
              <a:pathLst>
                <a:path w="42" h="22">
                  <a:moveTo>
                    <a:pt x="1" y="22"/>
                  </a:moveTo>
                  <a:lnTo>
                    <a:pt x="1" y="22"/>
                  </a:lnTo>
                  <a:lnTo>
                    <a:pt x="9" y="18"/>
                  </a:lnTo>
                  <a:lnTo>
                    <a:pt x="18" y="14"/>
                  </a:lnTo>
                  <a:lnTo>
                    <a:pt x="26" y="9"/>
                  </a:lnTo>
                  <a:lnTo>
                    <a:pt x="42" y="7"/>
                  </a:lnTo>
                  <a:lnTo>
                    <a:pt x="41" y="0"/>
                  </a:lnTo>
                  <a:lnTo>
                    <a:pt x="26" y="5"/>
                  </a:lnTo>
                  <a:lnTo>
                    <a:pt x="14" y="9"/>
                  </a:lnTo>
                  <a:lnTo>
                    <a:pt x="6" y="13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1" y="2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97" name="Freeform 73"/>
            <p:cNvSpPr>
              <a:spLocks/>
            </p:cNvSpPr>
            <p:nvPr/>
          </p:nvSpPr>
          <p:spPr bwMode="auto">
            <a:xfrm>
              <a:off x="226" y="524"/>
              <a:ext cx="21" cy="13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0" y="11"/>
                </a:cxn>
                <a:cxn ang="0">
                  <a:pos x="3" y="14"/>
                </a:cxn>
                <a:cxn ang="0">
                  <a:pos x="10" y="11"/>
                </a:cxn>
                <a:cxn ang="0">
                  <a:pos x="16" y="9"/>
                </a:cxn>
                <a:cxn ang="0">
                  <a:pos x="21" y="4"/>
                </a:cxn>
                <a:cxn ang="0">
                  <a:pos x="20" y="0"/>
                </a:cxn>
                <a:cxn ang="0">
                  <a:pos x="13" y="2"/>
                </a:cxn>
                <a:cxn ang="0">
                  <a:pos x="8" y="7"/>
                </a:cxn>
                <a:cxn ang="0">
                  <a:pos x="2" y="9"/>
                </a:cxn>
                <a:cxn ang="0">
                  <a:pos x="3" y="11"/>
                </a:cxn>
                <a:cxn ang="0">
                  <a:pos x="3" y="11"/>
                </a:cxn>
                <a:cxn ang="0">
                  <a:pos x="0" y="11"/>
                </a:cxn>
              </a:cxnLst>
              <a:rect l="0" t="0" r="r" b="b"/>
              <a:pathLst>
                <a:path w="21" h="14">
                  <a:moveTo>
                    <a:pt x="0" y="11"/>
                  </a:moveTo>
                  <a:lnTo>
                    <a:pt x="0" y="11"/>
                  </a:lnTo>
                  <a:lnTo>
                    <a:pt x="3" y="14"/>
                  </a:lnTo>
                  <a:lnTo>
                    <a:pt x="10" y="11"/>
                  </a:lnTo>
                  <a:lnTo>
                    <a:pt x="16" y="9"/>
                  </a:lnTo>
                  <a:lnTo>
                    <a:pt x="21" y="4"/>
                  </a:lnTo>
                  <a:lnTo>
                    <a:pt x="20" y="0"/>
                  </a:lnTo>
                  <a:lnTo>
                    <a:pt x="13" y="2"/>
                  </a:lnTo>
                  <a:lnTo>
                    <a:pt x="8" y="7"/>
                  </a:lnTo>
                  <a:lnTo>
                    <a:pt x="2" y="9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98" name="Freeform 74"/>
            <p:cNvSpPr>
              <a:spLocks/>
            </p:cNvSpPr>
            <p:nvPr/>
          </p:nvSpPr>
          <p:spPr bwMode="auto">
            <a:xfrm>
              <a:off x="226" y="414"/>
              <a:ext cx="5" cy="119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0"/>
                </a:cxn>
                <a:cxn ang="0">
                  <a:pos x="0" y="119"/>
                </a:cxn>
                <a:cxn ang="0">
                  <a:pos x="3" y="119"/>
                </a:cxn>
                <a:cxn ang="0">
                  <a:pos x="5" y="0"/>
                </a:cxn>
                <a:cxn ang="0">
                  <a:pos x="5" y="0"/>
                </a:cxn>
              </a:cxnLst>
              <a:rect l="0" t="0" r="r" b="b"/>
              <a:pathLst>
                <a:path w="5" h="119">
                  <a:moveTo>
                    <a:pt x="5" y="0"/>
                  </a:moveTo>
                  <a:lnTo>
                    <a:pt x="0" y="0"/>
                  </a:lnTo>
                  <a:lnTo>
                    <a:pt x="0" y="119"/>
                  </a:lnTo>
                  <a:lnTo>
                    <a:pt x="3" y="119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99" name="Freeform 75"/>
            <p:cNvSpPr>
              <a:spLocks/>
            </p:cNvSpPr>
            <p:nvPr/>
          </p:nvSpPr>
          <p:spPr bwMode="auto">
            <a:xfrm>
              <a:off x="226" y="414"/>
              <a:ext cx="21" cy="19"/>
            </a:xfrm>
            <a:custGeom>
              <a:avLst/>
              <a:gdLst/>
              <a:ahLst/>
              <a:cxnLst>
                <a:cxn ang="0">
                  <a:pos x="20" y="11"/>
                </a:cxn>
                <a:cxn ang="0">
                  <a:pos x="20" y="11"/>
                </a:cxn>
                <a:cxn ang="0">
                  <a:pos x="7" y="2"/>
                </a:cxn>
                <a:cxn ang="0">
                  <a:pos x="5" y="0"/>
                </a:cxn>
                <a:cxn ang="0">
                  <a:pos x="0" y="2"/>
                </a:cxn>
                <a:cxn ang="0">
                  <a:pos x="3" y="7"/>
                </a:cxn>
                <a:cxn ang="0">
                  <a:pos x="20" y="18"/>
                </a:cxn>
                <a:cxn ang="0">
                  <a:pos x="20" y="18"/>
                </a:cxn>
                <a:cxn ang="0">
                  <a:pos x="20" y="11"/>
                </a:cxn>
              </a:cxnLst>
              <a:rect l="0" t="0" r="r" b="b"/>
              <a:pathLst>
                <a:path w="20" h="18">
                  <a:moveTo>
                    <a:pt x="20" y="11"/>
                  </a:moveTo>
                  <a:lnTo>
                    <a:pt x="20" y="11"/>
                  </a:lnTo>
                  <a:lnTo>
                    <a:pt x="7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3" y="7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100" name="Freeform 76"/>
            <p:cNvSpPr>
              <a:spLocks/>
            </p:cNvSpPr>
            <p:nvPr/>
          </p:nvSpPr>
          <p:spPr bwMode="auto">
            <a:xfrm>
              <a:off x="246" y="426"/>
              <a:ext cx="36" cy="23"/>
            </a:xfrm>
            <a:custGeom>
              <a:avLst/>
              <a:gdLst/>
              <a:ahLst/>
              <a:cxnLst>
                <a:cxn ang="0">
                  <a:pos x="36" y="19"/>
                </a:cxn>
                <a:cxn ang="0">
                  <a:pos x="36" y="19"/>
                </a:cxn>
                <a:cxn ang="0">
                  <a:pos x="19" y="10"/>
                </a:cxn>
                <a:cxn ang="0">
                  <a:pos x="0" y="0"/>
                </a:cxn>
                <a:cxn ang="0">
                  <a:pos x="0" y="7"/>
                </a:cxn>
                <a:cxn ang="0">
                  <a:pos x="18" y="18"/>
                </a:cxn>
                <a:cxn ang="0">
                  <a:pos x="34" y="23"/>
                </a:cxn>
                <a:cxn ang="0">
                  <a:pos x="34" y="23"/>
                </a:cxn>
                <a:cxn ang="0">
                  <a:pos x="36" y="19"/>
                </a:cxn>
              </a:cxnLst>
              <a:rect l="0" t="0" r="r" b="b"/>
              <a:pathLst>
                <a:path w="36" h="23">
                  <a:moveTo>
                    <a:pt x="36" y="19"/>
                  </a:moveTo>
                  <a:lnTo>
                    <a:pt x="36" y="19"/>
                  </a:lnTo>
                  <a:lnTo>
                    <a:pt x="19" y="1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8" y="18"/>
                  </a:lnTo>
                  <a:lnTo>
                    <a:pt x="34" y="23"/>
                  </a:lnTo>
                  <a:lnTo>
                    <a:pt x="34" y="23"/>
                  </a:lnTo>
                  <a:lnTo>
                    <a:pt x="36" y="19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101" name="Freeform 77"/>
            <p:cNvSpPr>
              <a:spLocks/>
            </p:cNvSpPr>
            <p:nvPr/>
          </p:nvSpPr>
          <p:spPr bwMode="auto">
            <a:xfrm>
              <a:off x="279" y="444"/>
              <a:ext cx="31" cy="13"/>
            </a:xfrm>
            <a:custGeom>
              <a:avLst/>
              <a:gdLst/>
              <a:ahLst/>
              <a:cxnLst>
                <a:cxn ang="0">
                  <a:pos x="30" y="8"/>
                </a:cxn>
                <a:cxn ang="0">
                  <a:pos x="30" y="8"/>
                </a:cxn>
                <a:cxn ang="0">
                  <a:pos x="15" y="4"/>
                </a:cxn>
                <a:cxn ang="0">
                  <a:pos x="2" y="0"/>
                </a:cxn>
                <a:cxn ang="0">
                  <a:pos x="0" y="4"/>
                </a:cxn>
                <a:cxn ang="0">
                  <a:pos x="13" y="9"/>
                </a:cxn>
                <a:cxn ang="0">
                  <a:pos x="28" y="13"/>
                </a:cxn>
                <a:cxn ang="0">
                  <a:pos x="28" y="13"/>
                </a:cxn>
                <a:cxn ang="0">
                  <a:pos x="30" y="8"/>
                </a:cxn>
              </a:cxnLst>
              <a:rect l="0" t="0" r="r" b="b"/>
              <a:pathLst>
                <a:path w="30" h="13">
                  <a:moveTo>
                    <a:pt x="30" y="8"/>
                  </a:moveTo>
                  <a:lnTo>
                    <a:pt x="30" y="8"/>
                  </a:lnTo>
                  <a:lnTo>
                    <a:pt x="15" y="4"/>
                  </a:lnTo>
                  <a:lnTo>
                    <a:pt x="2" y="0"/>
                  </a:lnTo>
                  <a:lnTo>
                    <a:pt x="0" y="4"/>
                  </a:lnTo>
                  <a:lnTo>
                    <a:pt x="13" y="9"/>
                  </a:lnTo>
                  <a:lnTo>
                    <a:pt x="28" y="13"/>
                  </a:lnTo>
                  <a:lnTo>
                    <a:pt x="28" y="13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102" name="Freeform 78"/>
            <p:cNvSpPr>
              <a:spLocks/>
            </p:cNvSpPr>
            <p:nvPr/>
          </p:nvSpPr>
          <p:spPr bwMode="auto">
            <a:xfrm>
              <a:off x="309" y="454"/>
              <a:ext cx="40" cy="8"/>
            </a:xfrm>
            <a:custGeom>
              <a:avLst/>
              <a:gdLst/>
              <a:ahLst/>
              <a:cxnLst>
                <a:cxn ang="0">
                  <a:pos x="41" y="1"/>
                </a:cxn>
                <a:cxn ang="0">
                  <a:pos x="41" y="1"/>
                </a:cxn>
                <a:cxn ang="0">
                  <a:pos x="21" y="1"/>
                </a:cxn>
                <a:cxn ang="0">
                  <a:pos x="2" y="0"/>
                </a:cxn>
                <a:cxn ang="0">
                  <a:pos x="0" y="5"/>
                </a:cxn>
                <a:cxn ang="0">
                  <a:pos x="20" y="9"/>
                </a:cxn>
                <a:cxn ang="0">
                  <a:pos x="41" y="9"/>
                </a:cxn>
                <a:cxn ang="0">
                  <a:pos x="41" y="9"/>
                </a:cxn>
                <a:cxn ang="0">
                  <a:pos x="41" y="1"/>
                </a:cxn>
              </a:cxnLst>
              <a:rect l="0" t="0" r="r" b="b"/>
              <a:pathLst>
                <a:path w="41" h="9">
                  <a:moveTo>
                    <a:pt x="41" y="1"/>
                  </a:moveTo>
                  <a:lnTo>
                    <a:pt x="41" y="1"/>
                  </a:lnTo>
                  <a:lnTo>
                    <a:pt x="21" y="1"/>
                  </a:lnTo>
                  <a:lnTo>
                    <a:pt x="2" y="0"/>
                  </a:lnTo>
                  <a:lnTo>
                    <a:pt x="0" y="5"/>
                  </a:lnTo>
                  <a:lnTo>
                    <a:pt x="20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103" name="Freeform 79"/>
            <p:cNvSpPr>
              <a:spLocks/>
            </p:cNvSpPr>
            <p:nvPr/>
          </p:nvSpPr>
          <p:spPr bwMode="auto">
            <a:xfrm>
              <a:off x="349" y="448"/>
              <a:ext cx="40" cy="13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36" y="0"/>
                </a:cxn>
                <a:cxn ang="0">
                  <a:pos x="28" y="5"/>
                </a:cxn>
                <a:cxn ang="0">
                  <a:pos x="20" y="7"/>
                </a:cxn>
                <a:cxn ang="0">
                  <a:pos x="10" y="7"/>
                </a:cxn>
                <a:cxn ang="0">
                  <a:pos x="0" y="5"/>
                </a:cxn>
                <a:cxn ang="0">
                  <a:pos x="0" y="13"/>
                </a:cxn>
                <a:cxn ang="0">
                  <a:pos x="10" y="13"/>
                </a:cxn>
                <a:cxn ang="0">
                  <a:pos x="20" y="13"/>
                </a:cxn>
                <a:cxn ang="0">
                  <a:pos x="29" y="11"/>
                </a:cxn>
                <a:cxn ang="0">
                  <a:pos x="39" y="5"/>
                </a:cxn>
                <a:cxn ang="0">
                  <a:pos x="39" y="5"/>
                </a:cxn>
                <a:cxn ang="0">
                  <a:pos x="36" y="0"/>
                </a:cxn>
              </a:cxnLst>
              <a:rect l="0" t="0" r="r" b="b"/>
              <a:pathLst>
                <a:path w="39" h="13">
                  <a:moveTo>
                    <a:pt x="36" y="0"/>
                  </a:moveTo>
                  <a:lnTo>
                    <a:pt x="36" y="0"/>
                  </a:lnTo>
                  <a:lnTo>
                    <a:pt x="28" y="5"/>
                  </a:lnTo>
                  <a:lnTo>
                    <a:pt x="20" y="7"/>
                  </a:lnTo>
                  <a:lnTo>
                    <a:pt x="10" y="7"/>
                  </a:lnTo>
                  <a:lnTo>
                    <a:pt x="0" y="5"/>
                  </a:lnTo>
                  <a:lnTo>
                    <a:pt x="0" y="13"/>
                  </a:lnTo>
                  <a:lnTo>
                    <a:pt x="10" y="13"/>
                  </a:lnTo>
                  <a:lnTo>
                    <a:pt x="20" y="13"/>
                  </a:lnTo>
                  <a:lnTo>
                    <a:pt x="29" y="11"/>
                  </a:lnTo>
                  <a:lnTo>
                    <a:pt x="39" y="5"/>
                  </a:lnTo>
                  <a:lnTo>
                    <a:pt x="39" y="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104" name="Freeform 80"/>
            <p:cNvSpPr>
              <a:spLocks/>
            </p:cNvSpPr>
            <p:nvPr/>
          </p:nvSpPr>
          <p:spPr bwMode="auto">
            <a:xfrm>
              <a:off x="385" y="446"/>
              <a:ext cx="10" cy="21"/>
            </a:xfrm>
            <a:custGeom>
              <a:avLst/>
              <a:gdLst/>
              <a:ahLst/>
              <a:cxnLst>
                <a:cxn ang="0">
                  <a:pos x="2" y="7"/>
                </a:cxn>
                <a:cxn ang="0">
                  <a:pos x="2" y="7"/>
                </a:cxn>
                <a:cxn ang="0">
                  <a:pos x="2" y="16"/>
                </a:cxn>
                <a:cxn ang="0">
                  <a:pos x="3" y="20"/>
                </a:cxn>
                <a:cxn ang="0">
                  <a:pos x="8" y="18"/>
                </a:cxn>
                <a:cxn ang="0">
                  <a:pos x="8" y="15"/>
                </a:cxn>
                <a:cxn ang="0">
                  <a:pos x="10" y="9"/>
                </a:cxn>
                <a:cxn ang="0">
                  <a:pos x="8" y="6"/>
                </a:cxn>
                <a:cxn ang="0">
                  <a:pos x="7" y="4"/>
                </a:cxn>
                <a:cxn ang="0">
                  <a:pos x="3" y="0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9"/>
                </a:cxn>
                <a:cxn ang="0">
                  <a:pos x="3" y="15"/>
                </a:cxn>
                <a:cxn ang="0">
                  <a:pos x="3" y="16"/>
                </a:cxn>
                <a:cxn ang="0">
                  <a:pos x="7" y="18"/>
                </a:cxn>
                <a:cxn ang="0">
                  <a:pos x="7" y="15"/>
                </a:cxn>
                <a:cxn ang="0">
                  <a:pos x="7" y="7"/>
                </a:cxn>
                <a:cxn ang="0">
                  <a:pos x="7" y="7"/>
                </a:cxn>
                <a:cxn ang="0">
                  <a:pos x="2" y="7"/>
                </a:cxn>
              </a:cxnLst>
              <a:rect l="0" t="0" r="r" b="b"/>
              <a:pathLst>
                <a:path w="10" h="20">
                  <a:moveTo>
                    <a:pt x="2" y="7"/>
                  </a:moveTo>
                  <a:lnTo>
                    <a:pt x="2" y="7"/>
                  </a:lnTo>
                  <a:lnTo>
                    <a:pt x="2" y="16"/>
                  </a:lnTo>
                  <a:lnTo>
                    <a:pt x="3" y="20"/>
                  </a:lnTo>
                  <a:lnTo>
                    <a:pt x="8" y="18"/>
                  </a:lnTo>
                  <a:lnTo>
                    <a:pt x="8" y="15"/>
                  </a:lnTo>
                  <a:lnTo>
                    <a:pt x="10" y="9"/>
                  </a:lnTo>
                  <a:lnTo>
                    <a:pt x="8" y="6"/>
                  </a:lnTo>
                  <a:lnTo>
                    <a:pt x="7" y="4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9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7" y="15"/>
                  </a:lnTo>
                  <a:lnTo>
                    <a:pt x="7" y="7"/>
                  </a:lnTo>
                  <a:lnTo>
                    <a:pt x="7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105" name="Freeform 81"/>
            <p:cNvSpPr>
              <a:spLocks/>
            </p:cNvSpPr>
            <p:nvPr/>
          </p:nvSpPr>
          <p:spPr bwMode="auto">
            <a:xfrm>
              <a:off x="383" y="395"/>
              <a:ext cx="9" cy="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4" y="20"/>
                </a:cxn>
                <a:cxn ang="0">
                  <a:pos x="4" y="31"/>
                </a:cxn>
                <a:cxn ang="0">
                  <a:pos x="4" y="40"/>
                </a:cxn>
                <a:cxn ang="0">
                  <a:pos x="4" y="59"/>
                </a:cxn>
                <a:cxn ang="0">
                  <a:pos x="9" y="59"/>
                </a:cxn>
                <a:cxn ang="0">
                  <a:pos x="9" y="40"/>
                </a:cxn>
                <a:cxn ang="0">
                  <a:pos x="9" y="31"/>
                </a:cxn>
                <a:cxn ang="0">
                  <a:pos x="9" y="2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0"/>
                </a:cxn>
              </a:cxnLst>
              <a:rect l="0" t="0" r="r" b="b"/>
              <a:pathLst>
                <a:path w="9" h="59">
                  <a:moveTo>
                    <a:pt x="0" y="0"/>
                  </a:moveTo>
                  <a:lnTo>
                    <a:pt x="0" y="0"/>
                  </a:lnTo>
                  <a:lnTo>
                    <a:pt x="4" y="20"/>
                  </a:lnTo>
                  <a:lnTo>
                    <a:pt x="4" y="31"/>
                  </a:lnTo>
                  <a:lnTo>
                    <a:pt x="4" y="40"/>
                  </a:lnTo>
                  <a:lnTo>
                    <a:pt x="4" y="59"/>
                  </a:lnTo>
                  <a:lnTo>
                    <a:pt x="9" y="59"/>
                  </a:lnTo>
                  <a:lnTo>
                    <a:pt x="9" y="40"/>
                  </a:lnTo>
                  <a:lnTo>
                    <a:pt x="9" y="31"/>
                  </a:lnTo>
                  <a:lnTo>
                    <a:pt x="9" y="20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106" name="Freeform 82"/>
            <p:cNvSpPr>
              <a:spLocks/>
            </p:cNvSpPr>
            <p:nvPr/>
          </p:nvSpPr>
          <p:spPr bwMode="auto">
            <a:xfrm>
              <a:off x="375" y="331"/>
              <a:ext cx="14" cy="6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14"/>
                </a:cxn>
                <a:cxn ang="0">
                  <a:pos x="3" y="25"/>
                </a:cxn>
                <a:cxn ang="0">
                  <a:pos x="5" y="39"/>
                </a:cxn>
                <a:cxn ang="0">
                  <a:pos x="8" y="63"/>
                </a:cxn>
                <a:cxn ang="0">
                  <a:pos x="13" y="63"/>
                </a:cxn>
                <a:cxn ang="0">
                  <a:pos x="12" y="38"/>
                </a:cxn>
                <a:cxn ang="0">
                  <a:pos x="8" y="25"/>
                </a:cxn>
                <a:cxn ang="0">
                  <a:pos x="7" y="12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0"/>
                </a:cxn>
              </a:cxnLst>
              <a:rect l="0" t="0" r="r" b="b"/>
              <a:pathLst>
                <a:path w="13" h="63">
                  <a:moveTo>
                    <a:pt x="0" y="0"/>
                  </a:moveTo>
                  <a:lnTo>
                    <a:pt x="0" y="0"/>
                  </a:lnTo>
                  <a:lnTo>
                    <a:pt x="2" y="14"/>
                  </a:lnTo>
                  <a:lnTo>
                    <a:pt x="3" y="25"/>
                  </a:lnTo>
                  <a:lnTo>
                    <a:pt x="5" y="39"/>
                  </a:lnTo>
                  <a:lnTo>
                    <a:pt x="8" y="63"/>
                  </a:lnTo>
                  <a:lnTo>
                    <a:pt x="13" y="63"/>
                  </a:lnTo>
                  <a:lnTo>
                    <a:pt x="12" y="38"/>
                  </a:lnTo>
                  <a:lnTo>
                    <a:pt x="8" y="25"/>
                  </a:lnTo>
                  <a:lnTo>
                    <a:pt x="7" y="12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107" name="Freeform 83"/>
            <p:cNvSpPr>
              <a:spLocks/>
            </p:cNvSpPr>
            <p:nvPr/>
          </p:nvSpPr>
          <p:spPr bwMode="auto">
            <a:xfrm>
              <a:off x="363" y="284"/>
              <a:ext cx="17" cy="4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5" y="14"/>
                </a:cxn>
                <a:cxn ang="0">
                  <a:pos x="8" y="25"/>
                </a:cxn>
                <a:cxn ang="0">
                  <a:pos x="12" y="36"/>
                </a:cxn>
                <a:cxn ang="0">
                  <a:pos x="13" y="49"/>
                </a:cxn>
                <a:cxn ang="0">
                  <a:pos x="18" y="49"/>
                </a:cxn>
                <a:cxn ang="0">
                  <a:pos x="16" y="34"/>
                </a:cxn>
                <a:cxn ang="0">
                  <a:pos x="13" y="23"/>
                </a:cxn>
                <a:cxn ang="0">
                  <a:pos x="10" y="14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2"/>
                </a:cxn>
              </a:cxnLst>
              <a:rect l="0" t="0" r="r" b="b"/>
              <a:pathLst>
                <a:path w="18" h="49">
                  <a:moveTo>
                    <a:pt x="0" y="2"/>
                  </a:moveTo>
                  <a:lnTo>
                    <a:pt x="0" y="2"/>
                  </a:lnTo>
                  <a:lnTo>
                    <a:pt x="5" y="14"/>
                  </a:lnTo>
                  <a:lnTo>
                    <a:pt x="8" y="25"/>
                  </a:lnTo>
                  <a:lnTo>
                    <a:pt x="12" y="36"/>
                  </a:lnTo>
                  <a:lnTo>
                    <a:pt x="13" y="49"/>
                  </a:lnTo>
                  <a:lnTo>
                    <a:pt x="18" y="49"/>
                  </a:lnTo>
                  <a:lnTo>
                    <a:pt x="16" y="34"/>
                  </a:lnTo>
                  <a:lnTo>
                    <a:pt x="13" y="23"/>
                  </a:lnTo>
                  <a:lnTo>
                    <a:pt x="10" y="14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108" name="Freeform 84"/>
            <p:cNvSpPr>
              <a:spLocks/>
            </p:cNvSpPr>
            <p:nvPr/>
          </p:nvSpPr>
          <p:spPr bwMode="auto">
            <a:xfrm>
              <a:off x="342" y="248"/>
              <a:ext cx="26" cy="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"/>
                </a:cxn>
                <a:cxn ang="0">
                  <a:pos x="2" y="9"/>
                </a:cxn>
                <a:cxn ang="0">
                  <a:pos x="10" y="18"/>
                </a:cxn>
                <a:cxn ang="0">
                  <a:pos x="17" y="29"/>
                </a:cxn>
                <a:cxn ang="0">
                  <a:pos x="20" y="38"/>
                </a:cxn>
                <a:cxn ang="0">
                  <a:pos x="25" y="36"/>
                </a:cxn>
                <a:cxn ang="0">
                  <a:pos x="20" y="25"/>
                </a:cxn>
                <a:cxn ang="0">
                  <a:pos x="14" y="14"/>
                </a:cxn>
                <a:cxn ang="0">
                  <a:pos x="7" y="3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0" y="0"/>
                </a:cxn>
              </a:cxnLst>
              <a:rect l="0" t="0" r="r" b="b"/>
              <a:pathLst>
                <a:path w="25" h="38">
                  <a:moveTo>
                    <a:pt x="0" y="0"/>
                  </a:moveTo>
                  <a:lnTo>
                    <a:pt x="0" y="5"/>
                  </a:lnTo>
                  <a:lnTo>
                    <a:pt x="2" y="9"/>
                  </a:lnTo>
                  <a:lnTo>
                    <a:pt x="10" y="18"/>
                  </a:lnTo>
                  <a:lnTo>
                    <a:pt x="17" y="29"/>
                  </a:lnTo>
                  <a:lnTo>
                    <a:pt x="20" y="38"/>
                  </a:lnTo>
                  <a:lnTo>
                    <a:pt x="25" y="36"/>
                  </a:lnTo>
                  <a:lnTo>
                    <a:pt x="20" y="25"/>
                  </a:lnTo>
                  <a:lnTo>
                    <a:pt x="14" y="14"/>
                  </a:lnTo>
                  <a:lnTo>
                    <a:pt x="7" y="3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109" name="Rectangle 85"/>
            <p:cNvSpPr>
              <a:spLocks noChangeArrowheads="1"/>
            </p:cNvSpPr>
            <p:nvPr/>
          </p:nvSpPr>
          <p:spPr bwMode="auto">
            <a:xfrm>
              <a:off x="149" y="197"/>
              <a:ext cx="508" cy="6"/>
            </a:xfrm>
            <a:prstGeom prst="rect">
              <a:avLst/>
            </a:prstGeom>
            <a:solidFill>
              <a:srgbClr val="25221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110" name="Rectangle 86"/>
          <p:cNvSpPr>
            <a:spLocks noChangeArrowheads="1"/>
          </p:cNvSpPr>
          <p:nvPr/>
        </p:nvSpPr>
        <p:spPr bwMode="auto">
          <a:xfrm>
            <a:off x="685800" y="762000"/>
            <a:ext cx="1347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34821" name="Picture 87" descr="icc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822" name="Group 96"/>
          <p:cNvGrpSpPr>
            <a:grpSpLocks/>
          </p:cNvGrpSpPr>
          <p:nvPr userDrawn="1"/>
        </p:nvGrpSpPr>
        <p:grpSpPr bwMode="auto">
          <a:xfrm>
            <a:off x="5994400" y="6464300"/>
            <a:ext cx="2998788" cy="266700"/>
            <a:chOff x="3696" y="4016"/>
            <a:chExt cx="1889" cy="168"/>
          </a:xfrm>
        </p:grpSpPr>
        <p:sp>
          <p:nvSpPr>
            <p:cNvPr id="1115" name="AutoShape 91"/>
            <p:cNvSpPr>
              <a:spLocks noChangeArrowheads="1"/>
            </p:cNvSpPr>
            <p:nvPr/>
          </p:nvSpPr>
          <p:spPr bwMode="auto">
            <a:xfrm>
              <a:off x="3728" y="4032"/>
              <a:ext cx="1840" cy="152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118" name="Rectangle 94"/>
            <p:cNvSpPr>
              <a:spLocks noChangeArrowheads="1"/>
            </p:cNvSpPr>
            <p:nvPr/>
          </p:nvSpPr>
          <p:spPr bwMode="auto">
            <a:xfrm>
              <a:off x="3696" y="4016"/>
              <a:ext cx="1889" cy="156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 b="1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9698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85" r:id="rId1"/>
    <p:sldLayoutId id="2147485686" r:id="rId2"/>
  </p:sldLayoutIdLst>
  <p:transition xmlns:p14="http://schemas.microsoft.com/office/powerpoint/2010/main"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5793" tIns="47896" rIns="95793" bIns="47896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defRPr/>
            </a:pPr>
            <a:endParaRPr lang="en-GB" sz="46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110" name="Rectangle 86"/>
          <p:cNvSpPr>
            <a:spLocks noChangeArrowheads="1"/>
          </p:cNvSpPr>
          <p:nvPr userDrawn="1"/>
        </p:nvSpPr>
        <p:spPr bwMode="auto">
          <a:xfrm>
            <a:off x="152400" y="685800"/>
            <a:ext cx="1347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13316" name="Picture 87" descr="icc5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335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17" name="Group 90"/>
          <p:cNvGrpSpPr>
            <a:grpSpLocks/>
          </p:cNvGrpSpPr>
          <p:nvPr userDrawn="1"/>
        </p:nvGrpSpPr>
        <p:grpSpPr bwMode="auto">
          <a:xfrm>
            <a:off x="5929313" y="6477000"/>
            <a:ext cx="3062287" cy="298450"/>
            <a:chOff x="3888" y="4032"/>
            <a:chExt cx="1689" cy="144"/>
          </a:xfrm>
        </p:grpSpPr>
        <p:sp>
          <p:nvSpPr>
            <p:cNvPr id="1115" name="AutoShape 91"/>
            <p:cNvSpPr>
              <a:spLocks noChangeArrowheads="1"/>
            </p:cNvSpPr>
            <p:nvPr/>
          </p:nvSpPr>
          <p:spPr bwMode="auto">
            <a:xfrm>
              <a:off x="3888" y="4032"/>
              <a:ext cx="1680" cy="144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16" name="Rectangle 92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  <p:sp>
          <p:nvSpPr>
            <p:cNvPr id="1117" name="Rectangle 93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  <p:sp>
          <p:nvSpPr>
            <p:cNvPr id="1118" name="Rectangle 94"/>
            <p:cNvSpPr>
              <a:spLocks noChangeArrowheads="1"/>
            </p:cNvSpPr>
            <p:nvPr/>
          </p:nvSpPr>
          <p:spPr bwMode="auto">
            <a:xfrm>
              <a:off x="3888" y="4032"/>
              <a:ext cx="168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4465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88" r:id="rId1"/>
  </p:sldLayoutIdLst>
  <p:transition xmlns:p14="http://schemas.microsoft.com/office/powerpoint/2010/main"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5793" tIns="47896" rIns="95793" bIns="47896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defRPr/>
            </a:pPr>
            <a:endParaRPr lang="en-GB" sz="4600">
              <a:solidFill>
                <a:srgbClr val="000000"/>
              </a:solidFill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1110" name="Rectangle 86"/>
          <p:cNvSpPr>
            <a:spLocks noChangeArrowheads="1"/>
          </p:cNvSpPr>
          <p:nvPr userDrawn="1"/>
        </p:nvSpPr>
        <p:spPr bwMode="auto">
          <a:xfrm>
            <a:off x="152400" y="685800"/>
            <a:ext cx="1347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17412" name="Picture 87" descr="icc5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335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13" name="Group 90"/>
          <p:cNvGrpSpPr>
            <a:grpSpLocks/>
          </p:cNvGrpSpPr>
          <p:nvPr userDrawn="1"/>
        </p:nvGrpSpPr>
        <p:grpSpPr bwMode="auto">
          <a:xfrm>
            <a:off x="5929313" y="6477000"/>
            <a:ext cx="3062287" cy="298450"/>
            <a:chOff x="3888" y="4032"/>
            <a:chExt cx="1689" cy="144"/>
          </a:xfrm>
        </p:grpSpPr>
        <p:sp>
          <p:nvSpPr>
            <p:cNvPr id="1115" name="AutoShape 91"/>
            <p:cNvSpPr>
              <a:spLocks noChangeArrowheads="1"/>
            </p:cNvSpPr>
            <p:nvPr/>
          </p:nvSpPr>
          <p:spPr bwMode="auto">
            <a:xfrm>
              <a:off x="3888" y="4032"/>
              <a:ext cx="1680" cy="144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116" name="Rectangle 92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  <a:ea typeface="+mn-ea"/>
                  <a:cs typeface="+mn-cs"/>
                </a:rPr>
                <a:t>Institute for Computational Cosmology</a:t>
              </a:r>
            </a:p>
          </p:txBody>
        </p:sp>
        <p:sp>
          <p:nvSpPr>
            <p:cNvPr id="1117" name="Rectangle 93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  <a:ea typeface="+mn-ea"/>
                  <a:cs typeface="+mn-cs"/>
                </a:rPr>
                <a:t>Institute for Computational Cosmology</a:t>
              </a:r>
            </a:p>
          </p:txBody>
        </p:sp>
        <p:sp>
          <p:nvSpPr>
            <p:cNvPr id="1118" name="Rectangle 94"/>
            <p:cNvSpPr>
              <a:spLocks noChangeArrowheads="1"/>
            </p:cNvSpPr>
            <p:nvPr/>
          </p:nvSpPr>
          <p:spPr bwMode="auto">
            <a:xfrm>
              <a:off x="3888" y="4032"/>
              <a:ext cx="168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  <a:ea typeface="+mn-ea"/>
                  <a:cs typeface="+mn-cs"/>
                </a:rPr>
                <a:t>Institute for Computational Cosmology</a:t>
              </a: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38" r:id="rId1"/>
  </p:sldLayoutIdLst>
  <p:transition xmlns:p14="http://schemas.microsoft.com/office/powerpoint/2010/main"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5793" tIns="47896" rIns="95793" bIns="47896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defRPr/>
            </a:pPr>
            <a:endParaRPr lang="en-GB" sz="4600">
              <a:solidFill>
                <a:srgbClr val="000000"/>
              </a:solidFill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1110" name="Rectangle 86"/>
          <p:cNvSpPr>
            <a:spLocks noChangeArrowheads="1"/>
          </p:cNvSpPr>
          <p:nvPr userDrawn="1"/>
        </p:nvSpPr>
        <p:spPr bwMode="auto">
          <a:xfrm>
            <a:off x="152400" y="685800"/>
            <a:ext cx="1347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22532" name="Picture 87" descr="icc5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335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33" name="Group 90"/>
          <p:cNvGrpSpPr>
            <a:grpSpLocks/>
          </p:cNvGrpSpPr>
          <p:nvPr userDrawn="1"/>
        </p:nvGrpSpPr>
        <p:grpSpPr bwMode="auto">
          <a:xfrm>
            <a:off x="5929313" y="6477000"/>
            <a:ext cx="3062287" cy="298450"/>
            <a:chOff x="3888" y="4032"/>
            <a:chExt cx="1689" cy="144"/>
          </a:xfrm>
        </p:grpSpPr>
        <p:sp>
          <p:nvSpPr>
            <p:cNvPr id="1115" name="AutoShape 91"/>
            <p:cNvSpPr>
              <a:spLocks noChangeArrowheads="1"/>
            </p:cNvSpPr>
            <p:nvPr/>
          </p:nvSpPr>
          <p:spPr bwMode="auto">
            <a:xfrm>
              <a:off x="3888" y="4032"/>
              <a:ext cx="1680" cy="144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116" name="Rectangle 92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  <a:ea typeface="+mn-ea"/>
                  <a:cs typeface="+mn-cs"/>
                </a:rPr>
                <a:t>Institute for Computational Cosmology</a:t>
              </a:r>
            </a:p>
          </p:txBody>
        </p:sp>
        <p:sp>
          <p:nvSpPr>
            <p:cNvPr id="1117" name="Rectangle 93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  <a:ea typeface="+mn-ea"/>
                  <a:cs typeface="+mn-cs"/>
                </a:rPr>
                <a:t>Institute for Computational Cosmology</a:t>
              </a:r>
            </a:p>
          </p:txBody>
        </p:sp>
        <p:sp>
          <p:nvSpPr>
            <p:cNvPr id="1118" name="Rectangle 94"/>
            <p:cNvSpPr>
              <a:spLocks noChangeArrowheads="1"/>
            </p:cNvSpPr>
            <p:nvPr/>
          </p:nvSpPr>
          <p:spPr bwMode="auto">
            <a:xfrm>
              <a:off x="3888" y="4032"/>
              <a:ext cx="168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  <a:ea typeface="+mn-ea"/>
                  <a:cs typeface="+mn-cs"/>
                </a:rPr>
                <a:t>Institute for Computational Cosmology</a:t>
              </a: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41" r:id="rId1"/>
  </p:sldLayoutIdLst>
  <p:transition xmlns:p14="http://schemas.microsoft.com/office/powerpoint/2010/main"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5793" tIns="47896" rIns="95793" bIns="47896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defRPr/>
            </a:pPr>
            <a:endParaRPr lang="en-GB" sz="4600">
              <a:solidFill>
                <a:srgbClr val="000000"/>
              </a:solidFill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1110" name="Rectangle 86"/>
          <p:cNvSpPr>
            <a:spLocks noChangeArrowheads="1"/>
          </p:cNvSpPr>
          <p:nvPr userDrawn="1"/>
        </p:nvSpPr>
        <p:spPr bwMode="auto">
          <a:xfrm>
            <a:off x="152400" y="685800"/>
            <a:ext cx="1347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44036" name="Picture 87" descr="icc5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335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4037" name="Group 90"/>
          <p:cNvGrpSpPr>
            <a:grpSpLocks/>
          </p:cNvGrpSpPr>
          <p:nvPr userDrawn="1"/>
        </p:nvGrpSpPr>
        <p:grpSpPr bwMode="auto">
          <a:xfrm>
            <a:off x="5929313" y="6477000"/>
            <a:ext cx="3062287" cy="298450"/>
            <a:chOff x="3888" y="4032"/>
            <a:chExt cx="1689" cy="144"/>
          </a:xfrm>
        </p:grpSpPr>
        <p:sp>
          <p:nvSpPr>
            <p:cNvPr id="1115" name="AutoShape 91"/>
            <p:cNvSpPr>
              <a:spLocks noChangeArrowheads="1"/>
            </p:cNvSpPr>
            <p:nvPr/>
          </p:nvSpPr>
          <p:spPr bwMode="auto">
            <a:xfrm>
              <a:off x="3888" y="4032"/>
              <a:ext cx="1680" cy="144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116" name="Rectangle 92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  <a:ea typeface="+mn-ea"/>
                  <a:cs typeface="+mn-cs"/>
                </a:rPr>
                <a:t>Institute for Computational Cosmology</a:t>
              </a:r>
            </a:p>
          </p:txBody>
        </p:sp>
        <p:sp>
          <p:nvSpPr>
            <p:cNvPr id="1117" name="Rectangle 93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  <a:ea typeface="+mn-ea"/>
                  <a:cs typeface="+mn-cs"/>
                </a:rPr>
                <a:t>Institute for Computational Cosmology</a:t>
              </a:r>
            </a:p>
          </p:txBody>
        </p:sp>
        <p:sp>
          <p:nvSpPr>
            <p:cNvPr id="1118" name="Rectangle 94"/>
            <p:cNvSpPr>
              <a:spLocks noChangeArrowheads="1"/>
            </p:cNvSpPr>
            <p:nvPr/>
          </p:nvSpPr>
          <p:spPr bwMode="auto">
            <a:xfrm>
              <a:off x="3888" y="4032"/>
              <a:ext cx="168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  <a:ea typeface="+mn-ea"/>
                  <a:cs typeface="+mn-cs"/>
                </a:rPr>
                <a:t>Institute for Computational Cosmology</a:t>
              </a: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51" r:id="rId1"/>
  </p:sldLayoutIdLst>
  <p:transition xmlns:p14="http://schemas.microsoft.com/office/powerpoint/2010/main"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5793" tIns="47896" rIns="95793" bIns="47896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defRPr/>
            </a:pPr>
            <a:endParaRPr lang="en-GB" sz="4600">
              <a:solidFill>
                <a:srgbClr val="000000"/>
              </a:solidFill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1110" name="Rectangle 86"/>
          <p:cNvSpPr>
            <a:spLocks noChangeArrowheads="1"/>
          </p:cNvSpPr>
          <p:nvPr userDrawn="1"/>
        </p:nvSpPr>
        <p:spPr bwMode="auto">
          <a:xfrm>
            <a:off x="152400" y="685800"/>
            <a:ext cx="1347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48132" name="Picture 87" descr="icc5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335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8133" name="Group 90"/>
          <p:cNvGrpSpPr>
            <a:grpSpLocks/>
          </p:cNvGrpSpPr>
          <p:nvPr userDrawn="1"/>
        </p:nvGrpSpPr>
        <p:grpSpPr bwMode="auto">
          <a:xfrm>
            <a:off x="5929313" y="6477000"/>
            <a:ext cx="3062287" cy="298450"/>
            <a:chOff x="3888" y="4032"/>
            <a:chExt cx="1689" cy="144"/>
          </a:xfrm>
        </p:grpSpPr>
        <p:sp>
          <p:nvSpPr>
            <p:cNvPr id="1115" name="AutoShape 91"/>
            <p:cNvSpPr>
              <a:spLocks noChangeArrowheads="1"/>
            </p:cNvSpPr>
            <p:nvPr/>
          </p:nvSpPr>
          <p:spPr bwMode="auto">
            <a:xfrm>
              <a:off x="3888" y="4032"/>
              <a:ext cx="1680" cy="144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116" name="Rectangle 92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  <a:ea typeface="+mn-ea"/>
                  <a:cs typeface="+mn-cs"/>
                </a:rPr>
                <a:t>Institute for Computational Cosmology</a:t>
              </a:r>
            </a:p>
          </p:txBody>
        </p:sp>
        <p:sp>
          <p:nvSpPr>
            <p:cNvPr id="1117" name="Rectangle 93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  <a:ea typeface="+mn-ea"/>
                  <a:cs typeface="+mn-cs"/>
                </a:rPr>
                <a:t>Institute for Computational Cosmology</a:t>
              </a:r>
            </a:p>
          </p:txBody>
        </p:sp>
        <p:sp>
          <p:nvSpPr>
            <p:cNvPr id="1118" name="Rectangle 94"/>
            <p:cNvSpPr>
              <a:spLocks noChangeArrowheads="1"/>
            </p:cNvSpPr>
            <p:nvPr/>
          </p:nvSpPr>
          <p:spPr bwMode="auto">
            <a:xfrm>
              <a:off x="3888" y="4032"/>
              <a:ext cx="168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  <a:ea typeface="+mn-ea"/>
                  <a:cs typeface="+mn-cs"/>
                </a:rPr>
                <a:t>Institute for Computational Cosmology</a:t>
              </a: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53" r:id="rId1"/>
  </p:sldLayoutIdLst>
  <p:transition xmlns:p14="http://schemas.microsoft.com/office/powerpoint/2010/main"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5793" tIns="47896" rIns="95793" bIns="47896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defRPr/>
            </a:pPr>
            <a:endParaRPr lang="en-GB" sz="4600">
              <a:solidFill>
                <a:srgbClr val="000000"/>
              </a:solidFill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1110" name="Rectangle 86"/>
          <p:cNvSpPr>
            <a:spLocks noChangeArrowheads="1"/>
          </p:cNvSpPr>
          <p:nvPr userDrawn="1"/>
        </p:nvSpPr>
        <p:spPr bwMode="auto">
          <a:xfrm>
            <a:off x="152400" y="685800"/>
            <a:ext cx="1347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61444" name="Picture 87" descr="icc5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335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445" name="Group 90"/>
          <p:cNvGrpSpPr>
            <a:grpSpLocks/>
          </p:cNvGrpSpPr>
          <p:nvPr userDrawn="1"/>
        </p:nvGrpSpPr>
        <p:grpSpPr bwMode="auto">
          <a:xfrm>
            <a:off x="5929313" y="6477000"/>
            <a:ext cx="3062287" cy="298450"/>
            <a:chOff x="3888" y="4032"/>
            <a:chExt cx="1689" cy="144"/>
          </a:xfrm>
        </p:grpSpPr>
        <p:sp>
          <p:nvSpPr>
            <p:cNvPr id="1115" name="AutoShape 91"/>
            <p:cNvSpPr>
              <a:spLocks noChangeArrowheads="1"/>
            </p:cNvSpPr>
            <p:nvPr/>
          </p:nvSpPr>
          <p:spPr bwMode="auto">
            <a:xfrm>
              <a:off x="3888" y="4032"/>
              <a:ext cx="1680" cy="144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116" name="Rectangle 92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  <a:ea typeface="+mn-ea"/>
                  <a:cs typeface="+mn-cs"/>
                </a:rPr>
                <a:t>Institute for Computational Cosmology</a:t>
              </a:r>
            </a:p>
          </p:txBody>
        </p:sp>
        <p:sp>
          <p:nvSpPr>
            <p:cNvPr id="1117" name="Rectangle 93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  <a:ea typeface="+mn-ea"/>
                  <a:cs typeface="+mn-cs"/>
                </a:rPr>
                <a:t>Institute for Computational Cosmology</a:t>
              </a:r>
            </a:p>
          </p:txBody>
        </p:sp>
        <p:sp>
          <p:nvSpPr>
            <p:cNvPr id="1118" name="Rectangle 94"/>
            <p:cNvSpPr>
              <a:spLocks noChangeArrowheads="1"/>
            </p:cNvSpPr>
            <p:nvPr/>
          </p:nvSpPr>
          <p:spPr bwMode="auto">
            <a:xfrm>
              <a:off x="3888" y="4032"/>
              <a:ext cx="168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  <a:ea typeface="+mn-ea"/>
                  <a:cs typeface="+mn-cs"/>
                </a:rPr>
                <a:t>Institute for Computational Cosmology</a:t>
              </a: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60" r:id="rId1"/>
  </p:sldLayoutIdLst>
  <p:transition xmlns:p14="http://schemas.microsoft.com/office/powerpoint/2010/main"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5793" tIns="47896" rIns="95793" bIns="47896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defRPr/>
            </a:pPr>
            <a:endParaRPr lang="en-GB" sz="4600">
              <a:solidFill>
                <a:srgbClr val="000000"/>
              </a:solidFill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1110" name="Rectangle 86"/>
          <p:cNvSpPr>
            <a:spLocks noChangeArrowheads="1"/>
          </p:cNvSpPr>
          <p:nvPr userDrawn="1"/>
        </p:nvSpPr>
        <p:spPr bwMode="auto">
          <a:xfrm>
            <a:off x="152400" y="685800"/>
            <a:ext cx="1347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88068" name="Picture 87" descr="icc5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335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8069" name="Group 90"/>
          <p:cNvGrpSpPr>
            <a:grpSpLocks/>
          </p:cNvGrpSpPr>
          <p:nvPr userDrawn="1"/>
        </p:nvGrpSpPr>
        <p:grpSpPr bwMode="auto">
          <a:xfrm>
            <a:off x="5929313" y="6477000"/>
            <a:ext cx="3062287" cy="298450"/>
            <a:chOff x="3888" y="4032"/>
            <a:chExt cx="1689" cy="144"/>
          </a:xfrm>
        </p:grpSpPr>
        <p:sp>
          <p:nvSpPr>
            <p:cNvPr id="1115" name="AutoShape 91"/>
            <p:cNvSpPr>
              <a:spLocks noChangeArrowheads="1"/>
            </p:cNvSpPr>
            <p:nvPr/>
          </p:nvSpPr>
          <p:spPr bwMode="auto">
            <a:xfrm>
              <a:off x="3888" y="4032"/>
              <a:ext cx="1680" cy="144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116" name="Rectangle 92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  <a:ea typeface="+mn-ea"/>
                  <a:cs typeface="+mn-cs"/>
                </a:rPr>
                <a:t>Institute for Computational Cosmology</a:t>
              </a:r>
            </a:p>
          </p:txBody>
        </p:sp>
        <p:sp>
          <p:nvSpPr>
            <p:cNvPr id="1117" name="Rectangle 93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  <a:ea typeface="+mn-ea"/>
                  <a:cs typeface="+mn-cs"/>
                </a:rPr>
                <a:t>Institute for Computational Cosmology</a:t>
              </a:r>
            </a:p>
          </p:txBody>
        </p:sp>
        <p:sp>
          <p:nvSpPr>
            <p:cNvPr id="1118" name="Rectangle 94"/>
            <p:cNvSpPr>
              <a:spLocks noChangeArrowheads="1"/>
            </p:cNvSpPr>
            <p:nvPr/>
          </p:nvSpPr>
          <p:spPr bwMode="auto">
            <a:xfrm>
              <a:off x="3888" y="4032"/>
              <a:ext cx="168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  <a:ea typeface="+mn-ea"/>
                  <a:cs typeface="+mn-cs"/>
                </a:rPr>
                <a:t>Institute for Computational Cosmology</a:t>
              </a: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73" r:id="rId1"/>
  </p:sldLayoutIdLst>
  <p:transition xmlns:p14="http://schemas.microsoft.com/office/powerpoint/2010/main"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5793" tIns="47896" rIns="95793" bIns="47896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defRPr/>
            </a:pPr>
            <a:endParaRPr lang="en-GB" sz="4600">
              <a:solidFill>
                <a:srgbClr val="000000"/>
              </a:solidFill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1110" name="Rectangle 86"/>
          <p:cNvSpPr>
            <a:spLocks noChangeArrowheads="1"/>
          </p:cNvSpPr>
          <p:nvPr userDrawn="1"/>
        </p:nvSpPr>
        <p:spPr bwMode="auto">
          <a:xfrm>
            <a:off x="152400" y="685800"/>
            <a:ext cx="1347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92164" name="Picture 87" descr="icc5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335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165" name="Group 90"/>
          <p:cNvGrpSpPr>
            <a:grpSpLocks/>
          </p:cNvGrpSpPr>
          <p:nvPr userDrawn="1"/>
        </p:nvGrpSpPr>
        <p:grpSpPr bwMode="auto">
          <a:xfrm>
            <a:off x="5929313" y="6477000"/>
            <a:ext cx="3062287" cy="298450"/>
            <a:chOff x="3888" y="4032"/>
            <a:chExt cx="1689" cy="144"/>
          </a:xfrm>
        </p:grpSpPr>
        <p:sp>
          <p:nvSpPr>
            <p:cNvPr id="1115" name="AutoShape 91"/>
            <p:cNvSpPr>
              <a:spLocks noChangeArrowheads="1"/>
            </p:cNvSpPr>
            <p:nvPr/>
          </p:nvSpPr>
          <p:spPr bwMode="auto">
            <a:xfrm>
              <a:off x="3888" y="4032"/>
              <a:ext cx="1680" cy="144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116" name="Rectangle 92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  <a:ea typeface="+mn-ea"/>
                  <a:cs typeface="+mn-cs"/>
                </a:rPr>
                <a:t>Institute for Computational Cosmology</a:t>
              </a:r>
            </a:p>
          </p:txBody>
        </p:sp>
        <p:sp>
          <p:nvSpPr>
            <p:cNvPr id="1117" name="Rectangle 93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  <a:ea typeface="+mn-ea"/>
                  <a:cs typeface="+mn-cs"/>
                </a:rPr>
                <a:t>Institute for Computational Cosmology</a:t>
              </a:r>
            </a:p>
          </p:txBody>
        </p:sp>
        <p:sp>
          <p:nvSpPr>
            <p:cNvPr id="1118" name="Rectangle 94"/>
            <p:cNvSpPr>
              <a:spLocks noChangeArrowheads="1"/>
            </p:cNvSpPr>
            <p:nvPr/>
          </p:nvSpPr>
          <p:spPr bwMode="auto">
            <a:xfrm>
              <a:off x="3888" y="4032"/>
              <a:ext cx="168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  <a:ea typeface="+mn-ea"/>
                  <a:cs typeface="+mn-cs"/>
                </a:rPr>
                <a:t>Institute for Computational Cosmology</a:t>
              </a: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75" r:id="rId1"/>
  </p:sldLayoutIdLst>
  <p:transition xmlns:p14="http://schemas.microsoft.com/office/powerpoint/2010/main"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5793" tIns="47896" rIns="95793" bIns="47896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defRPr/>
            </a:pPr>
            <a:endParaRPr lang="en-GB" sz="4600">
              <a:solidFill>
                <a:srgbClr val="000000"/>
              </a:solidFill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1110" name="Rectangle 86"/>
          <p:cNvSpPr>
            <a:spLocks noChangeArrowheads="1"/>
          </p:cNvSpPr>
          <p:nvPr userDrawn="1"/>
        </p:nvSpPr>
        <p:spPr bwMode="auto">
          <a:xfrm>
            <a:off x="152400" y="685800"/>
            <a:ext cx="1347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100356" name="Picture 87" descr="icc5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335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0357" name="Group 90"/>
          <p:cNvGrpSpPr>
            <a:grpSpLocks/>
          </p:cNvGrpSpPr>
          <p:nvPr userDrawn="1"/>
        </p:nvGrpSpPr>
        <p:grpSpPr bwMode="auto">
          <a:xfrm>
            <a:off x="5929313" y="6477000"/>
            <a:ext cx="3062287" cy="298450"/>
            <a:chOff x="3888" y="4032"/>
            <a:chExt cx="1689" cy="144"/>
          </a:xfrm>
        </p:grpSpPr>
        <p:sp>
          <p:nvSpPr>
            <p:cNvPr id="1115" name="AutoShape 91"/>
            <p:cNvSpPr>
              <a:spLocks noChangeArrowheads="1"/>
            </p:cNvSpPr>
            <p:nvPr/>
          </p:nvSpPr>
          <p:spPr bwMode="auto">
            <a:xfrm>
              <a:off x="3888" y="4032"/>
              <a:ext cx="1680" cy="144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116" name="Rectangle 92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  <a:ea typeface="+mn-ea"/>
                  <a:cs typeface="+mn-cs"/>
                </a:rPr>
                <a:t>Institute for Computational Cosmology</a:t>
              </a:r>
            </a:p>
          </p:txBody>
        </p:sp>
        <p:sp>
          <p:nvSpPr>
            <p:cNvPr id="1117" name="Rectangle 93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  <a:ea typeface="+mn-ea"/>
                  <a:cs typeface="+mn-cs"/>
                </a:rPr>
                <a:t>Institute for Computational Cosmology</a:t>
              </a:r>
            </a:p>
          </p:txBody>
        </p:sp>
        <p:sp>
          <p:nvSpPr>
            <p:cNvPr id="1118" name="Rectangle 94"/>
            <p:cNvSpPr>
              <a:spLocks noChangeArrowheads="1"/>
            </p:cNvSpPr>
            <p:nvPr/>
          </p:nvSpPr>
          <p:spPr bwMode="auto">
            <a:xfrm>
              <a:off x="3888" y="4032"/>
              <a:ext cx="168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  <a:ea typeface="+mn-ea"/>
                  <a:cs typeface="+mn-cs"/>
                </a:rPr>
                <a:t>Institute for Computational Cosmology</a:t>
              </a: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79" r:id="rId1"/>
  </p:sldLayoutIdLst>
  <p:transition xmlns:p14="http://schemas.microsoft.com/office/powerpoint/2010/main"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3.jpeg"/><Relationship Id="rId5" Type="http://schemas.openxmlformats.org/officeDocument/2006/relationships/oleObject" Target="../embeddings/oleObject1.bin"/><Relationship Id="rId6" Type="http://schemas.openxmlformats.org/officeDocument/2006/relationships/image" Target="../media/image2.emf"/><Relationship Id="rId7" Type="http://schemas.openxmlformats.org/officeDocument/2006/relationships/image" Target="../media/image1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11.jpeg"/><Relationship Id="rId5" Type="http://schemas.openxmlformats.org/officeDocument/2006/relationships/oleObject" Target="../embeddings/oleObject2.bin"/><Relationship Id="rId6" Type="http://schemas.openxmlformats.org/officeDocument/2006/relationships/image" Target="../media/image10.emf"/><Relationship Id="rId7" Type="http://schemas.openxmlformats.org/officeDocument/2006/relationships/image" Target="../media/image12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11.jpeg"/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21.jpeg"/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24.jpeg"/><Relationship Id="rId3" Type="http://schemas.openxmlformats.org/officeDocument/2006/relationships/image" Target="../media/image2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image" Target="../media/image26.png"/><Relationship Id="rId1" Type="http://schemas.microsoft.com/office/2007/relationships/media" Target="file://localhost/Users/csf/Movies/volker/billennium/Aq-A-2-evolv.avi" TargetMode="External"/><Relationship Id="rId2" Type="http://schemas.openxmlformats.org/officeDocument/2006/relationships/video" Target="file://localhost/Users/csf/Movies/volker/billennium/Aq-A-2-evolv.avi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8.xml"/><Relationship Id="rId5" Type="http://schemas.openxmlformats.org/officeDocument/2006/relationships/image" Target="../media/image27.png"/><Relationship Id="rId1" Type="http://schemas.microsoft.com/office/2007/relationships/media" Target="file://localhost/Users/csf/Movies/volker/millennium/millennium_flythru_fast.avi" TargetMode="External"/><Relationship Id="rId2" Type="http://schemas.openxmlformats.org/officeDocument/2006/relationships/video" Target="file://localhost/Users/csf/Movies/volker/millennium/millennium_flythru_fast.avi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4" Type="http://schemas.openxmlformats.org/officeDocument/2006/relationships/image" Target="../media/image28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4" Type="http://schemas.openxmlformats.org/officeDocument/2006/relationships/image" Target="../media/image30.png"/><Relationship Id="rId1" Type="http://schemas.microsoft.com/office/2007/relationships/media" Target="file://localhost/Users/csf/Movies/lovell/cdm+wdm.mov" TargetMode="External"/><Relationship Id="rId2" Type="http://schemas.openxmlformats.org/officeDocument/2006/relationships/video" Target="file://localhost/Users/csf/Movies/lovell/cdm+wdm.mov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g"/><Relationship Id="rId5" Type="http://schemas.openxmlformats.org/officeDocument/2006/relationships/image" Target="../media/image33.jpg"/><Relationship Id="rId6" Type="http://schemas.openxmlformats.org/officeDocument/2006/relationships/image" Target="../media/image34.jpg"/><Relationship Id="rId7" Type="http://schemas.openxmlformats.org/officeDocument/2006/relationships/image" Target="../media/image35.jpg"/><Relationship Id="rId8" Type="http://schemas.openxmlformats.org/officeDocument/2006/relationships/image" Target="../media/image36.jpg"/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4" Type="http://schemas.openxmlformats.org/officeDocument/2006/relationships/image" Target="../media/image38.jpeg"/><Relationship Id="rId5" Type="http://schemas.openxmlformats.org/officeDocument/2006/relationships/image" Target="../media/image39.jpg"/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2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5" Type="http://schemas.openxmlformats.org/officeDocument/2006/relationships/image" Target="../media/image44.jpg"/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1.jpeg"/><Relationship Id="rId5" Type="http://schemas.openxmlformats.org/officeDocument/2006/relationships/image" Target="../media/image6.jpg"/><Relationship Id="rId6" Type="http://schemas.openxmlformats.org/officeDocument/2006/relationships/image" Target="../media/image7.jpg"/><Relationship Id="rId7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1.jpeg"/><Relationship Id="rId5" Type="http://schemas.openxmlformats.org/officeDocument/2006/relationships/image" Target="../media/image6.jpg"/><Relationship Id="rId6" Type="http://schemas.openxmlformats.org/officeDocument/2006/relationships/image" Target="../media/image7.jpg"/><Relationship Id="rId7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1.jpe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1.jpe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9" name="Picture 2" descr="cath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2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1618" name="Object 2"/>
          <p:cNvGraphicFramePr>
            <a:graphicFrameLocks noChangeAspect="1"/>
          </p:cNvGraphicFramePr>
          <p:nvPr/>
        </p:nvGraphicFramePr>
        <p:xfrm>
          <a:off x="46038" y="265113"/>
          <a:ext cx="1063625" cy="1223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8585" name="CorelDRAW" r:id="rId5" imgW="4038600" imgH="4219575" progId="CorelDRAW.Graphic.9">
                  <p:embed/>
                </p:oleObj>
              </mc:Choice>
              <mc:Fallback>
                <p:oleObj name="CorelDRAW" r:id="rId5" imgW="4038600" imgH="4219575" progId="CorelDRAW.Graphic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38" y="265113"/>
                        <a:ext cx="1063625" cy="1223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1620" name="Rectangle 4"/>
          <p:cNvSpPr>
            <a:spLocks noChangeArrowheads="1"/>
          </p:cNvSpPr>
          <p:nvPr/>
        </p:nvSpPr>
        <p:spPr bwMode="auto">
          <a:xfrm>
            <a:off x="4852988" y="4648200"/>
            <a:ext cx="3938587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ct val="50000"/>
              </a:spcBef>
              <a:buClr>
                <a:srgbClr val="006600"/>
              </a:buClr>
              <a:buSzPct val="200000"/>
            </a:pPr>
            <a:endParaRPr lang="en-GB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1621" name="Text Box 5"/>
          <p:cNvSpPr txBox="1">
            <a:spLocks noChangeArrowheads="1"/>
          </p:cNvSpPr>
          <p:nvPr/>
        </p:nvSpPr>
        <p:spPr bwMode="auto">
          <a:xfrm>
            <a:off x="990600" y="2971800"/>
            <a:ext cx="7259638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900" i="1">
                <a:solidFill>
                  <a:srgbClr val="000066"/>
                </a:solidFill>
                <a:latin typeface="Times New Roman" charset="0"/>
              </a:rPr>
              <a:t>Carlos S.  Frenk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900" i="1">
                <a:solidFill>
                  <a:srgbClr val="000066"/>
                </a:solidFill>
                <a:latin typeface="Times New Roman" charset="0"/>
              </a:rPr>
              <a:t>  Institute for Computational Cosmology, Durham</a:t>
            </a:r>
          </a:p>
        </p:txBody>
      </p:sp>
      <p:pic>
        <p:nvPicPr>
          <p:cNvPr id="111622" name="Picture 6" descr="icc5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5" y="214313"/>
            <a:ext cx="2122488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3" name="AutoShape 7"/>
          <p:cNvSpPr>
            <a:spLocks noChangeArrowheads="1"/>
          </p:cNvSpPr>
          <p:nvPr/>
        </p:nvSpPr>
        <p:spPr bwMode="auto">
          <a:xfrm>
            <a:off x="2699792" y="1867182"/>
            <a:ext cx="3528392" cy="637610"/>
          </a:xfrm>
          <a:prstGeom prst="roundRect">
            <a:avLst>
              <a:gd name="adj" fmla="val 60"/>
            </a:avLst>
          </a:prstGeom>
          <a:solidFill>
            <a:srgbClr val="FFCC00"/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828675" eaLnBrk="1">
              <a:lnSpc>
                <a:spcPct val="93000"/>
              </a:lnSpc>
              <a:spcBef>
                <a:spcPts val="1800"/>
              </a:spcBef>
              <a:buClr>
                <a:srgbClr val="000000"/>
              </a:buClr>
              <a:buSzPct val="45000"/>
              <a:buFont typeface="StarSymbol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</a:pPr>
            <a:r>
              <a:rPr lang="en-GB" sz="4400" dirty="0" smtClean="0">
                <a:solidFill>
                  <a:srgbClr val="FF0000"/>
                </a:solidFill>
              </a:rPr>
              <a:t>Dark matter</a:t>
            </a:r>
            <a:endParaRPr lang="en-GB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87547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9" name="Picture 4" descr="galaxies.jpg                                                   00034983Macintosh HD                   BCFB972B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22263"/>
            <a:ext cx="7620000" cy="654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3059" name="Text Box 3"/>
          <p:cNvSpPr txBox="1">
            <a:spLocks noChangeArrowheads="1"/>
          </p:cNvSpPr>
          <p:nvPr/>
        </p:nvSpPr>
        <p:spPr bwMode="auto">
          <a:xfrm>
            <a:off x="152400" y="325438"/>
            <a:ext cx="9067800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400">
                <a:solidFill>
                  <a:srgbClr val="FF0000"/>
                </a:solidFill>
              </a:rPr>
              <a:t>Stars rotate too fast to be held in place by gravity of visible mass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81000" y="2795588"/>
            <a:ext cx="2286000" cy="3254375"/>
            <a:chOff x="381000" y="2796207"/>
            <a:chExt cx="2286000" cy="3253756"/>
          </a:xfrm>
        </p:grpSpPr>
        <p:graphicFrame>
          <p:nvGraphicFramePr>
            <p:cNvPr id="178178" name="Object 2"/>
            <p:cNvGraphicFramePr>
              <a:graphicFrameLocks noChangeAspect="1"/>
            </p:cNvGraphicFramePr>
            <p:nvPr/>
          </p:nvGraphicFramePr>
          <p:xfrm>
            <a:off x="800100" y="5410200"/>
            <a:ext cx="1143000" cy="6397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5" name="Equation" r:id="rId5" imgW="635000" imgH="355600" progId="Equation.3">
                    <p:embed/>
                  </p:oleObj>
                </mc:Choice>
                <mc:Fallback>
                  <p:oleObj name="Equation" r:id="rId5" imgW="635000" imgH="355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00100" y="5410200"/>
                          <a:ext cx="1143000" cy="639763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78183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2796207"/>
              <a:ext cx="2286000" cy="2385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8073191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813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3059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3" name="Text Box 3"/>
          <p:cNvSpPr txBox="1">
            <a:spLocks noChangeArrowheads="1"/>
          </p:cNvSpPr>
          <p:nvPr/>
        </p:nvSpPr>
        <p:spPr bwMode="auto">
          <a:xfrm>
            <a:off x="228600" y="5613400"/>
            <a:ext cx="85344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95000"/>
              </a:lnSpc>
              <a:spcBef>
                <a:spcPct val="50000"/>
              </a:spcBef>
            </a:pPr>
            <a:r>
              <a:rPr lang="en-GB" sz="2400" b="1">
                <a:solidFill>
                  <a:srgbClr val="3333CC"/>
                </a:solidFill>
              </a:rPr>
              <a:t>Light from distant galaxies is deflected by dark matter in cluster, distorting the galaxies’ images  into arcs</a:t>
            </a:r>
          </a:p>
        </p:txBody>
      </p:sp>
      <p:pic>
        <p:nvPicPr>
          <p:cNvPr id="1894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464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9442" name="Text Box 2"/>
          <p:cNvSpPr txBox="1">
            <a:spLocks noChangeArrowheads="1"/>
          </p:cNvSpPr>
          <p:nvPr/>
        </p:nvSpPr>
        <p:spPr bwMode="auto">
          <a:xfrm>
            <a:off x="1619672" y="187623"/>
            <a:ext cx="7560840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dirty="0">
                <a:solidFill>
                  <a:srgbClr val="FF0000"/>
                </a:solidFill>
              </a:rPr>
              <a:t>Gravitational </a:t>
            </a:r>
            <a:r>
              <a:rPr lang="en-GB" dirty="0" smtClean="0">
                <a:solidFill>
                  <a:srgbClr val="FF0000"/>
                </a:solidFill>
              </a:rPr>
              <a:t>lensing: mapping the dark matter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052736"/>
            <a:ext cx="3127375" cy="448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Einstein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124744"/>
            <a:ext cx="3150313" cy="44644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3" name="Text Box 3"/>
          <p:cNvSpPr txBox="1">
            <a:spLocks noChangeArrowheads="1"/>
          </p:cNvSpPr>
          <p:nvPr/>
        </p:nvSpPr>
        <p:spPr bwMode="auto">
          <a:xfrm>
            <a:off x="228600" y="5613400"/>
            <a:ext cx="85344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95000"/>
              </a:lnSpc>
              <a:spcBef>
                <a:spcPct val="50000"/>
              </a:spcBef>
            </a:pPr>
            <a:r>
              <a:rPr lang="en-GB" sz="2400" b="1">
                <a:solidFill>
                  <a:srgbClr val="3333CC"/>
                </a:solidFill>
              </a:rPr>
              <a:t>Light from distant galaxies is deflected by dark matter in cluster, distorting the galaxies’ images  into arcs</a:t>
            </a:r>
          </a:p>
        </p:txBody>
      </p:sp>
      <p:pic>
        <p:nvPicPr>
          <p:cNvPr id="1894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464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9442" name="Text Box 2"/>
          <p:cNvSpPr txBox="1">
            <a:spLocks noChangeArrowheads="1"/>
          </p:cNvSpPr>
          <p:nvPr/>
        </p:nvSpPr>
        <p:spPr bwMode="auto">
          <a:xfrm>
            <a:off x="1619672" y="187623"/>
            <a:ext cx="7560840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dirty="0">
                <a:solidFill>
                  <a:srgbClr val="FF0000"/>
                </a:solidFill>
              </a:rPr>
              <a:t>Gravitational </a:t>
            </a:r>
            <a:r>
              <a:rPr lang="en-GB" dirty="0" smtClean="0">
                <a:solidFill>
                  <a:srgbClr val="FF0000"/>
                </a:solidFill>
              </a:rPr>
              <a:t>lensing: mapping the dark matter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865054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3" descr="darkhalo_l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038"/>
            <a:ext cx="9144000" cy="688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709738" y="276225"/>
            <a:ext cx="6457950" cy="493713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 defTabSz="827088">
              <a:tabLst>
                <a:tab pos="655638" algn="l"/>
                <a:tab pos="1311275" algn="l"/>
                <a:tab pos="1968500" algn="l"/>
                <a:tab pos="2625725" algn="l"/>
                <a:tab pos="3281363" algn="l"/>
                <a:tab pos="3937000" algn="l"/>
                <a:tab pos="4592638" algn="l"/>
                <a:tab pos="5249863" algn="l"/>
                <a:tab pos="5907088" algn="l"/>
                <a:tab pos="6562725" algn="l"/>
                <a:tab pos="7219950" algn="l"/>
                <a:tab pos="7875588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827088">
              <a:tabLst>
                <a:tab pos="655638" algn="l"/>
                <a:tab pos="1311275" algn="l"/>
                <a:tab pos="1968500" algn="l"/>
                <a:tab pos="2625725" algn="l"/>
                <a:tab pos="3281363" algn="l"/>
                <a:tab pos="3937000" algn="l"/>
                <a:tab pos="4592638" algn="l"/>
                <a:tab pos="5249863" algn="l"/>
                <a:tab pos="5907088" algn="l"/>
                <a:tab pos="6562725" algn="l"/>
                <a:tab pos="7219950" algn="l"/>
                <a:tab pos="7875588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655638" algn="l"/>
                <a:tab pos="1311275" algn="l"/>
                <a:tab pos="1968500" algn="l"/>
                <a:tab pos="2625725" algn="l"/>
                <a:tab pos="3281363" algn="l"/>
                <a:tab pos="3937000" algn="l"/>
                <a:tab pos="4592638" algn="l"/>
                <a:tab pos="5249863" algn="l"/>
                <a:tab pos="5907088" algn="l"/>
                <a:tab pos="6562725" algn="l"/>
                <a:tab pos="7219950" algn="l"/>
                <a:tab pos="7875588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655638" algn="l"/>
                <a:tab pos="1311275" algn="l"/>
                <a:tab pos="1968500" algn="l"/>
                <a:tab pos="2625725" algn="l"/>
                <a:tab pos="3281363" algn="l"/>
                <a:tab pos="3937000" algn="l"/>
                <a:tab pos="4592638" algn="l"/>
                <a:tab pos="5249863" algn="l"/>
                <a:tab pos="5907088" algn="l"/>
                <a:tab pos="6562725" algn="l"/>
                <a:tab pos="7219950" algn="l"/>
                <a:tab pos="7875588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655638" algn="l"/>
                <a:tab pos="1311275" algn="l"/>
                <a:tab pos="1968500" algn="l"/>
                <a:tab pos="2625725" algn="l"/>
                <a:tab pos="3281363" algn="l"/>
                <a:tab pos="3937000" algn="l"/>
                <a:tab pos="4592638" algn="l"/>
                <a:tab pos="5249863" algn="l"/>
                <a:tab pos="5907088" algn="l"/>
                <a:tab pos="6562725" algn="l"/>
                <a:tab pos="7219950" algn="l"/>
                <a:tab pos="7875588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tabLst>
                <a:tab pos="655638" algn="l"/>
                <a:tab pos="1311275" algn="l"/>
                <a:tab pos="1968500" algn="l"/>
                <a:tab pos="2625725" algn="l"/>
                <a:tab pos="3281363" algn="l"/>
                <a:tab pos="3937000" algn="l"/>
                <a:tab pos="4592638" algn="l"/>
                <a:tab pos="5249863" algn="l"/>
                <a:tab pos="5907088" algn="l"/>
                <a:tab pos="6562725" algn="l"/>
                <a:tab pos="7219950" algn="l"/>
                <a:tab pos="7875588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tabLst>
                <a:tab pos="655638" algn="l"/>
                <a:tab pos="1311275" algn="l"/>
                <a:tab pos="1968500" algn="l"/>
                <a:tab pos="2625725" algn="l"/>
                <a:tab pos="3281363" algn="l"/>
                <a:tab pos="3937000" algn="l"/>
                <a:tab pos="4592638" algn="l"/>
                <a:tab pos="5249863" algn="l"/>
                <a:tab pos="5907088" algn="l"/>
                <a:tab pos="6562725" algn="l"/>
                <a:tab pos="7219950" algn="l"/>
                <a:tab pos="7875588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tabLst>
                <a:tab pos="655638" algn="l"/>
                <a:tab pos="1311275" algn="l"/>
                <a:tab pos="1968500" algn="l"/>
                <a:tab pos="2625725" algn="l"/>
                <a:tab pos="3281363" algn="l"/>
                <a:tab pos="3937000" algn="l"/>
                <a:tab pos="4592638" algn="l"/>
                <a:tab pos="5249863" algn="l"/>
                <a:tab pos="5907088" algn="l"/>
                <a:tab pos="6562725" algn="l"/>
                <a:tab pos="7219950" algn="l"/>
                <a:tab pos="7875588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tabLst>
                <a:tab pos="655638" algn="l"/>
                <a:tab pos="1311275" algn="l"/>
                <a:tab pos="1968500" algn="l"/>
                <a:tab pos="2625725" algn="l"/>
                <a:tab pos="3281363" algn="l"/>
                <a:tab pos="3937000" algn="l"/>
                <a:tab pos="4592638" algn="l"/>
                <a:tab pos="5249863" algn="l"/>
                <a:tab pos="5907088" algn="l"/>
                <a:tab pos="6562725" algn="l"/>
                <a:tab pos="7219950" algn="l"/>
                <a:tab pos="7875588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GB" sz="3200">
                <a:solidFill>
                  <a:srgbClr val="FF0000"/>
                </a:solidFill>
              </a:rPr>
              <a:t>Clumps of dark matter: dark halos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005013" y="5486400"/>
            <a:ext cx="53101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0" tIns="45706" rIns="91410" bIns="45706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>
                <a:srgbClr val="000000"/>
              </a:buClr>
              <a:buSzPct val="125000"/>
            </a:pPr>
            <a:r>
              <a:rPr lang="en-US" sz="2400">
                <a:solidFill>
                  <a:srgbClr val="FF0000"/>
                </a:solidFill>
                <a:sym typeface="Wingdings" charset="0"/>
              </a:rPr>
              <a:t></a:t>
            </a:r>
            <a:r>
              <a:rPr lang="en-US" sz="2400">
                <a:solidFill>
                  <a:srgbClr val="FFFFFF"/>
                </a:solidFill>
                <a:sym typeface="Wingdings" charset="0"/>
              </a:rPr>
              <a:t> </a:t>
            </a:r>
            <a:r>
              <a:rPr lang="en-US" sz="2400">
                <a:solidFill>
                  <a:srgbClr val="FFFFFF"/>
                </a:solidFill>
              </a:rPr>
              <a:t>dark matter keeps galaxy in place </a:t>
            </a:r>
          </a:p>
        </p:txBody>
      </p:sp>
    </p:spTree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3"/>
          <p:cNvSpPr>
            <a:spLocks noChangeArrowheads="1"/>
          </p:cNvSpPr>
          <p:nvPr/>
        </p:nvSpPr>
        <p:spPr bwMode="auto">
          <a:xfrm>
            <a:off x="228600" y="1295400"/>
            <a:ext cx="869950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We know dark matter exists because:</a:t>
            </a:r>
          </a:p>
        </p:txBody>
      </p:sp>
      <p:sp>
        <p:nvSpPr>
          <p:cNvPr id="120836" name="Text Box 2"/>
          <p:cNvSpPr txBox="1">
            <a:spLocks noChangeArrowheads="1"/>
          </p:cNvSpPr>
          <p:nvPr/>
        </p:nvSpPr>
        <p:spPr bwMode="auto">
          <a:xfrm>
            <a:off x="76200" y="2667000"/>
            <a:ext cx="8915400" cy="1458913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Clr>
                <a:schemeClr val="tx1"/>
              </a:buClr>
              <a:buFont typeface="Arial" charset="0"/>
              <a:buChar char="•"/>
            </a:pPr>
            <a:r>
              <a:rPr lang="en-GB" sz="3200">
                <a:solidFill>
                  <a:srgbClr val="FF0000"/>
                </a:solidFill>
              </a:rPr>
              <a:t> The rotation velocity of stars in galaxies</a:t>
            </a:r>
          </a:p>
          <a:p>
            <a:pPr>
              <a:spcBef>
                <a:spcPct val="50000"/>
              </a:spcBef>
              <a:buClr>
                <a:schemeClr val="tx1"/>
              </a:buClr>
              <a:buFont typeface="Arial" charset="0"/>
              <a:buChar char="•"/>
            </a:pPr>
            <a:r>
              <a:rPr lang="en-GB" sz="3200">
                <a:solidFill>
                  <a:srgbClr val="FF0000"/>
                </a:solidFill>
              </a:rPr>
              <a:t> The distortion of galaxy images behind clusters </a:t>
            </a:r>
          </a:p>
        </p:txBody>
      </p:sp>
    </p:spTree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20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3"/>
          <p:cNvSpPr>
            <a:spLocks noChangeArrowheads="1"/>
          </p:cNvSpPr>
          <p:nvPr/>
        </p:nvSpPr>
        <p:spPr bwMode="auto">
          <a:xfrm>
            <a:off x="1711325" y="1295400"/>
            <a:ext cx="5721350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What is the dark matter?</a:t>
            </a:r>
          </a:p>
        </p:txBody>
      </p:sp>
    </p:spTree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81534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136650" y="1566863"/>
            <a:ext cx="2589213" cy="1157287"/>
            <a:chOff x="1135883" y="1566332"/>
            <a:chExt cx="2589450" cy="1157112"/>
          </a:xfrm>
        </p:grpSpPr>
        <p:sp>
          <p:nvSpPr>
            <p:cNvPr id="199684" name="TextBox 2"/>
            <p:cNvSpPr txBox="1">
              <a:spLocks noChangeArrowheads="1"/>
            </p:cNvSpPr>
            <p:nvPr/>
          </p:nvSpPr>
          <p:spPr bwMode="auto">
            <a:xfrm>
              <a:off x="1135883" y="1566332"/>
              <a:ext cx="2059815" cy="523141"/>
            </a:xfrm>
            <a:prstGeom prst="rect">
              <a:avLst/>
            </a:prstGeom>
            <a:solidFill>
              <a:srgbClr val="A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</a:pPr>
              <a:r>
                <a:rPr lang="en-US">
                  <a:solidFill>
                    <a:srgbClr val="FFFFFF"/>
                  </a:solidFill>
                </a:rPr>
                <a:t>Dark matter</a:t>
              </a:r>
            </a:p>
          </p:txBody>
        </p:sp>
        <p:cxnSp>
          <p:nvCxnSpPr>
            <p:cNvPr id="199685" name="Straight Arrow Connector 4"/>
            <p:cNvCxnSpPr>
              <a:cxnSpLocks noChangeShapeType="1"/>
            </p:cNvCxnSpPr>
            <p:nvPr/>
          </p:nvCxnSpPr>
          <p:spPr bwMode="auto">
            <a:xfrm>
              <a:off x="2963333" y="2074333"/>
              <a:ext cx="762000" cy="649111"/>
            </a:xfrm>
            <a:prstGeom prst="straightConnector1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9686" name="TextBox 5"/>
            <p:cNvSpPr txBox="1">
              <a:spLocks noChangeArrowheads="1"/>
            </p:cNvSpPr>
            <p:nvPr/>
          </p:nvSpPr>
          <p:spPr bwMode="auto">
            <a:xfrm>
              <a:off x="2858434" y="1905000"/>
              <a:ext cx="754934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</a:pPr>
              <a:r>
                <a:rPr lang="en-US" sz="3200">
                  <a:solidFill>
                    <a:srgbClr val="FFFFFF"/>
                  </a:solidFill>
                </a:rPr>
                <a:t>   ?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923928" y="2635895"/>
            <a:ext cx="2839239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Cold dark matter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738" name="Picture 91" descr="&#10;pie_chart.jpg                                                  00092B0BMacintosh HD                   BCFB972B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89013"/>
            <a:ext cx="8153400" cy="550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4739" name="Group 2"/>
          <p:cNvGrpSpPr>
            <a:grpSpLocks/>
          </p:cNvGrpSpPr>
          <p:nvPr/>
        </p:nvGrpSpPr>
        <p:grpSpPr bwMode="auto">
          <a:xfrm>
            <a:off x="152400" y="152400"/>
            <a:ext cx="609600" cy="533400"/>
            <a:chOff x="146" y="195"/>
            <a:chExt cx="582" cy="669"/>
          </a:xfrm>
        </p:grpSpPr>
        <p:sp>
          <p:nvSpPr>
            <p:cNvPr id="244748" name="Freeform 3"/>
            <p:cNvSpPr>
              <a:spLocks/>
            </p:cNvSpPr>
            <p:nvPr/>
          </p:nvSpPr>
          <p:spPr bwMode="auto">
            <a:xfrm>
              <a:off x="246" y="247"/>
              <a:ext cx="478" cy="614"/>
            </a:xfrm>
            <a:custGeom>
              <a:avLst/>
              <a:gdLst>
                <a:gd name="T0" fmla="*/ 478 w 478"/>
                <a:gd name="T1" fmla="*/ 0 h 614"/>
                <a:gd name="T2" fmla="*/ 478 w 478"/>
                <a:gd name="T3" fmla="*/ 5 h 614"/>
                <a:gd name="T4" fmla="*/ 478 w 478"/>
                <a:gd name="T5" fmla="*/ 23 h 614"/>
                <a:gd name="T6" fmla="*/ 478 w 478"/>
                <a:gd name="T7" fmla="*/ 40 h 614"/>
                <a:gd name="T8" fmla="*/ 477 w 478"/>
                <a:gd name="T9" fmla="*/ 70 h 614"/>
                <a:gd name="T10" fmla="*/ 474 w 478"/>
                <a:gd name="T11" fmla="*/ 106 h 614"/>
                <a:gd name="T12" fmla="*/ 465 w 478"/>
                <a:gd name="T13" fmla="*/ 168 h 614"/>
                <a:gd name="T14" fmla="*/ 459 w 478"/>
                <a:gd name="T15" fmla="*/ 213 h 614"/>
                <a:gd name="T16" fmla="*/ 452 w 478"/>
                <a:gd name="T17" fmla="*/ 245 h 614"/>
                <a:gd name="T18" fmla="*/ 439 w 478"/>
                <a:gd name="T19" fmla="*/ 287 h 614"/>
                <a:gd name="T20" fmla="*/ 403 w 478"/>
                <a:gd name="T21" fmla="*/ 382 h 614"/>
                <a:gd name="T22" fmla="*/ 354 w 478"/>
                <a:gd name="T23" fmla="*/ 476 h 614"/>
                <a:gd name="T24" fmla="*/ 321 w 478"/>
                <a:gd name="T25" fmla="*/ 525 h 614"/>
                <a:gd name="T26" fmla="*/ 287 w 478"/>
                <a:gd name="T27" fmla="*/ 568 h 614"/>
                <a:gd name="T28" fmla="*/ 257 w 478"/>
                <a:gd name="T29" fmla="*/ 603 h 614"/>
                <a:gd name="T30" fmla="*/ 247 w 478"/>
                <a:gd name="T31" fmla="*/ 614 h 614"/>
                <a:gd name="T32" fmla="*/ 246 w 478"/>
                <a:gd name="T33" fmla="*/ 614 h 614"/>
                <a:gd name="T34" fmla="*/ 236 w 478"/>
                <a:gd name="T35" fmla="*/ 604 h 614"/>
                <a:gd name="T36" fmla="*/ 216 w 478"/>
                <a:gd name="T37" fmla="*/ 586 h 614"/>
                <a:gd name="T38" fmla="*/ 206 w 478"/>
                <a:gd name="T39" fmla="*/ 577 h 614"/>
                <a:gd name="T40" fmla="*/ 195 w 478"/>
                <a:gd name="T41" fmla="*/ 565 h 614"/>
                <a:gd name="T42" fmla="*/ 180 w 478"/>
                <a:gd name="T43" fmla="*/ 547 h 614"/>
                <a:gd name="T44" fmla="*/ 159 w 478"/>
                <a:gd name="T45" fmla="*/ 514 h 614"/>
                <a:gd name="T46" fmla="*/ 144 w 478"/>
                <a:gd name="T47" fmla="*/ 491 h 614"/>
                <a:gd name="T48" fmla="*/ 129 w 478"/>
                <a:gd name="T49" fmla="*/ 466 h 614"/>
                <a:gd name="T50" fmla="*/ 105 w 478"/>
                <a:gd name="T51" fmla="*/ 431 h 614"/>
                <a:gd name="T52" fmla="*/ 80 w 478"/>
                <a:gd name="T53" fmla="*/ 399 h 614"/>
                <a:gd name="T54" fmla="*/ 64 w 478"/>
                <a:gd name="T55" fmla="*/ 366 h 614"/>
                <a:gd name="T56" fmla="*/ 54 w 478"/>
                <a:gd name="T57" fmla="*/ 337 h 614"/>
                <a:gd name="T58" fmla="*/ 42 w 478"/>
                <a:gd name="T59" fmla="*/ 303 h 614"/>
                <a:gd name="T60" fmla="*/ 32 w 478"/>
                <a:gd name="T61" fmla="*/ 274 h 614"/>
                <a:gd name="T62" fmla="*/ 23 w 478"/>
                <a:gd name="T63" fmla="*/ 238 h 614"/>
                <a:gd name="T64" fmla="*/ 14 w 478"/>
                <a:gd name="T65" fmla="*/ 200 h 614"/>
                <a:gd name="T66" fmla="*/ 8 w 478"/>
                <a:gd name="T67" fmla="*/ 164 h 614"/>
                <a:gd name="T68" fmla="*/ 1 w 478"/>
                <a:gd name="T69" fmla="*/ 119 h 614"/>
                <a:gd name="T70" fmla="*/ 0 w 478"/>
                <a:gd name="T71" fmla="*/ 72 h 614"/>
                <a:gd name="T72" fmla="*/ 0 w 478"/>
                <a:gd name="T73" fmla="*/ 31 h 614"/>
                <a:gd name="T74" fmla="*/ 0 w 478"/>
                <a:gd name="T75" fmla="*/ 9 h 614"/>
                <a:gd name="T76" fmla="*/ 0 w 478"/>
                <a:gd name="T77" fmla="*/ 0 h 61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478"/>
                <a:gd name="T118" fmla="*/ 0 h 614"/>
                <a:gd name="T119" fmla="*/ 478 w 478"/>
                <a:gd name="T120" fmla="*/ 614 h 61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478" h="614">
                  <a:moveTo>
                    <a:pt x="0" y="0"/>
                  </a:moveTo>
                  <a:lnTo>
                    <a:pt x="478" y="0"/>
                  </a:lnTo>
                  <a:lnTo>
                    <a:pt x="478" y="5"/>
                  </a:lnTo>
                  <a:lnTo>
                    <a:pt x="478" y="13"/>
                  </a:lnTo>
                  <a:lnTo>
                    <a:pt x="478" y="23"/>
                  </a:lnTo>
                  <a:lnTo>
                    <a:pt x="478" y="31"/>
                  </a:lnTo>
                  <a:lnTo>
                    <a:pt x="478" y="40"/>
                  </a:lnTo>
                  <a:lnTo>
                    <a:pt x="477" y="54"/>
                  </a:lnTo>
                  <a:lnTo>
                    <a:pt x="477" y="70"/>
                  </a:lnTo>
                  <a:lnTo>
                    <a:pt x="475" y="88"/>
                  </a:lnTo>
                  <a:lnTo>
                    <a:pt x="474" y="106"/>
                  </a:lnTo>
                  <a:lnTo>
                    <a:pt x="469" y="148"/>
                  </a:lnTo>
                  <a:lnTo>
                    <a:pt x="465" y="168"/>
                  </a:lnTo>
                  <a:lnTo>
                    <a:pt x="462" y="182"/>
                  </a:lnTo>
                  <a:lnTo>
                    <a:pt x="459" y="213"/>
                  </a:lnTo>
                  <a:lnTo>
                    <a:pt x="455" y="227"/>
                  </a:lnTo>
                  <a:lnTo>
                    <a:pt x="452" y="245"/>
                  </a:lnTo>
                  <a:lnTo>
                    <a:pt x="446" y="265"/>
                  </a:lnTo>
                  <a:lnTo>
                    <a:pt x="439" y="287"/>
                  </a:lnTo>
                  <a:lnTo>
                    <a:pt x="423" y="337"/>
                  </a:lnTo>
                  <a:lnTo>
                    <a:pt x="403" y="382"/>
                  </a:lnTo>
                  <a:lnTo>
                    <a:pt x="380" y="429"/>
                  </a:lnTo>
                  <a:lnTo>
                    <a:pt x="354" y="476"/>
                  </a:lnTo>
                  <a:lnTo>
                    <a:pt x="339" y="500"/>
                  </a:lnTo>
                  <a:lnTo>
                    <a:pt x="321" y="525"/>
                  </a:lnTo>
                  <a:lnTo>
                    <a:pt x="303" y="547"/>
                  </a:lnTo>
                  <a:lnTo>
                    <a:pt x="287" y="568"/>
                  </a:lnTo>
                  <a:lnTo>
                    <a:pt x="272" y="586"/>
                  </a:lnTo>
                  <a:lnTo>
                    <a:pt x="257" y="603"/>
                  </a:lnTo>
                  <a:lnTo>
                    <a:pt x="249" y="612"/>
                  </a:lnTo>
                  <a:lnTo>
                    <a:pt x="247" y="614"/>
                  </a:lnTo>
                  <a:lnTo>
                    <a:pt x="246" y="614"/>
                  </a:lnTo>
                  <a:lnTo>
                    <a:pt x="241" y="610"/>
                  </a:lnTo>
                  <a:lnTo>
                    <a:pt x="236" y="604"/>
                  </a:lnTo>
                  <a:lnTo>
                    <a:pt x="231" y="599"/>
                  </a:lnTo>
                  <a:lnTo>
                    <a:pt x="216" y="586"/>
                  </a:lnTo>
                  <a:lnTo>
                    <a:pt x="211" y="583"/>
                  </a:lnTo>
                  <a:lnTo>
                    <a:pt x="206" y="577"/>
                  </a:lnTo>
                  <a:lnTo>
                    <a:pt x="198" y="570"/>
                  </a:lnTo>
                  <a:lnTo>
                    <a:pt x="195" y="565"/>
                  </a:lnTo>
                  <a:lnTo>
                    <a:pt x="187" y="558"/>
                  </a:lnTo>
                  <a:lnTo>
                    <a:pt x="180" y="547"/>
                  </a:lnTo>
                  <a:lnTo>
                    <a:pt x="170" y="534"/>
                  </a:lnTo>
                  <a:lnTo>
                    <a:pt x="159" y="514"/>
                  </a:lnTo>
                  <a:lnTo>
                    <a:pt x="151" y="505"/>
                  </a:lnTo>
                  <a:lnTo>
                    <a:pt x="144" y="491"/>
                  </a:lnTo>
                  <a:lnTo>
                    <a:pt x="137" y="478"/>
                  </a:lnTo>
                  <a:lnTo>
                    <a:pt x="129" y="466"/>
                  </a:lnTo>
                  <a:lnTo>
                    <a:pt x="116" y="447"/>
                  </a:lnTo>
                  <a:lnTo>
                    <a:pt x="105" y="431"/>
                  </a:lnTo>
                  <a:lnTo>
                    <a:pt x="91" y="417"/>
                  </a:lnTo>
                  <a:lnTo>
                    <a:pt x="80" y="399"/>
                  </a:lnTo>
                  <a:lnTo>
                    <a:pt x="70" y="379"/>
                  </a:lnTo>
                  <a:lnTo>
                    <a:pt x="64" y="366"/>
                  </a:lnTo>
                  <a:lnTo>
                    <a:pt x="59" y="354"/>
                  </a:lnTo>
                  <a:lnTo>
                    <a:pt x="54" y="337"/>
                  </a:lnTo>
                  <a:lnTo>
                    <a:pt x="47" y="321"/>
                  </a:lnTo>
                  <a:lnTo>
                    <a:pt x="42" y="303"/>
                  </a:lnTo>
                  <a:lnTo>
                    <a:pt x="36" y="287"/>
                  </a:lnTo>
                  <a:lnTo>
                    <a:pt x="32" y="274"/>
                  </a:lnTo>
                  <a:lnTo>
                    <a:pt x="28" y="260"/>
                  </a:lnTo>
                  <a:lnTo>
                    <a:pt x="23" y="238"/>
                  </a:lnTo>
                  <a:lnTo>
                    <a:pt x="18" y="218"/>
                  </a:lnTo>
                  <a:lnTo>
                    <a:pt x="14" y="200"/>
                  </a:lnTo>
                  <a:lnTo>
                    <a:pt x="11" y="182"/>
                  </a:lnTo>
                  <a:lnTo>
                    <a:pt x="8" y="164"/>
                  </a:lnTo>
                  <a:lnTo>
                    <a:pt x="5" y="142"/>
                  </a:lnTo>
                  <a:lnTo>
                    <a:pt x="1" y="119"/>
                  </a:lnTo>
                  <a:lnTo>
                    <a:pt x="0" y="97"/>
                  </a:lnTo>
                  <a:lnTo>
                    <a:pt x="0" y="72"/>
                  </a:lnTo>
                  <a:lnTo>
                    <a:pt x="0" y="50"/>
                  </a:lnTo>
                  <a:lnTo>
                    <a:pt x="0" y="31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4749" name="Freeform 4"/>
            <p:cNvSpPr>
              <a:spLocks/>
            </p:cNvSpPr>
            <p:nvPr/>
          </p:nvSpPr>
          <p:spPr bwMode="auto">
            <a:xfrm>
              <a:off x="246" y="241"/>
              <a:ext cx="480" cy="8"/>
            </a:xfrm>
            <a:custGeom>
              <a:avLst/>
              <a:gdLst>
                <a:gd name="T0" fmla="*/ 480 w 480"/>
                <a:gd name="T1" fmla="*/ 6 h 8"/>
                <a:gd name="T2" fmla="*/ 478 w 480"/>
                <a:gd name="T3" fmla="*/ 0 h 8"/>
                <a:gd name="T4" fmla="*/ 0 w 480"/>
                <a:gd name="T5" fmla="*/ 0 h 8"/>
                <a:gd name="T6" fmla="*/ 0 w 480"/>
                <a:gd name="T7" fmla="*/ 8 h 8"/>
                <a:gd name="T8" fmla="*/ 478 w 480"/>
                <a:gd name="T9" fmla="*/ 8 h 8"/>
                <a:gd name="T10" fmla="*/ 480 w 480"/>
                <a:gd name="T11" fmla="*/ 6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80"/>
                <a:gd name="T19" fmla="*/ 0 h 8"/>
                <a:gd name="T20" fmla="*/ 480 w 480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80" h="8">
                  <a:moveTo>
                    <a:pt x="480" y="6"/>
                  </a:moveTo>
                  <a:lnTo>
                    <a:pt x="47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478" y="8"/>
                  </a:lnTo>
                  <a:lnTo>
                    <a:pt x="480" y="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4750" name="Freeform 5"/>
            <p:cNvSpPr>
              <a:spLocks/>
            </p:cNvSpPr>
            <p:nvPr/>
          </p:nvSpPr>
          <p:spPr bwMode="auto">
            <a:xfrm>
              <a:off x="721" y="247"/>
              <a:ext cx="7" cy="23"/>
            </a:xfrm>
            <a:custGeom>
              <a:avLst/>
              <a:gdLst>
                <a:gd name="T0" fmla="*/ 5 w 7"/>
                <a:gd name="T1" fmla="*/ 23 h 23"/>
                <a:gd name="T2" fmla="*/ 5 w 7"/>
                <a:gd name="T3" fmla="*/ 23 h 23"/>
                <a:gd name="T4" fmla="*/ 7 w 7"/>
                <a:gd name="T5" fmla="*/ 5 h 23"/>
                <a:gd name="T6" fmla="*/ 5 w 7"/>
                <a:gd name="T7" fmla="*/ 0 h 23"/>
                <a:gd name="T8" fmla="*/ 0 w 7"/>
                <a:gd name="T9" fmla="*/ 0 h 23"/>
                <a:gd name="T10" fmla="*/ 0 w 7"/>
                <a:gd name="T11" fmla="*/ 5 h 23"/>
                <a:gd name="T12" fmla="*/ 0 w 7"/>
                <a:gd name="T13" fmla="*/ 22 h 23"/>
                <a:gd name="T14" fmla="*/ 0 w 7"/>
                <a:gd name="T15" fmla="*/ 22 h 23"/>
                <a:gd name="T16" fmla="*/ 5 w 7"/>
                <a:gd name="T17" fmla="*/ 23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23"/>
                <a:gd name="T29" fmla="*/ 7 w 7"/>
                <a:gd name="T30" fmla="*/ 23 h 2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23">
                  <a:moveTo>
                    <a:pt x="5" y="23"/>
                  </a:moveTo>
                  <a:lnTo>
                    <a:pt x="5" y="23"/>
                  </a:lnTo>
                  <a:lnTo>
                    <a:pt x="7" y="5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22"/>
                  </a:lnTo>
                  <a:lnTo>
                    <a:pt x="5" y="23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4751" name="Freeform 6"/>
            <p:cNvSpPr>
              <a:spLocks/>
            </p:cNvSpPr>
            <p:nvPr/>
          </p:nvSpPr>
          <p:spPr bwMode="auto">
            <a:xfrm>
              <a:off x="711" y="269"/>
              <a:ext cx="15" cy="126"/>
            </a:xfrm>
            <a:custGeom>
              <a:avLst/>
              <a:gdLst>
                <a:gd name="T0" fmla="*/ 5 w 15"/>
                <a:gd name="T1" fmla="*/ 126 h 126"/>
                <a:gd name="T2" fmla="*/ 5 w 15"/>
                <a:gd name="T3" fmla="*/ 126 h 126"/>
                <a:gd name="T4" fmla="*/ 12 w 15"/>
                <a:gd name="T5" fmla="*/ 86 h 126"/>
                <a:gd name="T6" fmla="*/ 13 w 15"/>
                <a:gd name="T7" fmla="*/ 48 h 126"/>
                <a:gd name="T8" fmla="*/ 15 w 15"/>
                <a:gd name="T9" fmla="*/ 18 h 126"/>
                <a:gd name="T10" fmla="*/ 15 w 15"/>
                <a:gd name="T11" fmla="*/ 1 h 126"/>
                <a:gd name="T12" fmla="*/ 10 w 15"/>
                <a:gd name="T13" fmla="*/ 0 h 126"/>
                <a:gd name="T14" fmla="*/ 10 w 15"/>
                <a:gd name="T15" fmla="*/ 18 h 126"/>
                <a:gd name="T16" fmla="*/ 9 w 15"/>
                <a:gd name="T17" fmla="*/ 48 h 126"/>
                <a:gd name="T18" fmla="*/ 5 w 15"/>
                <a:gd name="T19" fmla="*/ 84 h 126"/>
                <a:gd name="T20" fmla="*/ 0 w 15"/>
                <a:gd name="T21" fmla="*/ 126 h 126"/>
                <a:gd name="T22" fmla="*/ 0 w 15"/>
                <a:gd name="T23" fmla="*/ 126 h 126"/>
                <a:gd name="T24" fmla="*/ 5 w 15"/>
                <a:gd name="T25" fmla="*/ 126 h 1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5"/>
                <a:gd name="T40" fmla="*/ 0 h 126"/>
                <a:gd name="T41" fmla="*/ 15 w 15"/>
                <a:gd name="T42" fmla="*/ 126 h 12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5" h="126">
                  <a:moveTo>
                    <a:pt x="5" y="126"/>
                  </a:moveTo>
                  <a:lnTo>
                    <a:pt x="5" y="126"/>
                  </a:lnTo>
                  <a:lnTo>
                    <a:pt x="12" y="86"/>
                  </a:lnTo>
                  <a:lnTo>
                    <a:pt x="13" y="48"/>
                  </a:lnTo>
                  <a:lnTo>
                    <a:pt x="15" y="18"/>
                  </a:lnTo>
                  <a:lnTo>
                    <a:pt x="15" y="1"/>
                  </a:lnTo>
                  <a:lnTo>
                    <a:pt x="10" y="0"/>
                  </a:lnTo>
                  <a:lnTo>
                    <a:pt x="10" y="18"/>
                  </a:lnTo>
                  <a:lnTo>
                    <a:pt x="9" y="48"/>
                  </a:lnTo>
                  <a:lnTo>
                    <a:pt x="5" y="84"/>
                  </a:lnTo>
                  <a:lnTo>
                    <a:pt x="0" y="126"/>
                  </a:lnTo>
                  <a:lnTo>
                    <a:pt x="5" y="12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4752" name="Freeform 7"/>
            <p:cNvSpPr>
              <a:spLocks/>
            </p:cNvSpPr>
            <p:nvPr/>
          </p:nvSpPr>
          <p:spPr bwMode="auto">
            <a:xfrm>
              <a:off x="682" y="395"/>
              <a:ext cx="34" cy="139"/>
            </a:xfrm>
            <a:custGeom>
              <a:avLst/>
              <a:gdLst>
                <a:gd name="T0" fmla="*/ 6 w 34"/>
                <a:gd name="T1" fmla="*/ 139 h 139"/>
                <a:gd name="T2" fmla="*/ 6 w 34"/>
                <a:gd name="T3" fmla="*/ 139 h 139"/>
                <a:gd name="T4" fmla="*/ 18 w 34"/>
                <a:gd name="T5" fmla="*/ 99 h 139"/>
                <a:gd name="T6" fmla="*/ 24 w 34"/>
                <a:gd name="T7" fmla="*/ 67 h 139"/>
                <a:gd name="T8" fmla="*/ 29 w 34"/>
                <a:gd name="T9" fmla="*/ 36 h 139"/>
                <a:gd name="T10" fmla="*/ 34 w 34"/>
                <a:gd name="T11" fmla="*/ 0 h 139"/>
                <a:gd name="T12" fmla="*/ 29 w 34"/>
                <a:gd name="T13" fmla="*/ 0 h 139"/>
                <a:gd name="T14" fmla="*/ 24 w 34"/>
                <a:gd name="T15" fmla="*/ 34 h 139"/>
                <a:gd name="T16" fmla="*/ 19 w 34"/>
                <a:gd name="T17" fmla="*/ 65 h 139"/>
                <a:gd name="T18" fmla="*/ 13 w 34"/>
                <a:gd name="T19" fmla="*/ 97 h 139"/>
                <a:gd name="T20" fmla="*/ 0 w 34"/>
                <a:gd name="T21" fmla="*/ 139 h 139"/>
                <a:gd name="T22" fmla="*/ 0 w 34"/>
                <a:gd name="T23" fmla="*/ 139 h 139"/>
                <a:gd name="T24" fmla="*/ 6 w 34"/>
                <a:gd name="T25" fmla="*/ 139 h 1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4"/>
                <a:gd name="T40" fmla="*/ 0 h 139"/>
                <a:gd name="T41" fmla="*/ 34 w 34"/>
                <a:gd name="T42" fmla="*/ 139 h 13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4" h="139">
                  <a:moveTo>
                    <a:pt x="6" y="139"/>
                  </a:moveTo>
                  <a:lnTo>
                    <a:pt x="6" y="139"/>
                  </a:lnTo>
                  <a:lnTo>
                    <a:pt x="18" y="99"/>
                  </a:lnTo>
                  <a:lnTo>
                    <a:pt x="24" y="67"/>
                  </a:lnTo>
                  <a:lnTo>
                    <a:pt x="29" y="36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4" y="34"/>
                  </a:lnTo>
                  <a:lnTo>
                    <a:pt x="19" y="65"/>
                  </a:lnTo>
                  <a:lnTo>
                    <a:pt x="13" y="97"/>
                  </a:lnTo>
                  <a:lnTo>
                    <a:pt x="0" y="139"/>
                  </a:lnTo>
                  <a:lnTo>
                    <a:pt x="6" y="13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4753" name="Freeform 8"/>
            <p:cNvSpPr>
              <a:spLocks/>
            </p:cNvSpPr>
            <p:nvPr/>
          </p:nvSpPr>
          <p:spPr bwMode="auto">
            <a:xfrm>
              <a:off x="598" y="534"/>
              <a:ext cx="90" cy="189"/>
            </a:xfrm>
            <a:custGeom>
              <a:avLst/>
              <a:gdLst>
                <a:gd name="T0" fmla="*/ 5 w 90"/>
                <a:gd name="T1" fmla="*/ 189 h 189"/>
                <a:gd name="T2" fmla="*/ 5 w 90"/>
                <a:gd name="T3" fmla="*/ 189 h 189"/>
                <a:gd name="T4" fmla="*/ 18 w 90"/>
                <a:gd name="T5" fmla="*/ 168 h 189"/>
                <a:gd name="T6" fmla="*/ 30 w 90"/>
                <a:gd name="T7" fmla="*/ 144 h 189"/>
                <a:gd name="T8" fmla="*/ 43 w 90"/>
                <a:gd name="T9" fmla="*/ 119 h 189"/>
                <a:gd name="T10" fmla="*/ 54 w 90"/>
                <a:gd name="T11" fmla="*/ 97 h 189"/>
                <a:gd name="T12" fmla="*/ 64 w 90"/>
                <a:gd name="T13" fmla="*/ 74 h 189"/>
                <a:gd name="T14" fmla="*/ 72 w 90"/>
                <a:gd name="T15" fmla="*/ 50 h 189"/>
                <a:gd name="T16" fmla="*/ 82 w 90"/>
                <a:gd name="T17" fmla="*/ 27 h 189"/>
                <a:gd name="T18" fmla="*/ 90 w 90"/>
                <a:gd name="T19" fmla="*/ 0 h 189"/>
                <a:gd name="T20" fmla="*/ 84 w 90"/>
                <a:gd name="T21" fmla="*/ 0 h 189"/>
                <a:gd name="T22" fmla="*/ 77 w 90"/>
                <a:gd name="T23" fmla="*/ 23 h 189"/>
                <a:gd name="T24" fmla="*/ 67 w 90"/>
                <a:gd name="T25" fmla="*/ 49 h 189"/>
                <a:gd name="T26" fmla="*/ 58 w 90"/>
                <a:gd name="T27" fmla="*/ 70 h 189"/>
                <a:gd name="T28" fmla="*/ 48 w 90"/>
                <a:gd name="T29" fmla="*/ 94 h 189"/>
                <a:gd name="T30" fmla="*/ 38 w 90"/>
                <a:gd name="T31" fmla="*/ 119 h 189"/>
                <a:gd name="T32" fmla="*/ 26 w 90"/>
                <a:gd name="T33" fmla="*/ 141 h 189"/>
                <a:gd name="T34" fmla="*/ 13 w 90"/>
                <a:gd name="T35" fmla="*/ 164 h 189"/>
                <a:gd name="T36" fmla="*/ 0 w 90"/>
                <a:gd name="T37" fmla="*/ 188 h 189"/>
                <a:gd name="T38" fmla="*/ 0 w 90"/>
                <a:gd name="T39" fmla="*/ 188 h 189"/>
                <a:gd name="T40" fmla="*/ 5 w 90"/>
                <a:gd name="T41" fmla="*/ 189 h 18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0"/>
                <a:gd name="T64" fmla="*/ 0 h 189"/>
                <a:gd name="T65" fmla="*/ 90 w 90"/>
                <a:gd name="T66" fmla="*/ 189 h 18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0" h="189">
                  <a:moveTo>
                    <a:pt x="5" y="189"/>
                  </a:moveTo>
                  <a:lnTo>
                    <a:pt x="5" y="189"/>
                  </a:lnTo>
                  <a:lnTo>
                    <a:pt x="18" y="168"/>
                  </a:lnTo>
                  <a:lnTo>
                    <a:pt x="30" y="144"/>
                  </a:lnTo>
                  <a:lnTo>
                    <a:pt x="43" y="119"/>
                  </a:lnTo>
                  <a:lnTo>
                    <a:pt x="54" y="97"/>
                  </a:lnTo>
                  <a:lnTo>
                    <a:pt x="64" y="74"/>
                  </a:lnTo>
                  <a:lnTo>
                    <a:pt x="72" y="50"/>
                  </a:lnTo>
                  <a:lnTo>
                    <a:pt x="82" y="27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77" y="23"/>
                  </a:lnTo>
                  <a:lnTo>
                    <a:pt x="67" y="49"/>
                  </a:lnTo>
                  <a:lnTo>
                    <a:pt x="58" y="70"/>
                  </a:lnTo>
                  <a:lnTo>
                    <a:pt x="48" y="94"/>
                  </a:lnTo>
                  <a:lnTo>
                    <a:pt x="38" y="119"/>
                  </a:lnTo>
                  <a:lnTo>
                    <a:pt x="26" y="141"/>
                  </a:lnTo>
                  <a:lnTo>
                    <a:pt x="13" y="164"/>
                  </a:lnTo>
                  <a:lnTo>
                    <a:pt x="0" y="188"/>
                  </a:lnTo>
                  <a:lnTo>
                    <a:pt x="5" y="18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4754" name="Freeform 9"/>
            <p:cNvSpPr>
              <a:spLocks/>
            </p:cNvSpPr>
            <p:nvPr/>
          </p:nvSpPr>
          <p:spPr bwMode="auto">
            <a:xfrm>
              <a:off x="490" y="722"/>
              <a:ext cx="113" cy="142"/>
            </a:xfrm>
            <a:custGeom>
              <a:avLst/>
              <a:gdLst>
                <a:gd name="T0" fmla="*/ 2 w 113"/>
                <a:gd name="T1" fmla="*/ 142 h 142"/>
                <a:gd name="T2" fmla="*/ 3 w 113"/>
                <a:gd name="T3" fmla="*/ 140 h 142"/>
                <a:gd name="T4" fmla="*/ 16 w 113"/>
                <a:gd name="T5" fmla="*/ 129 h 142"/>
                <a:gd name="T6" fmla="*/ 44 w 113"/>
                <a:gd name="T7" fmla="*/ 95 h 142"/>
                <a:gd name="T8" fmla="*/ 62 w 113"/>
                <a:gd name="T9" fmla="*/ 74 h 142"/>
                <a:gd name="T10" fmla="*/ 80 w 113"/>
                <a:gd name="T11" fmla="*/ 50 h 142"/>
                <a:gd name="T12" fmla="*/ 97 w 113"/>
                <a:gd name="T13" fmla="*/ 27 h 142"/>
                <a:gd name="T14" fmla="*/ 113 w 113"/>
                <a:gd name="T15" fmla="*/ 1 h 142"/>
                <a:gd name="T16" fmla="*/ 108 w 113"/>
                <a:gd name="T17" fmla="*/ 0 h 142"/>
                <a:gd name="T18" fmla="*/ 92 w 113"/>
                <a:gd name="T19" fmla="*/ 21 h 142"/>
                <a:gd name="T20" fmla="*/ 75 w 113"/>
                <a:gd name="T21" fmla="*/ 46 h 142"/>
                <a:gd name="T22" fmla="*/ 57 w 113"/>
                <a:gd name="T23" fmla="*/ 70 h 142"/>
                <a:gd name="T24" fmla="*/ 39 w 113"/>
                <a:gd name="T25" fmla="*/ 90 h 142"/>
                <a:gd name="T26" fmla="*/ 13 w 113"/>
                <a:gd name="T27" fmla="*/ 124 h 142"/>
                <a:gd name="T28" fmla="*/ 0 w 113"/>
                <a:gd name="T29" fmla="*/ 137 h 142"/>
                <a:gd name="T30" fmla="*/ 3 w 113"/>
                <a:gd name="T31" fmla="*/ 137 h 142"/>
                <a:gd name="T32" fmla="*/ 2 w 113"/>
                <a:gd name="T33" fmla="*/ 142 h 1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3"/>
                <a:gd name="T52" fmla="*/ 0 h 142"/>
                <a:gd name="T53" fmla="*/ 113 w 113"/>
                <a:gd name="T54" fmla="*/ 142 h 1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3" h="142">
                  <a:moveTo>
                    <a:pt x="2" y="142"/>
                  </a:moveTo>
                  <a:lnTo>
                    <a:pt x="3" y="140"/>
                  </a:lnTo>
                  <a:lnTo>
                    <a:pt x="16" y="129"/>
                  </a:lnTo>
                  <a:lnTo>
                    <a:pt x="44" y="95"/>
                  </a:lnTo>
                  <a:lnTo>
                    <a:pt x="62" y="74"/>
                  </a:lnTo>
                  <a:lnTo>
                    <a:pt x="80" y="50"/>
                  </a:lnTo>
                  <a:lnTo>
                    <a:pt x="97" y="27"/>
                  </a:lnTo>
                  <a:lnTo>
                    <a:pt x="113" y="1"/>
                  </a:lnTo>
                  <a:lnTo>
                    <a:pt x="108" y="0"/>
                  </a:lnTo>
                  <a:lnTo>
                    <a:pt x="92" y="21"/>
                  </a:lnTo>
                  <a:lnTo>
                    <a:pt x="75" y="46"/>
                  </a:lnTo>
                  <a:lnTo>
                    <a:pt x="57" y="70"/>
                  </a:lnTo>
                  <a:lnTo>
                    <a:pt x="39" y="90"/>
                  </a:lnTo>
                  <a:lnTo>
                    <a:pt x="13" y="124"/>
                  </a:lnTo>
                  <a:lnTo>
                    <a:pt x="0" y="137"/>
                  </a:lnTo>
                  <a:lnTo>
                    <a:pt x="3" y="137"/>
                  </a:lnTo>
                  <a:lnTo>
                    <a:pt x="2" y="14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4755" name="Freeform 10"/>
            <p:cNvSpPr>
              <a:spLocks/>
            </p:cNvSpPr>
            <p:nvPr/>
          </p:nvSpPr>
          <p:spPr bwMode="auto">
            <a:xfrm>
              <a:off x="449" y="821"/>
              <a:ext cx="44" cy="43"/>
            </a:xfrm>
            <a:custGeom>
              <a:avLst/>
              <a:gdLst>
                <a:gd name="T0" fmla="*/ 0 w 44"/>
                <a:gd name="T1" fmla="*/ 5 h 43"/>
                <a:gd name="T2" fmla="*/ 0 w 44"/>
                <a:gd name="T3" fmla="*/ 5 h 43"/>
                <a:gd name="T4" fmla="*/ 25 w 44"/>
                <a:gd name="T5" fmla="*/ 29 h 43"/>
                <a:gd name="T6" fmla="*/ 43 w 44"/>
                <a:gd name="T7" fmla="*/ 43 h 43"/>
                <a:gd name="T8" fmla="*/ 44 w 44"/>
                <a:gd name="T9" fmla="*/ 38 h 43"/>
                <a:gd name="T10" fmla="*/ 28 w 44"/>
                <a:gd name="T11" fmla="*/ 23 h 43"/>
                <a:gd name="T12" fmla="*/ 5 w 44"/>
                <a:gd name="T13" fmla="*/ 0 h 43"/>
                <a:gd name="T14" fmla="*/ 5 w 44"/>
                <a:gd name="T15" fmla="*/ 0 h 43"/>
                <a:gd name="T16" fmla="*/ 0 w 44"/>
                <a:gd name="T17" fmla="*/ 5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4"/>
                <a:gd name="T28" fmla="*/ 0 h 43"/>
                <a:gd name="T29" fmla="*/ 44 w 44"/>
                <a:gd name="T30" fmla="*/ 43 h 4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4" h="43">
                  <a:moveTo>
                    <a:pt x="0" y="5"/>
                  </a:moveTo>
                  <a:lnTo>
                    <a:pt x="0" y="5"/>
                  </a:lnTo>
                  <a:lnTo>
                    <a:pt x="25" y="29"/>
                  </a:lnTo>
                  <a:lnTo>
                    <a:pt x="43" y="43"/>
                  </a:lnTo>
                  <a:lnTo>
                    <a:pt x="44" y="38"/>
                  </a:lnTo>
                  <a:lnTo>
                    <a:pt x="28" y="23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4756" name="Freeform 11"/>
            <p:cNvSpPr>
              <a:spLocks/>
            </p:cNvSpPr>
            <p:nvPr/>
          </p:nvSpPr>
          <p:spPr bwMode="auto">
            <a:xfrm>
              <a:off x="388" y="736"/>
              <a:ext cx="66" cy="90"/>
            </a:xfrm>
            <a:custGeom>
              <a:avLst/>
              <a:gdLst>
                <a:gd name="T0" fmla="*/ 0 w 66"/>
                <a:gd name="T1" fmla="*/ 4 h 90"/>
                <a:gd name="T2" fmla="*/ 0 w 66"/>
                <a:gd name="T3" fmla="*/ 4 h 90"/>
                <a:gd name="T4" fmla="*/ 13 w 66"/>
                <a:gd name="T5" fmla="*/ 27 h 90"/>
                <a:gd name="T6" fmla="*/ 27 w 66"/>
                <a:gd name="T7" fmla="*/ 45 h 90"/>
                <a:gd name="T8" fmla="*/ 35 w 66"/>
                <a:gd name="T9" fmla="*/ 61 h 90"/>
                <a:gd name="T10" fmla="*/ 45 w 66"/>
                <a:gd name="T11" fmla="*/ 70 h 90"/>
                <a:gd name="T12" fmla="*/ 54 w 66"/>
                <a:gd name="T13" fmla="*/ 83 h 90"/>
                <a:gd name="T14" fmla="*/ 61 w 66"/>
                <a:gd name="T15" fmla="*/ 90 h 90"/>
                <a:gd name="T16" fmla="*/ 66 w 66"/>
                <a:gd name="T17" fmla="*/ 85 h 90"/>
                <a:gd name="T18" fmla="*/ 59 w 66"/>
                <a:gd name="T19" fmla="*/ 78 h 90"/>
                <a:gd name="T20" fmla="*/ 48 w 66"/>
                <a:gd name="T21" fmla="*/ 65 h 90"/>
                <a:gd name="T22" fmla="*/ 40 w 66"/>
                <a:gd name="T23" fmla="*/ 56 h 90"/>
                <a:gd name="T24" fmla="*/ 30 w 66"/>
                <a:gd name="T25" fmla="*/ 43 h 90"/>
                <a:gd name="T26" fmla="*/ 18 w 66"/>
                <a:gd name="T27" fmla="*/ 25 h 90"/>
                <a:gd name="T28" fmla="*/ 5 w 66"/>
                <a:gd name="T29" fmla="*/ 0 h 90"/>
                <a:gd name="T30" fmla="*/ 5 w 66"/>
                <a:gd name="T31" fmla="*/ 0 h 90"/>
                <a:gd name="T32" fmla="*/ 0 w 66"/>
                <a:gd name="T33" fmla="*/ 4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6"/>
                <a:gd name="T52" fmla="*/ 0 h 90"/>
                <a:gd name="T53" fmla="*/ 66 w 66"/>
                <a:gd name="T54" fmla="*/ 90 h 9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6" h="90">
                  <a:moveTo>
                    <a:pt x="0" y="4"/>
                  </a:moveTo>
                  <a:lnTo>
                    <a:pt x="0" y="4"/>
                  </a:lnTo>
                  <a:lnTo>
                    <a:pt x="13" y="27"/>
                  </a:lnTo>
                  <a:lnTo>
                    <a:pt x="27" y="45"/>
                  </a:lnTo>
                  <a:lnTo>
                    <a:pt x="35" y="61"/>
                  </a:lnTo>
                  <a:lnTo>
                    <a:pt x="45" y="70"/>
                  </a:lnTo>
                  <a:lnTo>
                    <a:pt x="54" y="83"/>
                  </a:lnTo>
                  <a:lnTo>
                    <a:pt x="61" y="90"/>
                  </a:lnTo>
                  <a:lnTo>
                    <a:pt x="66" y="85"/>
                  </a:lnTo>
                  <a:lnTo>
                    <a:pt x="59" y="78"/>
                  </a:lnTo>
                  <a:lnTo>
                    <a:pt x="48" y="65"/>
                  </a:lnTo>
                  <a:lnTo>
                    <a:pt x="40" y="56"/>
                  </a:lnTo>
                  <a:lnTo>
                    <a:pt x="30" y="43"/>
                  </a:lnTo>
                  <a:lnTo>
                    <a:pt x="18" y="25"/>
                  </a:lnTo>
                  <a:lnTo>
                    <a:pt x="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4757" name="Freeform 12"/>
            <p:cNvSpPr>
              <a:spLocks/>
            </p:cNvSpPr>
            <p:nvPr/>
          </p:nvSpPr>
          <p:spPr bwMode="auto">
            <a:xfrm>
              <a:off x="290" y="566"/>
              <a:ext cx="103" cy="174"/>
            </a:xfrm>
            <a:custGeom>
              <a:avLst/>
              <a:gdLst>
                <a:gd name="T0" fmla="*/ 0 w 103"/>
                <a:gd name="T1" fmla="*/ 4 h 174"/>
                <a:gd name="T2" fmla="*/ 0 w 103"/>
                <a:gd name="T3" fmla="*/ 4 h 174"/>
                <a:gd name="T4" fmla="*/ 11 w 103"/>
                <a:gd name="T5" fmla="*/ 36 h 174"/>
                <a:gd name="T6" fmla="*/ 23 w 103"/>
                <a:gd name="T7" fmla="*/ 62 h 174"/>
                <a:gd name="T8" fmla="*/ 34 w 103"/>
                <a:gd name="T9" fmla="*/ 82 h 174"/>
                <a:gd name="T10" fmla="*/ 44 w 103"/>
                <a:gd name="T11" fmla="*/ 98 h 174"/>
                <a:gd name="T12" fmla="*/ 57 w 103"/>
                <a:gd name="T13" fmla="*/ 114 h 174"/>
                <a:gd name="T14" fmla="*/ 70 w 103"/>
                <a:gd name="T15" fmla="*/ 130 h 174"/>
                <a:gd name="T16" fmla="*/ 82 w 103"/>
                <a:gd name="T17" fmla="*/ 150 h 174"/>
                <a:gd name="T18" fmla="*/ 98 w 103"/>
                <a:gd name="T19" fmla="*/ 174 h 174"/>
                <a:gd name="T20" fmla="*/ 103 w 103"/>
                <a:gd name="T21" fmla="*/ 170 h 174"/>
                <a:gd name="T22" fmla="*/ 88 w 103"/>
                <a:gd name="T23" fmla="*/ 147 h 174"/>
                <a:gd name="T24" fmla="*/ 74 w 103"/>
                <a:gd name="T25" fmla="*/ 127 h 174"/>
                <a:gd name="T26" fmla="*/ 62 w 103"/>
                <a:gd name="T27" fmla="*/ 110 h 174"/>
                <a:gd name="T28" fmla="*/ 51 w 103"/>
                <a:gd name="T29" fmla="*/ 96 h 174"/>
                <a:gd name="T30" fmla="*/ 39 w 103"/>
                <a:gd name="T31" fmla="*/ 78 h 174"/>
                <a:gd name="T32" fmla="*/ 28 w 103"/>
                <a:gd name="T33" fmla="*/ 58 h 174"/>
                <a:gd name="T34" fmla="*/ 18 w 103"/>
                <a:gd name="T35" fmla="*/ 35 h 174"/>
                <a:gd name="T36" fmla="*/ 6 w 103"/>
                <a:gd name="T37" fmla="*/ 0 h 174"/>
                <a:gd name="T38" fmla="*/ 6 w 103"/>
                <a:gd name="T39" fmla="*/ 0 h 174"/>
                <a:gd name="T40" fmla="*/ 0 w 103"/>
                <a:gd name="T41" fmla="*/ 4 h 17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03"/>
                <a:gd name="T64" fmla="*/ 0 h 174"/>
                <a:gd name="T65" fmla="*/ 103 w 103"/>
                <a:gd name="T66" fmla="*/ 174 h 17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03" h="174">
                  <a:moveTo>
                    <a:pt x="0" y="4"/>
                  </a:moveTo>
                  <a:lnTo>
                    <a:pt x="0" y="4"/>
                  </a:lnTo>
                  <a:lnTo>
                    <a:pt x="11" y="36"/>
                  </a:lnTo>
                  <a:lnTo>
                    <a:pt x="23" y="62"/>
                  </a:lnTo>
                  <a:lnTo>
                    <a:pt x="34" y="82"/>
                  </a:lnTo>
                  <a:lnTo>
                    <a:pt x="44" y="98"/>
                  </a:lnTo>
                  <a:lnTo>
                    <a:pt x="57" y="114"/>
                  </a:lnTo>
                  <a:lnTo>
                    <a:pt x="70" y="130"/>
                  </a:lnTo>
                  <a:lnTo>
                    <a:pt x="82" y="150"/>
                  </a:lnTo>
                  <a:lnTo>
                    <a:pt x="98" y="174"/>
                  </a:lnTo>
                  <a:lnTo>
                    <a:pt x="103" y="170"/>
                  </a:lnTo>
                  <a:lnTo>
                    <a:pt x="88" y="147"/>
                  </a:lnTo>
                  <a:lnTo>
                    <a:pt x="74" y="127"/>
                  </a:lnTo>
                  <a:lnTo>
                    <a:pt x="62" y="110"/>
                  </a:lnTo>
                  <a:lnTo>
                    <a:pt x="51" y="96"/>
                  </a:lnTo>
                  <a:lnTo>
                    <a:pt x="39" y="78"/>
                  </a:lnTo>
                  <a:lnTo>
                    <a:pt x="28" y="58"/>
                  </a:lnTo>
                  <a:lnTo>
                    <a:pt x="18" y="35"/>
                  </a:lnTo>
                  <a:lnTo>
                    <a:pt x="6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4758" name="Freeform 13"/>
            <p:cNvSpPr>
              <a:spLocks/>
            </p:cNvSpPr>
            <p:nvPr/>
          </p:nvSpPr>
          <p:spPr bwMode="auto">
            <a:xfrm>
              <a:off x="246" y="389"/>
              <a:ext cx="50" cy="181"/>
            </a:xfrm>
            <a:custGeom>
              <a:avLst/>
              <a:gdLst>
                <a:gd name="T0" fmla="*/ 0 w 50"/>
                <a:gd name="T1" fmla="*/ 0 h 181"/>
                <a:gd name="T2" fmla="*/ 1 w 50"/>
                <a:gd name="T3" fmla="*/ 0 h 181"/>
                <a:gd name="T4" fmla="*/ 8 w 50"/>
                <a:gd name="T5" fmla="*/ 42 h 181"/>
                <a:gd name="T6" fmla="*/ 14 w 50"/>
                <a:gd name="T7" fmla="*/ 76 h 181"/>
                <a:gd name="T8" fmla="*/ 26 w 50"/>
                <a:gd name="T9" fmla="*/ 120 h 181"/>
                <a:gd name="T10" fmla="*/ 44 w 50"/>
                <a:gd name="T11" fmla="*/ 181 h 181"/>
                <a:gd name="T12" fmla="*/ 50 w 50"/>
                <a:gd name="T13" fmla="*/ 177 h 181"/>
                <a:gd name="T14" fmla="*/ 31 w 50"/>
                <a:gd name="T15" fmla="*/ 118 h 181"/>
                <a:gd name="T16" fmla="*/ 21 w 50"/>
                <a:gd name="T17" fmla="*/ 76 h 181"/>
                <a:gd name="T18" fmla="*/ 13 w 50"/>
                <a:gd name="T19" fmla="*/ 40 h 181"/>
                <a:gd name="T20" fmla="*/ 8 w 50"/>
                <a:gd name="T21" fmla="*/ 0 h 181"/>
                <a:gd name="T22" fmla="*/ 8 w 50"/>
                <a:gd name="T23" fmla="*/ 0 h 181"/>
                <a:gd name="T24" fmla="*/ 0 w 50"/>
                <a:gd name="T25" fmla="*/ 0 h 1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0"/>
                <a:gd name="T40" fmla="*/ 0 h 181"/>
                <a:gd name="T41" fmla="*/ 50 w 50"/>
                <a:gd name="T42" fmla="*/ 181 h 18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0" h="181">
                  <a:moveTo>
                    <a:pt x="0" y="0"/>
                  </a:moveTo>
                  <a:lnTo>
                    <a:pt x="1" y="0"/>
                  </a:lnTo>
                  <a:lnTo>
                    <a:pt x="8" y="42"/>
                  </a:lnTo>
                  <a:lnTo>
                    <a:pt x="14" y="76"/>
                  </a:lnTo>
                  <a:lnTo>
                    <a:pt x="26" y="120"/>
                  </a:lnTo>
                  <a:lnTo>
                    <a:pt x="44" y="181"/>
                  </a:lnTo>
                  <a:lnTo>
                    <a:pt x="50" y="177"/>
                  </a:lnTo>
                  <a:lnTo>
                    <a:pt x="31" y="118"/>
                  </a:lnTo>
                  <a:lnTo>
                    <a:pt x="21" y="76"/>
                  </a:lnTo>
                  <a:lnTo>
                    <a:pt x="13" y="4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4759" name="Freeform 14"/>
            <p:cNvSpPr>
              <a:spLocks/>
            </p:cNvSpPr>
            <p:nvPr/>
          </p:nvSpPr>
          <p:spPr bwMode="auto">
            <a:xfrm>
              <a:off x="242" y="241"/>
              <a:ext cx="12" cy="148"/>
            </a:xfrm>
            <a:custGeom>
              <a:avLst/>
              <a:gdLst>
                <a:gd name="T0" fmla="*/ 4 w 12"/>
                <a:gd name="T1" fmla="*/ 0 h 148"/>
                <a:gd name="T2" fmla="*/ 0 w 12"/>
                <a:gd name="T3" fmla="*/ 6 h 148"/>
                <a:gd name="T4" fmla="*/ 0 w 12"/>
                <a:gd name="T5" fmla="*/ 19 h 148"/>
                <a:gd name="T6" fmla="*/ 0 w 12"/>
                <a:gd name="T7" fmla="*/ 56 h 148"/>
                <a:gd name="T8" fmla="*/ 2 w 12"/>
                <a:gd name="T9" fmla="*/ 103 h 148"/>
                <a:gd name="T10" fmla="*/ 4 w 12"/>
                <a:gd name="T11" fmla="*/ 148 h 148"/>
                <a:gd name="T12" fmla="*/ 12 w 12"/>
                <a:gd name="T13" fmla="*/ 148 h 148"/>
                <a:gd name="T14" fmla="*/ 7 w 12"/>
                <a:gd name="T15" fmla="*/ 103 h 148"/>
                <a:gd name="T16" fmla="*/ 5 w 12"/>
                <a:gd name="T17" fmla="*/ 56 h 148"/>
                <a:gd name="T18" fmla="*/ 5 w 12"/>
                <a:gd name="T19" fmla="*/ 19 h 148"/>
                <a:gd name="T20" fmla="*/ 5 w 12"/>
                <a:gd name="T21" fmla="*/ 6 h 148"/>
                <a:gd name="T22" fmla="*/ 4 w 12"/>
                <a:gd name="T23" fmla="*/ 8 h 148"/>
                <a:gd name="T24" fmla="*/ 4 w 12"/>
                <a:gd name="T25" fmla="*/ 0 h 148"/>
                <a:gd name="T26" fmla="*/ 0 w 12"/>
                <a:gd name="T27" fmla="*/ 0 h 148"/>
                <a:gd name="T28" fmla="*/ 0 w 12"/>
                <a:gd name="T29" fmla="*/ 6 h 148"/>
                <a:gd name="T30" fmla="*/ 4 w 12"/>
                <a:gd name="T31" fmla="*/ 0 h 14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2"/>
                <a:gd name="T49" fmla="*/ 0 h 148"/>
                <a:gd name="T50" fmla="*/ 12 w 12"/>
                <a:gd name="T51" fmla="*/ 148 h 14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2" h="148">
                  <a:moveTo>
                    <a:pt x="4" y="0"/>
                  </a:moveTo>
                  <a:lnTo>
                    <a:pt x="0" y="6"/>
                  </a:lnTo>
                  <a:lnTo>
                    <a:pt x="0" y="19"/>
                  </a:lnTo>
                  <a:lnTo>
                    <a:pt x="0" y="56"/>
                  </a:lnTo>
                  <a:lnTo>
                    <a:pt x="2" y="103"/>
                  </a:lnTo>
                  <a:lnTo>
                    <a:pt x="4" y="148"/>
                  </a:lnTo>
                  <a:lnTo>
                    <a:pt x="12" y="148"/>
                  </a:lnTo>
                  <a:lnTo>
                    <a:pt x="7" y="103"/>
                  </a:lnTo>
                  <a:lnTo>
                    <a:pt x="5" y="56"/>
                  </a:lnTo>
                  <a:lnTo>
                    <a:pt x="5" y="19"/>
                  </a:lnTo>
                  <a:lnTo>
                    <a:pt x="5" y="6"/>
                  </a:lnTo>
                  <a:lnTo>
                    <a:pt x="4" y="8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4760" name="Freeform 15"/>
            <p:cNvSpPr>
              <a:spLocks/>
            </p:cNvSpPr>
            <p:nvPr/>
          </p:nvSpPr>
          <p:spPr bwMode="auto">
            <a:xfrm>
              <a:off x="146" y="196"/>
              <a:ext cx="514" cy="655"/>
            </a:xfrm>
            <a:custGeom>
              <a:avLst/>
              <a:gdLst>
                <a:gd name="T0" fmla="*/ 510 w 514"/>
                <a:gd name="T1" fmla="*/ 2 h 655"/>
                <a:gd name="T2" fmla="*/ 511 w 514"/>
                <a:gd name="T3" fmla="*/ 0 h 655"/>
                <a:gd name="T4" fmla="*/ 513 w 514"/>
                <a:gd name="T5" fmla="*/ 2 h 655"/>
                <a:gd name="T6" fmla="*/ 513 w 514"/>
                <a:gd name="T7" fmla="*/ 17 h 655"/>
                <a:gd name="T8" fmla="*/ 508 w 514"/>
                <a:gd name="T9" fmla="*/ 60 h 655"/>
                <a:gd name="T10" fmla="*/ 506 w 514"/>
                <a:gd name="T11" fmla="*/ 105 h 655"/>
                <a:gd name="T12" fmla="*/ 503 w 514"/>
                <a:gd name="T13" fmla="*/ 141 h 655"/>
                <a:gd name="T14" fmla="*/ 498 w 514"/>
                <a:gd name="T15" fmla="*/ 181 h 655"/>
                <a:gd name="T16" fmla="*/ 492 w 514"/>
                <a:gd name="T17" fmla="*/ 215 h 655"/>
                <a:gd name="T18" fmla="*/ 485 w 514"/>
                <a:gd name="T19" fmla="*/ 249 h 655"/>
                <a:gd name="T20" fmla="*/ 475 w 514"/>
                <a:gd name="T21" fmla="*/ 287 h 655"/>
                <a:gd name="T22" fmla="*/ 464 w 514"/>
                <a:gd name="T23" fmla="*/ 338 h 655"/>
                <a:gd name="T24" fmla="*/ 441 w 514"/>
                <a:gd name="T25" fmla="*/ 408 h 655"/>
                <a:gd name="T26" fmla="*/ 421 w 514"/>
                <a:gd name="T27" fmla="*/ 455 h 655"/>
                <a:gd name="T28" fmla="*/ 396 w 514"/>
                <a:gd name="T29" fmla="*/ 504 h 655"/>
                <a:gd name="T30" fmla="*/ 359 w 514"/>
                <a:gd name="T31" fmla="*/ 556 h 655"/>
                <a:gd name="T32" fmla="*/ 316 w 514"/>
                <a:gd name="T33" fmla="*/ 605 h 655"/>
                <a:gd name="T34" fmla="*/ 280 w 514"/>
                <a:gd name="T35" fmla="*/ 641 h 655"/>
                <a:gd name="T36" fmla="*/ 269 w 514"/>
                <a:gd name="T37" fmla="*/ 652 h 655"/>
                <a:gd name="T38" fmla="*/ 265 w 514"/>
                <a:gd name="T39" fmla="*/ 655 h 655"/>
                <a:gd name="T40" fmla="*/ 259 w 514"/>
                <a:gd name="T41" fmla="*/ 650 h 655"/>
                <a:gd name="T42" fmla="*/ 247 w 514"/>
                <a:gd name="T43" fmla="*/ 641 h 655"/>
                <a:gd name="T44" fmla="*/ 226 w 514"/>
                <a:gd name="T45" fmla="*/ 625 h 655"/>
                <a:gd name="T46" fmla="*/ 218 w 514"/>
                <a:gd name="T47" fmla="*/ 616 h 655"/>
                <a:gd name="T48" fmla="*/ 206 w 514"/>
                <a:gd name="T49" fmla="*/ 600 h 655"/>
                <a:gd name="T50" fmla="*/ 185 w 514"/>
                <a:gd name="T51" fmla="*/ 576 h 655"/>
                <a:gd name="T52" fmla="*/ 160 w 514"/>
                <a:gd name="T53" fmla="*/ 538 h 655"/>
                <a:gd name="T54" fmla="*/ 116 w 514"/>
                <a:gd name="T55" fmla="*/ 462 h 655"/>
                <a:gd name="T56" fmla="*/ 82 w 514"/>
                <a:gd name="T57" fmla="*/ 390 h 655"/>
                <a:gd name="T58" fmla="*/ 65 w 514"/>
                <a:gd name="T59" fmla="*/ 349 h 655"/>
                <a:gd name="T60" fmla="*/ 47 w 514"/>
                <a:gd name="T61" fmla="*/ 293 h 655"/>
                <a:gd name="T62" fmla="*/ 24 w 514"/>
                <a:gd name="T63" fmla="*/ 206 h 655"/>
                <a:gd name="T64" fmla="*/ 11 w 514"/>
                <a:gd name="T65" fmla="*/ 132 h 655"/>
                <a:gd name="T66" fmla="*/ 5 w 514"/>
                <a:gd name="T67" fmla="*/ 82 h 655"/>
                <a:gd name="T68" fmla="*/ 1 w 514"/>
                <a:gd name="T69" fmla="*/ 35 h 655"/>
                <a:gd name="T70" fmla="*/ 0 w 514"/>
                <a:gd name="T71" fmla="*/ 11 h 655"/>
                <a:gd name="T72" fmla="*/ 1 w 514"/>
                <a:gd name="T73" fmla="*/ 2 h 6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14"/>
                <a:gd name="T112" fmla="*/ 0 h 655"/>
                <a:gd name="T113" fmla="*/ 514 w 514"/>
                <a:gd name="T114" fmla="*/ 655 h 6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14" h="655">
                  <a:moveTo>
                    <a:pt x="1" y="2"/>
                  </a:moveTo>
                  <a:lnTo>
                    <a:pt x="510" y="2"/>
                  </a:lnTo>
                  <a:lnTo>
                    <a:pt x="511" y="2"/>
                  </a:lnTo>
                  <a:lnTo>
                    <a:pt x="511" y="0"/>
                  </a:lnTo>
                  <a:lnTo>
                    <a:pt x="513" y="0"/>
                  </a:lnTo>
                  <a:lnTo>
                    <a:pt x="513" y="2"/>
                  </a:lnTo>
                  <a:lnTo>
                    <a:pt x="514" y="8"/>
                  </a:lnTo>
                  <a:lnTo>
                    <a:pt x="513" y="17"/>
                  </a:lnTo>
                  <a:lnTo>
                    <a:pt x="511" y="29"/>
                  </a:lnTo>
                  <a:lnTo>
                    <a:pt x="508" y="60"/>
                  </a:lnTo>
                  <a:lnTo>
                    <a:pt x="508" y="89"/>
                  </a:lnTo>
                  <a:lnTo>
                    <a:pt x="506" y="105"/>
                  </a:lnTo>
                  <a:lnTo>
                    <a:pt x="505" y="121"/>
                  </a:lnTo>
                  <a:lnTo>
                    <a:pt x="503" y="141"/>
                  </a:lnTo>
                  <a:lnTo>
                    <a:pt x="500" y="161"/>
                  </a:lnTo>
                  <a:lnTo>
                    <a:pt x="498" y="181"/>
                  </a:lnTo>
                  <a:lnTo>
                    <a:pt x="495" y="199"/>
                  </a:lnTo>
                  <a:lnTo>
                    <a:pt x="492" y="215"/>
                  </a:lnTo>
                  <a:lnTo>
                    <a:pt x="490" y="231"/>
                  </a:lnTo>
                  <a:lnTo>
                    <a:pt x="485" y="249"/>
                  </a:lnTo>
                  <a:lnTo>
                    <a:pt x="480" y="267"/>
                  </a:lnTo>
                  <a:lnTo>
                    <a:pt x="475" y="287"/>
                  </a:lnTo>
                  <a:lnTo>
                    <a:pt x="469" y="311"/>
                  </a:lnTo>
                  <a:lnTo>
                    <a:pt x="464" y="338"/>
                  </a:lnTo>
                  <a:lnTo>
                    <a:pt x="455" y="361"/>
                  </a:lnTo>
                  <a:lnTo>
                    <a:pt x="441" y="408"/>
                  </a:lnTo>
                  <a:lnTo>
                    <a:pt x="433" y="432"/>
                  </a:lnTo>
                  <a:lnTo>
                    <a:pt x="421" y="455"/>
                  </a:lnTo>
                  <a:lnTo>
                    <a:pt x="410" y="479"/>
                  </a:lnTo>
                  <a:lnTo>
                    <a:pt x="396" y="504"/>
                  </a:lnTo>
                  <a:lnTo>
                    <a:pt x="380" y="529"/>
                  </a:lnTo>
                  <a:lnTo>
                    <a:pt x="359" y="556"/>
                  </a:lnTo>
                  <a:lnTo>
                    <a:pt x="337" y="581"/>
                  </a:lnTo>
                  <a:lnTo>
                    <a:pt x="316" y="605"/>
                  </a:lnTo>
                  <a:lnTo>
                    <a:pt x="295" y="625"/>
                  </a:lnTo>
                  <a:lnTo>
                    <a:pt x="280" y="641"/>
                  </a:lnTo>
                  <a:lnTo>
                    <a:pt x="273" y="646"/>
                  </a:lnTo>
                  <a:lnTo>
                    <a:pt x="269" y="652"/>
                  </a:lnTo>
                  <a:lnTo>
                    <a:pt x="267" y="654"/>
                  </a:lnTo>
                  <a:lnTo>
                    <a:pt x="265" y="655"/>
                  </a:lnTo>
                  <a:lnTo>
                    <a:pt x="264" y="654"/>
                  </a:lnTo>
                  <a:lnTo>
                    <a:pt x="259" y="650"/>
                  </a:lnTo>
                  <a:lnTo>
                    <a:pt x="254" y="646"/>
                  </a:lnTo>
                  <a:lnTo>
                    <a:pt x="247" y="641"/>
                  </a:lnTo>
                  <a:lnTo>
                    <a:pt x="232" y="630"/>
                  </a:lnTo>
                  <a:lnTo>
                    <a:pt x="226" y="625"/>
                  </a:lnTo>
                  <a:lnTo>
                    <a:pt x="223" y="619"/>
                  </a:lnTo>
                  <a:lnTo>
                    <a:pt x="218" y="616"/>
                  </a:lnTo>
                  <a:lnTo>
                    <a:pt x="213" y="609"/>
                  </a:lnTo>
                  <a:lnTo>
                    <a:pt x="206" y="600"/>
                  </a:lnTo>
                  <a:lnTo>
                    <a:pt x="196" y="589"/>
                  </a:lnTo>
                  <a:lnTo>
                    <a:pt x="185" y="576"/>
                  </a:lnTo>
                  <a:lnTo>
                    <a:pt x="173" y="558"/>
                  </a:lnTo>
                  <a:lnTo>
                    <a:pt x="160" y="538"/>
                  </a:lnTo>
                  <a:lnTo>
                    <a:pt x="144" y="515"/>
                  </a:lnTo>
                  <a:lnTo>
                    <a:pt x="116" y="462"/>
                  </a:lnTo>
                  <a:lnTo>
                    <a:pt x="91" y="414"/>
                  </a:lnTo>
                  <a:lnTo>
                    <a:pt x="82" y="390"/>
                  </a:lnTo>
                  <a:lnTo>
                    <a:pt x="72" y="369"/>
                  </a:lnTo>
                  <a:lnTo>
                    <a:pt x="65" y="349"/>
                  </a:lnTo>
                  <a:lnTo>
                    <a:pt x="57" y="331"/>
                  </a:lnTo>
                  <a:lnTo>
                    <a:pt x="47" y="293"/>
                  </a:lnTo>
                  <a:lnTo>
                    <a:pt x="36" y="251"/>
                  </a:lnTo>
                  <a:lnTo>
                    <a:pt x="24" y="206"/>
                  </a:lnTo>
                  <a:lnTo>
                    <a:pt x="16" y="157"/>
                  </a:lnTo>
                  <a:lnTo>
                    <a:pt x="11" y="132"/>
                  </a:lnTo>
                  <a:lnTo>
                    <a:pt x="8" y="107"/>
                  </a:lnTo>
                  <a:lnTo>
                    <a:pt x="5" y="82"/>
                  </a:lnTo>
                  <a:lnTo>
                    <a:pt x="3" y="56"/>
                  </a:lnTo>
                  <a:lnTo>
                    <a:pt x="1" y="35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6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4761" name="Freeform 16"/>
            <p:cNvSpPr>
              <a:spLocks/>
            </p:cNvSpPr>
            <p:nvPr/>
          </p:nvSpPr>
          <p:spPr bwMode="auto">
            <a:xfrm>
              <a:off x="147" y="198"/>
              <a:ext cx="184" cy="175"/>
            </a:xfrm>
            <a:custGeom>
              <a:avLst/>
              <a:gdLst>
                <a:gd name="T0" fmla="*/ 17 w 184"/>
                <a:gd name="T1" fmla="*/ 0 h 175"/>
                <a:gd name="T2" fmla="*/ 184 w 184"/>
                <a:gd name="T3" fmla="*/ 0 h 175"/>
                <a:gd name="T4" fmla="*/ 182 w 184"/>
                <a:gd name="T5" fmla="*/ 175 h 175"/>
                <a:gd name="T6" fmla="*/ 15 w 184"/>
                <a:gd name="T7" fmla="*/ 175 h 175"/>
                <a:gd name="T8" fmla="*/ 15 w 184"/>
                <a:gd name="T9" fmla="*/ 175 h 175"/>
                <a:gd name="T10" fmla="*/ 17 w 184"/>
                <a:gd name="T11" fmla="*/ 175 h 175"/>
                <a:gd name="T12" fmla="*/ 18 w 184"/>
                <a:gd name="T13" fmla="*/ 172 h 175"/>
                <a:gd name="T14" fmla="*/ 17 w 184"/>
                <a:gd name="T15" fmla="*/ 168 h 175"/>
                <a:gd name="T16" fmla="*/ 15 w 184"/>
                <a:gd name="T17" fmla="*/ 161 h 175"/>
                <a:gd name="T18" fmla="*/ 15 w 184"/>
                <a:gd name="T19" fmla="*/ 157 h 175"/>
                <a:gd name="T20" fmla="*/ 15 w 184"/>
                <a:gd name="T21" fmla="*/ 154 h 175"/>
                <a:gd name="T22" fmla="*/ 15 w 184"/>
                <a:gd name="T23" fmla="*/ 148 h 175"/>
                <a:gd name="T24" fmla="*/ 13 w 184"/>
                <a:gd name="T25" fmla="*/ 139 h 175"/>
                <a:gd name="T26" fmla="*/ 12 w 184"/>
                <a:gd name="T27" fmla="*/ 132 h 175"/>
                <a:gd name="T28" fmla="*/ 10 w 184"/>
                <a:gd name="T29" fmla="*/ 123 h 175"/>
                <a:gd name="T30" fmla="*/ 8 w 184"/>
                <a:gd name="T31" fmla="*/ 112 h 175"/>
                <a:gd name="T32" fmla="*/ 8 w 184"/>
                <a:gd name="T33" fmla="*/ 103 h 175"/>
                <a:gd name="T34" fmla="*/ 7 w 184"/>
                <a:gd name="T35" fmla="*/ 94 h 175"/>
                <a:gd name="T36" fmla="*/ 5 w 184"/>
                <a:gd name="T37" fmla="*/ 85 h 175"/>
                <a:gd name="T38" fmla="*/ 2 w 184"/>
                <a:gd name="T39" fmla="*/ 65 h 175"/>
                <a:gd name="T40" fmla="*/ 2 w 184"/>
                <a:gd name="T41" fmla="*/ 45 h 175"/>
                <a:gd name="T42" fmla="*/ 2 w 184"/>
                <a:gd name="T43" fmla="*/ 40 h 175"/>
                <a:gd name="T44" fmla="*/ 2 w 184"/>
                <a:gd name="T45" fmla="*/ 33 h 175"/>
                <a:gd name="T46" fmla="*/ 2 w 184"/>
                <a:gd name="T47" fmla="*/ 20 h 175"/>
                <a:gd name="T48" fmla="*/ 0 w 184"/>
                <a:gd name="T49" fmla="*/ 11 h 175"/>
                <a:gd name="T50" fmla="*/ 0 w 184"/>
                <a:gd name="T51" fmla="*/ 6 h 175"/>
                <a:gd name="T52" fmla="*/ 0 w 184"/>
                <a:gd name="T53" fmla="*/ 2 h 175"/>
                <a:gd name="T54" fmla="*/ 0 w 184"/>
                <a:gd name="T55" fmla="*/ 0 h 175"/>
                <a:gd name="T56" fmla="*/ 17 w 184"/>
                <a:gd name="T57" fmla="*/ 0 h 17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84"/>
                <a:gd name="T88" fmla="*/ 0 h 175"/>
                <a:gd name="T89" fmla="*/ 184 w 184"/>
                <a:gd name="T90" fmla="*/ 175 h 17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84" h="175">
                  <a:moveTo>
                    <a:pt x="17" y="0"/>
                  </a:moveTo>
                  <a:lnTo>
                    <a:pt x="184" y="0"/>
                  </a:lnTo>
                  <a:lnTo>
                    <a:pt x="182" y="175"/>
                  </a:lnTo>
                  <a:lnTo>
                    <a:pt x="15" y="175"/>
                  </a:lnTo>
                  <a:lnTo>
                    <a:pt x="17" y="175"/>
                  </a:lnTo>
                  <a:lnTo>
                    <a:pt x="18" y="172"/>
                  </a:lnTo>
                  <a:lnTo>
                    <a:pt x="17" y="168"/>
                  </a:lnTo>
                  <a:lnTo>
                    <a:pt x="15" y="161"/>
                  </a:lnTo>
                  <a:lnTo>
                    <a:pt x="15" y="157"/>
                  </a:lnTo>
                  <a:lnTo>
                    <a:pt x="15" y="154"/>
                  </a:lnTo>
                  <a:lnTo>
                    <a:pt x="15" y="148"/>
                  </a:lnTo>
                  <a:lnTo>
                    <a:pt x="13" y="139"/>
                  </a:lnTo>
                  <a:lnTo>
                    <a:pt x="12" y="132"/>
                  </a:lnTo>
                  <a:lnTo>
                    <a:pt x="10" y="123"/>
                  </a:lnTo>
                  <a:lnTo>
                    <a:pt x="8" y="112"/>
                  </a:lnTo>
                  <a:lnTo>
                    <a:pt x="8" y="103"/>
                  </a:lnTo>
                  <a:lnTo>
                    <a:pt x="7" y="94"/>
                  </a:lnTo>
                  <a:lnTo>
                    <a:pt x="5" y="85"/>
                  </a:lnTo>
                  <a:lnTo>
                    <a:pt x="2" y="65"/>
                  </a:lnTo>
                  <a:lnTo>
                    <a:pt x="2" y="45"/>
                  </a:lnTo>
                  <a:lnTo>
                    <a:pt x="2" y="40"/>
                  </a:lnTo>
                  <a:lnTo>
                    <a:pt x="2" y="33"/>
                  </a:lnTo>
                  <a:lnTo>
                    <a:pt x="2" y="20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4762" name="Freeform 17"/>
            <p:cNvSpPr>
              <a:spLocks/>
            </p:cNvSpPr>
            <p:nvPr/>
          </p:nvSpPr>
          <p:spPr bwMode="auto">
            <a:xfrm>
              <a:off x="160" y="207"/>
              <a:ext cx="58" cy="89"/>
            </a:xfrm>
            <a:custGeom>
              <a:avLst/>
              <a:gdLst>
                <a:gd name="T0" fmla="*/ 20 w 58"/>
                <a:gd name="T1" fmla="*/ 25 h 89"/>
                <a:gd name="T2" fmla="*/ 22 w 58"/>
                <a:gd name="T3" fmla="*/ 24 h 89"/>
                <a:gd name="T4" fmla="*/ 20 w 58"/>
                <a:gd name="T5" fmla="*/ 18 h 89"/>
                <a:gd name="T6" fmla="*/ 20 w 58"/>
                <a:gd name="T7" fmla="*/ 15 h 89"/>
                <a:gd name="T8" fmla="*/ 25 w 58"/>
                <a:gd name="T9" fmla="*/ 13 h 89"/>
                <a:gd name="T10" fmla="*/ 23 w 58"/>
                <a:gd name="T11" fmla="*/ 11 h 89"/>
                <a:gd name="T12" fmla="*/ 27 w 58"/>
                <a:gd name="T13" fmla="*/ 7 h 89"/>
                <a:gd name="T14" fmla="*/ 30 w 58"/>
                <a:gd name="T15" fmla="*/ 6 h 89"/>
                <a:gd name="T16" fmla="*/ 33 w 58"/>
                <a:gd name="T17" fmla="*/ 4 h 89"/>
                <a:gd name="T18" fmla="*/ 40 w 58"/>
                <a:gd name="T19" fmla="*/ 2 h 89"/>
                <a:gd name="T20" fmla="*/ 41 w 58"/>
                <a:gd name="T21" fmla="*/ 4 h 89"/>
                <a:gd name="T22" fmla="*/ 41 w 58"/>
                <a:gd name="T23" fmla="*/ 7 h 89"/>
                <a:gd name="T24" fmla="*/ 41 w 58"/>
                <a:gd name="T25" fmla="*/ 9 h 89"/>
                <a:gd name="T26" fmla="*/ 43 w 58"/>
                <a:gd name="T27" fmla="*/ 27 h 89"/>
                <a:gd name="T28" fmla="*/ 38 w 58"/>
                <a:gd name="T29" fmla="*/ 33 h 89"/>
                <a:gd name="T30" fmla="*/ 33 w 58"/>
                <a:gd name="T31" fmla="*/ 34 h 89"/>
                <a:gd name="T32" fmla="*/ 33 w 58"/>
                <a:gd name="T33" fmla="*/ 42 h 89"/>
                <a:gd name="T34" fmla="*/ 36 w 58"/>
                <a:gd name="T35" fmla="*/ 45 h 89"/>
                <a:gd name="T36" fmla="*/ 38 w 58"/>
                <a:gd name="T37" fmla="*/ 54 h 89"/>
                <a:gd name="T38" fmla="*/ 41 w 58"/>
                <a:gd name="T39" fmla="*/ 33 h 89"/>
                <a:gd name="T40" fmla="*/ 43 w 58"/>
                <a:gd name="T41" fmla="*/ 31 h 89"/>
                <a:gd name="T42" fmla="*/ 46 w 58"/>
                <a:gd name="T43" fmla="*/ 31 h 89"/>
                <a:gd name="T44" fmla="*/ 51 w 58"/>
                <a:gd name="T45" fmla="*/ 31 h 89"/>
                <a:gd name="T46" fmla="*/ 58 w 58"/>
                <a:gd name="T47" fmla="*/ 38 h 89"/>
                <a:gd name="T48" fmla="*/ 51 w 58"/>
                <a:gd name="T49" fmla="*/ 40 h 89"/>
                <a:gd name="T50" fmla="*/ 46 w 58"/>
                <a:gd name="T51" fmla="*/ 34 h 89"/>
                <a:gd name="T52" fmla="*/ 43 w 58"/>
                <a:gd name="T53" fmla="*/ 34 h 89"/>
                <a:gd name="T54" fmla="*/ 41 w 58"/>
                <a:gd name="T55" fmla="*/ 36 h 89"/>
                <a:gd name="T56" fmla="*/ 43 w 58"/>
                <a:gd name="T57" fmla="*/ 40 h 89"/>
                <a:gd name="T58" fmla="*/ 43 w 58"/>
                <a:gd name="T59" fmla="*/ 51 h 89"/>
                <a:gd name="T60" fmla="*/ 36 w 58"/>
                <a:gd name="T61" fmla="*/ 62 h 89"/>
                <a:gd name="T62" fmla="*/ 40 w 58"/>
                <a:gd name="T63" fmla="*/ 81 h 89"/>
                <a:gd name="T64" fmla="*/ 33 w 58"/>
                <a:gd name="T65" fmla="*/ 89 h 89"/>
                <a:gd name="T66" fmla="*/ 23 w 58"/>
                <a:gd name="T67" fmla="*/ 83 h 89"/>
                <a:gd name="T68" fmla="*/ 23 w 58"/>
                <a:gd name="T69" fmla="*/ 78 h 89"/>
                <a:gd name="T70" fmla="*/ 30 w 58"/>
                <a:gd name="T71" fmla="*/ 76 h 89"/>
                <a:gd name="T72" fmla="*/ 30 w 58"/>
                <a:gd name="T73" fmla="*/ 72 h 89"/>
                <a:gd name="T74" fmla="*/ 23 w 58"/>
                <a:gd name="T75" fmla="*/ 72 h 89"/>
                <a:gd name="T76" fmla="*/ 12 w 58"/>
                <a:gd name="T77" fmla="*/ 65 h 89"/>
                <a:gd name="T78" fmla="*/ 9 w 58"/>
                <a:gd name="T79" fmla="*/ 58 h 89"/>
                <a:gd name="T80" fmla="*/ 12 w 58"/>
                <a:gd name="T81" fmla="*/ 54 h 89"/>
                <a:gd name="T82" fmla="*/ 15 w 58"/>
                <a:gd name="T83" fmla="*/ 53 h 89"/>
                <a:gd name="T84" fmla="*/ 18 w 58"/>
                <a:gd name="T85" fmla="*/ 60 h 89"/>
                <a:gd name="T86" fmla="*/ 20 w 58"/>
                <a:gd name="T87" fmla="*/ 60 h 89"/>
                <a:gd name="T88" fmla="*/ 18 w 58"/>
                <a:gd name="T89" fmla="*/ 51 h 89"/>
                <a:gd name="T90" fmla="*/ 23 w 58"/>
                <a:gd name="T91" fmla="*/ 51 h 89"/>
                <a:gd name="T92" fmla="*/ 23 w 58"/>
                <a:gd name="T93" fmla="*/ 47 h 89"/>
                <a:gd name="T94" fmla="*/ 17 w 58"/>
                <a:gd name="T95" fmla="*/ 47 h 89"/>
                <a:gd name="T96" fmla="*/ 0 w 58"/>
                <a:gd name="T97" fmla="*/ 43 h 89"/>
                <a:gd name="T98" fmla="*/ 4 w 58"/>
                <a:gd name="T99" fmla="*/ 31 h 89"/>
                <a:gd name="T100" fmla="*/ 7 w 58"/>
                <a:gd name="T101" fmla="*/ 34 h 89"/>
                <a:gd name="T102" fmla="*/ 10 w 58"/>
                <a:gd name="T103" fmla="*/ 40 h 89"/>
                <a:gd name="T104" fmla="*/ 15 w 58"/>
                <a:gd name="T105" fmla="*/ 38 h 89"/>
                <a:gd name="T106" fmla="*/ 14 w 58"/>
                <a:gd name="T107" fmla="*/ 34 h 89"/>
                <a:gd name="T108" fmla="*/ 10 w 58"/>
                <a:gd name="T109" fmla="*/ 31 h 89"/>
                <a:gd name="T110" fmla="*/ 7 w 58"/>
                <a:gd name="T111" fmla="*/ 25 h 89"/>
                <a:gd name="T112" fmla="*/ 5 w 58"/>
                <a:gd name="T113" fmla="*/ 20 h 89"/>
                <a:gd name="T114" fmla="*/ 7 w 58"/>
                <a:gd name="T115" fmla="*/ 15 h 89"/>
                <a:gd name="T116" fmla="*/ 12 w 58"/>
                <a:gd name="T117" fmla="*/ 15 h 89"/>
                <a:gd name="T118" fmla="*/ 15 w 58"/>
                <a:gd name="T119" fmla="*/ 24 h 8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58"/>
                <a:gd name="T181" fmla="*/ 0 h 89"/>
                <a:gd name="T182" fmla="*/ 58 w 58"/>
                <a:gd name="T183" fmla="*/ 89 h 89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58" h="89">
                  <a:moveTo>
                    <a:pt x="15" y="24"/>
                  </a:moveTo>
                  <a:lnTo>
                    <a:pt x="15" y="24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2" y="24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3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7" y="9"/>
                  </a:lnTo>
                  <a:lnTo>
                    <a:pt x="27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2" y="6"/>
                  </a:lnTo>
                  <a:lnTo>
                    <a:pt x="32" y="4"/>
                  </a:lnTo>
                  <a:lnTo>
                    <a:pt x="33" y="4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40" y="2"/>
                  </a:lnTo>
                  <a:lnTo>
                    <a:pt x="40" y="4"/>
                  </a:lnTo>
                  <a:lnTo>
                    <a:pt x="41" y="4"/>
                  </a:lnTo>
                  <a:lnTo>
                    <a:pt x="41" y="6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5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3" y="40"/>
                  </a:lnTo>
                  <a:lnTo>
                    <a:pt x="33" y="42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8" y="51"/>
                  </a:lnTo>
                  <a:lnTo>
                    <a:pt x="38" y="53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40" y="56"/>
                  </a:lnTo>
                  <a:lnTo>
                    <a:pt x="41" y="54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50" y="31"/>
                  </a:lnTo>
                  <a:lnTo>
                    <a:pt x="51" y="31"/>
                  </a:lnTo>
                  <a:lnTo>
                    <a:pt x="53" y="33"/>
                  </a:lnTo>
                  <a:lnTo>
                    <a:pt x="55" y="34"/>
                  </a:lnTo>
                  <a:lnTo>
                    <a:pt x="56" y="36"/>
                  </a:lnTo>
                  <a:lnTo>
                    <a:pt x="58" y="36"/>
                  </a:lnTo>
                  <a:lnTo>
                    <a:pt x="58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1" y="40"/>
                  </a:lnTo>
                  <a:lnTo>
                    <a:pt x="50" y="40"/>
                  </a:lnTo>
                  <a:lnTo>
                    <a:pt x="48" y="38"/>
                  </a:lnTo>
                  <a:lnTo>
                    <a:pt x="48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3"/>
                  </a:lnTo>
                  <a:lnTo>
                    <a:pt x="45" y="33"/>
                  </a:lnTo>
                  <a:lnTo>
                    <a:pt x="45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3" y="40"/>
                  </a:lnTo>
                  <a:lnTo>
                    <a:pt x="43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1" y="60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40" y="72"/>
                  </a:lnTo>
                  <a:lnTo>
                    <a:pt x="40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0" y="89"/>
                  </a:lnTo>
                  <a:lnTo>
                    <a:pt x="27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3" y="81"/>
                  </a:lnTo>
                  <a:lnTo>
                    <a:pt x="22" y="80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7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2" y="76"/>
                  </a:lnTo>
                  <a:lnTo>
                    <a:pt x="32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7" y="71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4" y="67"/>
                  </a:lnTo>
                  <a:lnTo>
                    <a:pt x="12" y="67"/>
                  </a:lnTo>
                  <a:lnTo>
                    <a:pt x="12" y="65"/>
                  </a:lnTo>
                  <a:lnTo>
                    <a:pt x="10" y="65"/>
                  </a:lnTo>
                  <a:lnTo>
                    <a:pt x="9" y="63"/>
                  </a:lnTo>
                  <a:lnTo>
                    <a:pt x="9" y="60"/>
                  </a:lnTo>
                  <a:lnTo>
                    <a:pt x="9" y="58"/>
                  </a:lnTo>
                  <a:lnTo>
                    <a:pt x="9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4" y="53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3" y="51"/>
                  </a:lnTo>
                  <a:lnTo>
                    <a:pt x="23" y="49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5" y="47"/>
                  </a:lnTo>
                  <a:lnTo>
                    <a:pt x="9" y="45"/>
                  </a:lnTo>
                  <a:lnTo>
                    <a:pt x="7" y="45"/>
                  </a:lnTo>
                  <a:lnTo>
                    <a:pt x="5" y="45"/>
                  </a:lnTo>
                  <a:lnTo>
                    <a:pt x="4" y="45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4" y="31"/>
                  </a:lnTo>
                  <a:lnTo>
                    <a:pt x="5" y="31"/>
                  </a:lnTo>
                  <a:lnTo>
                    <a:pt x="5" y="33"/>
                  </a:lnTo>
                  <a:lnTo>
                    <a:pt x="7" y="33"/>
                  </a:lnTo>
                  <a:lnTo>
                    <a:pt x="7" y="34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9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4" y="38"/>
                  </a:lnTo>
                  <a:lnTo>
                    <a:pt x="15" y="38"/>
                  </a:lnTo>
                  <a:lnTo>
                    <a:pt x="15" y="36"/>
                  </a:lnTo>
                  <a:lnTo>
                    <a:pt x="14" y="36"/>
                  </a:lnTo>
                  <a:lnTo>
                    <a:pt x="14" y="34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9" y="31"/>
                  </a:lnTo>
                  <a:lnTo>
                    <a:pt x="9" y="29"/>
                  </a:lnTo>
                  <a:lnTo>
                    <a:pt x="7" y="25"/>
                  </a:lnTo>
                  <a:lnTo>
                    <a:pt x="7" y="24"/>
                  </a:lnTo>
                  <a:lnTo>
                    <a:pt x="7" y="22"/>
                  </a:lnTo>
                  <a:lnTo>
                    <a:pt x="5" y="22"/>
                  </a:lnTo>
                  <a:lnTo>
                    <a:pt x="4" y="20"/>
                  </a:lnTo>
                  <a:lnTo>
                    <a:pt x="5" y="20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14" y="24"/>
                  </a:lnTo>
                  <a:lnTo>
                    <a:pt x="1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4763" name="Freeform 18"/>
            <p:cNvSpPr>
              <a:spLocks/>
            </p:cNvSpPr>
            <p:nvPr/>
          </p:nvSpPr>
          <p:spPr bwMode="auto">
            <a:xfrm>
              <a:off x="270" y="207"/>
              <a:ext cx="56" cy="89"/>
            </a:xfrm>
            <a:custGeom>
              <a:avLst/>
              <a:gdLst>
                <a:gd name="T0" fmla="*/ 18 w 56"/>
                <a:gd name="T1" fmla="*/ 25 h 89"/>
                <a:gd name="T2" fmla="*/ 20 w 56"/>
                <a:gd name="T3" fmla="*/ 24 h 89"/>
                <a:gd name="T4" fmla="*/ 20 w 56"/>
                <a:gd name="T5" fmla="*/ 18 h 89"/>
                <a:gd name="T6" fmla="*/ 20 w 56"/>
                <a:gd name="T7" fmla="*/ 15 h 89"/>
                <a:gd name="T8" fmla="*/ 23 w 56"/>
                <a:gd name="T9" fmla="*/ 13 h 89"/>
                <a:gd name="T10" fmla="*/ 23 w 56"/>
                <a:gd name="T11" fmla="*/ 11 h 89"/>
                <a:gd name="T12" fmla="*/ 26 w 56"/>
                <a:gd name="T13" fmla="*/ 7 h 89"/>
                <a:gd name="T14" fmla="*/ 30 w 56"/>
                <a:gd name="T15" fmla="*/ 6 h 89"/>
                <a:gd name="T16" fmla="*/ 31 w 56"/>
                <a:gd name="T17" fmla="*/ 2 h 89"/>
                <a:gd name="T18" fmla="*/ 38 w 56"/>
                <a:gd name="T19" fmla="*/ 2 h 89"/>
                <a:gd name="T20" fmla="*/ 40 w 56"/>
                <a:gd name="T21" fmla="*/ 4 h 89"/>
                <a:gd name="T22" fmla="*/ 40 w 56"/>
                <a:gd name="T23" fmla="*/ 7 h 89"/>
                <a:gd name="T24" fmla="*/ 43 w 56"/>
                <a:gd name="T25" fmla="*/ 11 h 89"/>
                <a:gd name="T26" fmla="*/ 41 w 56"/>
                <a:gd name="T27" fmla="*/ 29 h 89"/>
                <a:gd name="T28" fmla="*/ 36 w 56"/>
                <a:gd name="T29" fmla="*/ 33 h 89"/>
                <a:gd name="T30" fmla="*/ 33 w 56"/>
                <a:gd name="T31" fmla="*/ 34 h 89"/>
                <a:gd name="T32" fmla="*/ 31 w 56"/>
                <a:gd name="T33" fmla="*/ 42 h 89"/>
                <a:gd name="T34" fmla="*/ 35 w 56"/>
                <a:gd name="T35" fmla="*/ 45 h 89"/>
                <a:gd name="T36" fmla="*/ 38 w 56"/>
                <a:gd name="T37" fmla="*/ 54 h 89"/>
                <a:gd name="T38" fmla="*/ 40 w 56"/>
                <a:gd name="T39" fmla="*/ 33 h 89"/>
                <a:gd name="T40" fmla="*/ 43 w 56"/>
                <a:gd name="T41" fmla="*/ 31 h 89"/>
                <a:gd name="T42" fmla="*/ 46 w 56"/>
                <a:gd name="T43" fmla="*/ 31 h 89"/>
                <a:gd name="T44" fmla="*/ 53 w 56"/>
                <a:gd name="T45" fmla="*/ 33 h 89"/>
                <a:gd name="T46" fmla="*/ 56 w 56"/>
                <a:gd name="T47" fmla="*/ 38 h 89"/>
                <a:gd name="T48" fmla="*/ 48 w 56"/>
                <a:gd name="T49" fmla="*/ 40 h 89"/>
                <a:gd name="T50" fmla="*/ 46 w 56"/>
                <a:gd name="T51" fmla="*/ 34 h 89"/>
                <a:gd name="T52" fmla="*/ 43 w 56"/>
                <a:gd name="T53" fmla="*/ 34 h 89"/>
                <a:gd name="T54" fmla="*/ 41 w 56"/>
                <a:gd name="T55" fmla="*/ 36 h 89"/>
                <a:gd name="T56" fmla="*/ 41 w 56"/>
                <a:gd name="T57" fmla="*/ 42 h 89"/>
                <a:gd name="T58" fmla="*/ 41 w 56"/>
                <a:gd name="T59" fmla="*/ 56 h 89"/>
                <a:gd name="T60" fmla="*/ 36 w 56"/>
                <a:gd name="T61" fmla="*/ 63 h 89"/>
                <a:gd name="T62" fmla="*/ 38 w 56"/>
                <a:gd name="T63" fmla="*/ 81 h 89"/>
                <a:gd name="T64" fmla="*/ 25 w 56"/>
                <a:gd name="T65" fmla="*/ 89 h 89"/>
                <a:gd name="T66" fmla="*/ 20 w 56"/>
                <a:gd name="T67" fmla="*/ 81 h 89"/>
                <a:gd name="T68" fmla="*/ 23 w 56"/>
                <a:gd name="T69" fmla="*/ 78 h 89"/>
                <a:gd name="T70" fmla="*/ 30 w 56"/>
                <a:gd name="T71" fmla="*/ 76 h 89"/>
                <a:gd name="T72" fmla="*/ 28 w 56"/>
                <a:gd name="T73" fmla="*/ 71 h 89"/>
                <a:gd name="T74" fmla="*/ 20 w 56"/>
                <a:gd name="T75" fmla="*/ 71 h 89"/>
                <a:gd name="T76" fmla="*/ 8 w 56"/>
                <a:gd name="T77" fmla="*/ 63 h 89"/>
                <a:gd name="T78" fmla="*/ 8 w 56"/>
                <a:gd name="T79" fmla="*/ 56 h 89"/>
                <a:gd name="T80" fmla="*/ 12 w 56"/>
                <a:gd name="T81" fmla="*/ 54 h 89"/>
                <a:gd name="T82" fmla="*/ 13 w 56"/>
                <a:gd name="T83" fmla="*/ 54 h 89"/>
                <a:gd name="T84" fmla="*/ 18 w 56"/>
                <a:gd name="T85" fmla="*/ 60 h 89"/>
                <a:gd name="T86" fmla="*/ 18 w 56"/>
                <a:gd name="T87" fmla="*/ 60 h 89"/>
                <a:gd name="T88" fmla="*/ 20 w 56"/>
                <a:gd name="T89" fmla="*/ 51 h 89"/>
                <a:gd name="T90" fmla="*/ 22 w 56"/>
                <a:gd name="T91" fmla="*/ 51 h 89"/>
                <a:gd name="T92" fmla="*/ 22 w 56"/>
                <a:gd name="T93" fmla="*/ 47 h 89"/>
                <a:gd name="T94" fmla="*/ 12 w 56"/>
                <a:gd name="T95" fmla="*/ 47 h 89"/>
                <a:gd name="T96" fmla="*/ 0 w 56"/>
                <a:gd name="T97" fmla="*/ 40 h 89"/>
                <a:gd name="T98" fmla="*/ 2 w 56"/>
                <a:gd name="T99" fmla="*/ 31 h 89"/>
                <a:gd name="T100" fmla="*/ 7 w 56"/>
                <a:gd name="T101" fmla="*/ 38 h 89"/>
                <a:gd name="T102" fmla="*/ 12 w 56"/>
                <a:gd name="T103" fmla="*/ 40 h 89"/>
                <a:gd name="T104" fmla="*/ 13 w 56"/>
                <a:gd name="T105" fmla="*/ 36 h 89"/>
                <a:gd name="T106" fmla="*/ 12 w 56"/>
                <a:gd name="T107" fmla="*/ 33 h 89"/>
                <a:gd name="T108" fmla="*/ 8 w 56"/>
                <a:gd name="T109" fmla="*/ 31 h 89"/>
                <a:gd name="T110" fmla="*/ 5 w 56"/>
                <a:gd name="T111" fmla="*/ 22 h 89"/>
                <a:gd name="T112" fmla="*/ 4 w 56"/>
                <a:gd name="T113" fmla="*/ 18 h 89"/>
                <a:gd name="T114" fmla="*/ 7 w 56"/>
                <a:gd name="T115" fmla="*/ 15 h 89"/>
                <a:gd name="T116" fmla="*/ 12 w 56"/>
                <a:gd name="T117" fmla="*/ 15 h 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6"/>
                <a:gd name="T178" fmla="*/ 0 h 89"/>
                <a:gd name="T179" fmla="*/ 56 w 56"/>
                <a:gd name="T180" fmla="*/ 89 h 8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6" h="89">
                  <a:moveTo>
                    <a:pt x="12" y="24"/>
                  </a:moveTo>
                  <a:lnTo>
                    <a:pt x="12" y="24"/>
                  </a:lnTo>
                  <a:lnTo>
                    <a:pt x="13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2" y="13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2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6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1" y="4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4"/>
                  </a:lnTo>
                  <a:lnTo>
                    <a:pt x="40" y="4"/>
                  </a:lnTo>
                  <a:lnTo>
                    <a:pt x="40" y="6"/>
                  </a:lnTo>
                  <a:lnTo>
                    <a:pt x="40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40"/>
                  </a:lnTo>
                  <a:lnTo>
                    <a:pt x="31" y="42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38" y="54"/>
                  </a:lnTo>
                  <a:lnTo>
                    <a:pt x="40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29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4"/>
                  </a:lnTo>
                  <a:lnTo>
                    <a:pt x="54" y="34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4" y="40"/>
                  </a:lnTo>
                  <a:lnTo>
                    <a:pt x="51" y="40"/>
                  </a:lnTo>
                  <a:lnTo>
                    <a:pt x="48" y="40"/>
                  </a:lnTo>
                  <a:lnTo>
                    <a:pt x="46" y="38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5" y="34"/>
                  </a:lnTo>
                  <a:lnTo>
                    <a:pt x="45" y="33"/>
                  </a:lnTo>
                  <a:lnTo>
                    <a:pt x="43" y="33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1" y="89"/>
                  </a:lnTo>
                  <a:lnTo>
                    <a:pt x="30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2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2" y="83"/>
                  </a:lnTo>
                  <a:lnTo>
                    <a:pt x="22" y="81"/>
                  </a:lnTo>
                  <a:lnTo>
                    <a:pt x="20" y="81"/>
                  </a:lnTo>
                  <a:lnTo>
                    <a:pt x="20" y="80"/>
                  </a:lnTo>
                  <a:lnTo>
                    <a:pt x="22" y="80"/>
                  </a:lnTo>
                  <a:lnTo>
                    <a:pt x="22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28" y="71"/>
                  </a:lnTo>
                  <a:lnTo>
                    <a:pt x="26" y="71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2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3"/>
                  </a:lnTo>
                  <a:lnTo>
                    <a:pt x="7" y="63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3"/>
                  </a:lnTo>
                  <a:lnTo>
                    <a:pt x="13" y="53"/>
                  </a:lnTo>
                  <a:lnTo>
                    <a:pt x="13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49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5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4" y="45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4" y="33"/>
                  </a:lnTo>
                  <a:lnTo>
                    <a:pt x="5" y="34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4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7" y="29"/>
                  </a:lnTo>
                  <a:lnTo>
                    <a:pt x="7" y="25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4764" name="Freeform 19"/>
            <p:cNvSpPr>
              <a:spLocks/>
            </p:cNvSpPr>
            <p:nvPr/>
          </p:nvSpPr>
          <p:spPr bwMode="auto">
            <a:xfrm>
              <a:off x="216" y="279"/>
              <a:ext cx="56" cy="87"/>
            </a:xfrm>
            <a:custGeom>
              <a:avLst/>
              <a:gdLst>
                <a:gd name="T0" fmla="*/ 18 w 56"/>
                <a:gd name="T1" fmla="*/ 26 h 87"/>
                <a:gd name="T2" fmla="*/ 21 w 56"/>
                <a:gd name="T3" fmla="*/ 24 h 87"/>
                <a:gd name="T4" fmla="*/ 20 w 56"/>
                <a:gd name="T5" fmla="*/ 18 h 87"/>
                <a:gd name="T6" fmla="*/ 18 w 56"/>
                <a:gd name="T7" fmla="*/ 17 h 87"/>
                <a:gd name="T8" fmla="*/ 25 w 56"/>
                <a:gd name="T9" fmla="*/ 13 h 87"/>
                <a:gd name="T10" fmla="*/ 21 w 56"/>
                <a:gd name="T11" fmla="*/ 9 h 87"/>
                <a:gd name="T12" fmla="*/ 26 w 56"/>
                <a:gd name="T13" fmla="*/ 8 h 87"/>
                <a:gd name="T14" fmla="*/ 28 w 56"/>
                <a:gd name="T15" fmla="*/ 6 h 87"/>
                <a:gd name="T16" fmla="*/ 30 w 56"/>
                <a:gd name="T17" fmla="*/ 4 h 87"/>
                <a:gd name="T18" fmla="*/ 38 w 56"/>
                <a:gd name="T19" fmla="*/ 0 h 87"/>
                <a:gd name="T20" fmla="*/ 39 w 56"/>
                <a:gd name="T21" fmla="*/ 4 h 87"/>
                <a:gd name="T22" fmla="*/ 39 w 56"/>
                <a:gd name="T23" fmla="*/ 8 h 87"/>
                <a:gd name="T24" fmla="*/ 43 w 56"/>
                <a:gd name="T25" fmla="*/ 9 h 87"/>
                <a:gd name="T26" fmla="*/ 41 w 56"/>
                <a:gd name="T27" fmla="*/ 27 h 87"/>
                <a:gd name="T28" fmla="*/ 36 w 56"/>
                <a:gd name="T29" fmla="*/ 33 h 87"/>
                <a:gd name="T30" fmla="*/ 33 w 56"/>
                <a:gd name="T31" fmla="*/ 35 h 87"/>
                <a:gd name="T32" fmla="*/ 33 w 56"/>
                <a:gd name="T33" fmla="*/ 44 h 87"/>
                <a:gd name="T34" fmla="*/ 36 w 56"/>
                <a:gd name="T35" fmla="*/ 45 h 87"/>
                <a:gd name="T36" fmla="*/ 38 w 56"/>
                <a:gd name="T37" fmla="*/ 56 h 87"/>
                <a:gd name="T38" fmla="*/ 39 w 56"/>
                <a:gd name="T39" fmla="*/ 33 h 87"/>
                <a:gd name="T40" fmla="*/ 43 w 56"/>
                <a:gd name="T41" fmla="*/ 29 h 87"/>
                <a:gd name="T42" fmla="*/ 46 w 56"/>
                <a:gd name="T43" fmla="*/ 29 h 87"/>
                <a:gd name="T44" fmla="*/ 53 w 56"/>
                <a:gd name="T45" fmla="*/ 33 h 87"/>
                <a:gd name="T46" fmla="*/ 56 w 56"/>
                <a:gd name="T47" fmla="*/ 38 h 87"/>
                <a:gd name="T48" fmla="*/ 48 w 56"/>
                <a:gd name="T49" fmla="*/ 38 h 87"/>
                <a:gd name="T50" fmla="*/ 46 w 56"/>
                <a:gd name="T51" fmla="*/ 35 h 87"/>
                <a:gd name="T52" fmla="*/ 43 w 56"/>
                <a:gd name="T53" fmla="*/ 35 h 87"/>
                <a:gd name="T54" fmla="*/ 41 w 56"/>
                <a:gd name="T55" fmla="*/ 36 h 87"/>
                <a:gd name="T56" fmla="*/ 41 w 56"/>
                <a:gd name="T57" fmla="*/ 40 h 87"/>
                <a:gd name="T58" fmla="*/ 43 w 56"/>
                <a:gd name="T59" fmla="*/ 51 h 87"/>
                <a:gd name="T60" fmla="*/ 35 w 56"/>
                <a:gd name="T61" fmla="*/ 62 h 87"/>
                <a:gd name="T62" fmla="*/ 38 w 56"/>
                <a:gd name="T63" fmla="*/ 82 h 87"/>
                <a:gd name="T64" fmla="*/ 23 w 56"/>
                <a:gd name="T65" fmla="*/ 87 h 87"/>
                <a:gd name="T66" fmla="*/ 21 w 56"/>
                <a:gd name="T67" fmla="*/ 82 h 87"/>
                <a:gd name="T68" fmla="*/ 23 w 56"/>
                <a:gd name="T69" fmla="*/ 78 h 87"/>
                <a:gd name="T70" fmla="*/ 30 w 56"/>
                <a:gd name="T71" fmla="*/ 76 h 87"/>
                <a:gd name="T72" fmla="*/ 28 w 56"/>
                <a:gd name="T73" fmla="*/ 71 h 87"/>
                <a:gd name="T74" fmla="*/ 21 w 56"/>
                <a:gd name="T75" fmla="*/ 71 h 87"/>
                <a:gd name="T76" fmla="*/ 10 w 56"/>
                <a:gd name="T77" fmla="*/ 65 h 87"/>
                <a:gd name="T78" fmla="*/ 7 w 56"/>
                <a:gd name="T79" fmla="*/ 56 h 87"/>
                <a:gd name="T80" fmla="*/ 12 w 56"/>
                <a:gd name="T81" fmla="*/ 55 h 87"/>
                <a:gd name="T82" fmla="*/ 13 w 56"/>
                <a:gd name="T83" fmla="*/ 55 h 87"/>
                <a:gd name="T84" fmla="*/ 18 w 56"/>
                <a:gd name="T85" fmla="*/ 60 h 87"/>
                <a:gd name="T86" fmla="*/ 18 w 56"/>
                <a:gd name="T87" fmla="*/ 58 h 87"/>
                <a:gd name="T88" fmla="*/ 18 w 56"/>
                <a:gd name="T89" fmla="*/ 51 h 87"/>
                <a:gd name="T90" fmla="*/ 21 w 56"/>
                <a:gd name="T91" fmla="*/ 49 h 87"/>
                <a:gd name="T92" fmla="*/ 21 w 56"/>
                <a:gd name="T93" fmla="*/ 47 h 87"/>
                <a:gd name="T94" fmla="*/ 12 w 56"/>
                <a:gd name="T95" fmla="*/ 47 h 87"/>
                <a:gd name="T96" fmla="*/ 0 w 56"/>
                <a:gd name="T97" fmla="*/ 38 h 87"/>
                <a:gd name="T98" fmla="*/ 2 w 56"/>
                <a:gd name="T99" fmla="*/ 31 h 87"/>
                <a:gd name="T100" fmla="*/ 7 w 56"/>
                <a:gd name="T101" fmla="*/ 36 h 87"/>
                <a:gd name="T102" fmla="*/ 12 w 56"/>
                <a:gd name="T103" fmla="*/ 38 h 87"/>
                <a:gd name="T104" fmla="*/ 12 w 56"/>
                <a:gd name="T105" fmla="*/ 36 h 87"/>
                <a:gd name="T106" fmla="*/ 12 w 56"/>
                <a:gd name="T107" fmla="*/ 35 h 87"/>
                <a:gd name="T108" fmla="*/ 8 w 56"/>
                <a:gd name="T109" fmla="*/ 31 h 87"/>
                <a:gd name="T110" fmla="*/ 5 w 56"/>
                <a:gd name="T111" fmla="*/ 22 h 87"/>
                <a:gd name="T112" fmla="*/ 3 w 56"/>
                <a:gd name="T113" fmla="*/ 17 h 87"/>
                <a:gd name="T114" fmla="*/ 7 w 56"/>
                <a:gd name="T115" fmla="*/ 15 h 87"/>
                <a:gd name="T116" fmla="*/ 12 w 56"/>
                <a:gd name="T117" fmla="*/ 15 h 8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6"/>
                <a:gd name="T178" fmla="*/ 0 h 87"/>
                <a:gd name="T179" fmla="*/ 56 w 56"/>
                <a:gd name="T180" fmla="*/ 87 h 8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6" h="87">
                  <a:moveTo>
                    <a:pt x="12" y="24"/>
                  </a:moveTo>
                  <a:lnTo>
                    <a:pt x="12" y="24"/>
                  </a:lnTo>
                  <a:lnTo>
                    <a:pt x="13" y="24"/>
                  </a:lnTo>
                  <a:lnTo>
                    <a:pt x="13" y="26"/>
                  </a:lnTo>
                  <a:lnTo>
                    <a:pt x="15" y="26"/>
                  </a:lnTo>
                  <a:lnTo>
                    <a:pt x="17" y="26"/>
                  </a:lnTo>
                  <a:lnTo>
                    <a:pt x="18" y="26"/>
                  </a:lnTo>
                  <a:lnTo>
                    <a:pt x="20" y="26"/>
                  </a:lnTo>
                  <a:lnTo>
                    <a:pt x="20" y="24"/>
                  </a:lnTo>
                  <a:lnTo>
                    <a:pt x="21" y="24"/>
                  </a:lnTo>
                  <a:lnTo>
                    <a:pt x="21" y="22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18" y="17"/>
                  </a:lnTo>
                  <a:lnTo>
                    <a:pt x="20" y="17"/>
                  </a:lnTo>
                  <a:lnTo>
                    <a:pt x="20" y="15"/>
                  </a:lnTo>
                  <a:lnTo>
                    <a:pt x="21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1" y="13"/>
                  </a:lnTo>
                  <a:lnTo>
                    <a:pt x="21" y="11"/>
                  </a:lnTo>
                  <a:lnTo>
                    <a:pt x="21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6" y="8"/>
                  </a:lnTo>
                  <a:lnTo>
                    <a:pt x="28" y="8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9" y="6"/>
                  </a:lnTo>
                  <a:lnTo>
                    <a:pt x="39" y="8"/>
                  </a:lnTo>
                  <a:lnTo>
                    <a:pt x="41" y="8"/>
                  </a:lnTo>
                  <a:lnTo>
                    <a:pt x="43" y="9"/>
                  </a:lnTo>
                  <a:lnTo>
                    <a:pt x="41" y="9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4" y="18"/>
                  </a:lnTo>
                  <a:lnTo>
                    <a:pt x="44" y="20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6"/>
                  </a:lnTo>
                  <a:lnTo>
                    <a:pt x="41" y="27"/>
                  </a:lnTo>
                  <a:lnTo>
                    <a:pt x="41" y="29"/>
                  </a:lnTo>
                  <a:lnTo>
                    <a:pt x="39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5"/>
                  </a:lnTo>
                  <a:lnTo>
                    <a:pt x="33" y="35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38"/>
                  </a:lnTo>
                  <a:lnTo>
                    <a:pt x="31" y="42"/>
                  </a:lnTo>
                  <a:lnTo>
                    <a:pt x="33" y="44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5"/>
                  </a:lnTo>
                  <a:lnTo>
                    <a:pt x="38" y="55"/>
                  </a:lnTo>
                  <a:lnTo>
                    <a:pt x="38" y="56"/>
                  </a:lnTo>
                  <a:lnTo>
                    <a:pt x="39" y="56"/>
                  </a:lnTo>
                  <a:lnTo>
                    <a:pt x="39" y="55"/>
                  </a:lnTo>
                  <a:lnTo>
                    <a:pt x="39" y="33"/>
                  </a:lnTo>
                  <a:lnTo>
                    <a:pt x="39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29"/>
                  </a:lnTo>
                  <a:lnTo>
                    <a:pt x="44" y="29"/>
                  </a:lnTo>
                  <a:lnTo>
                    <a:pt x="46" y="29"/>
                  </a:lnTo>
                  <a:lnTo>
                    <a:pt x="48" y="29"/>
                  </a:lnTo>
                  <a:lnTo>
                    <a:pt x="48" y="27"/>
                  </a:lnTo>
                  <a:lnTo>
                    <a:pt x="48" y="29"/>
                  </a:lnTo>
                  <a:lnTo>
                    <a:pt x="49" y="29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5"/>
                  </a:lnTo>
                  <a:lnTo>
                    <a:pt x="54" y="35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4" y="38"/>
                  </a:lnTo>
                  <a:lnTo>
                    <a:pt x="53" y="38"/>
                  </a:lnTo>
                  <a:lnTo>
                    <a:pt x="51" y="38"/>
                  </a:lnTo>
                  <a:lnTo>
                    <a:pt x="48" y="38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4" y="35"/>
                  </a:lnTo>
                  <a:lnTo>
                    <a:pt x="44" y="33"/>
                  </a:lnTo>
                  <a:lnTo>
                    <a:pt x="43" y="33"/>
                  </a:lnTo>
                  <a:lnTo>
                    <a:pt x="43" y="35"/>
                  </a:lnTo>
                  <a:lnTo>
                    <a:pt x="41" y="35"/>
                  </a:lnTo>
                  <a:lnTo>
                    <a:pt x="41" y="36"/>
                  </a:lnTo>
                  <a:lnTo>
                    <a:pt x="41" y="38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4"/>
                  </a:lnTo>
                  <a:lnTo>
                    <a:pt x="43" y="44"/>
                  </a:lnTo>
                  <a:lnTo>
                    <a:pt x="43" y="47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39" y="60"/>
                  </a:lnTo>
                  <a:lnTo>
                    <a:pt x="38" y="58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71"/>
                  </a:lnTo>
                  <a:lnTo>
                    <a:pt x="38" y="71"/>
                  </a:lnTo>
                  <a:lnTo>
                    <a:pt x="39" y="73"/>
                  </a:lnTo>
                  <a:lnTo>
                    <a:pt x="39" y="82"/>
                  </a:lnTo>
                  <a:lnTo>
                    <a:pt x="38" y="82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7"/>
                  </a:lnTo>
                  <a:lnTo>
                    <a:pt x="33" y="87"/>
                  </a:lnTo>
                  <a:lnTo>
                    <a:pt x="31" y="87"/>
                  </a:lnTo>
                  <a:lnTo>
                    <a:pt x="30" y="87"/>
                  </a:lnTo>
                  <a:lnTo>
                    <a:pt x="25" y="87"/>
                  </a:lnTo>
                  <a:lnTo>
                    <a:pt x="23" y="87"/>
                  </a:lnTo>
                  <a:lnTo>
                    <a:pt x="21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1" y="83"/>
                  </a:lnTo>
                  <a:lnTo>
                    <a:pt x="21" y="82"/>
                  </a:lnTo>
                  <a:lnTo>
                    <a:pt x="21" y="80"/>
                  </a:lnTo>
                  <a:lnTo>
                    <a:pt x="21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3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6" y="69"/>
                  </a:lnTo>
                  <a:lnTo>
                    <a:pt x="26" y="71"/>
                  </a:lnTo>
                  <a:lnTo>
                    <a:pt x="25" y="73"/>
                  </a:lnTo>
                  <a:lnTo>
                    <a:pt x="23" y="73"/>
                  </a:lnTo>
                  <a:lnTo>
                    <a:pt x="21" y="73"/>
                  </a:lnTo>
                  <a:lnTo>
                    <a:pt x="21" y="71"/>
                  </a:lnTo>
                  <a:lnTo>
                    <a:pt x="20" y="69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4"/>
                  </a:lnTo>
                  <a:lnTo>
                    <a:pt x="7" y="64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7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5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1"/>
                  </a:lnTo>
                  <a:lnTo>
                    <a:pt x="13" y="53"/>
                  </a:lnTo>
                  <a:lnTo>
                    <a:pt x="13" y="55"/>
                  </a:lnTo>
                  <a:lnTo>
                    <a:pt x="15" y="55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7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1" y="51"/>
                  </a:lnTo>
                  <a:lnTo>
                    <a:pt x="21" y="49"/>
                  </a:lnTo>
                  <a:lnTo>
                    <a:pt x="21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3" y="31"/>
                  </a:lnTo>
                  <a:lnTo>
                    <a:pt x="3" y="33"/>
                  </a:lnTo>
                  <a:lnTo>
                    <a:pt x="3" y="35"/>
                  </a:lnTo>
                  <a:lnTo>
                    <a:pt x="5" y="35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8" y="38"/>
                  </a:lnTo>
                  <a:lnTo>
                    <a:pt x="10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5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4765" name="Freeform 20"/>
            <p:cNvSpPr>
              <a:spLocks/>
            </p:cNvSpPr>
            <p:nvPr/>
          </p:nvSpPr>
          <p:spPr bwMode="auto">
            <a:xfrm>
              <a:off x="172" y="231"/>
              <a:ext cx="146" cy="124"/>
            </a:xfrm>
            <a:custGeom>
              <a:avLst/>
              <a:gdLst>
                <a:gd name="T0" fmla="*/ 0 w 146"/>
                <a:gd name="T1" fmla="*/ 99 h 124"/>
                <a:gd name="T2" fmla="*/ 72 w 146"/>
                <a:gd name="T3" fmla="*/ 0 h 124"/>
                <a:gd name="T4" fmla="*/ 146 w 146"/>
                <a:gd name="T5" fmla="*/ 99 h 124"/>
                <a:gd name="T6" fmla="*/ 146 w 146"/>
                <a:gd name="T7" fmla="*/ 122 h 124"/>
                <a:gd name="T8" fmla="*/ 72 w 146"/>
                <a:gd name="T9" fmla="*/ 30 h 124"/>
                <a:gd name="T10" fmla="*/ 2 w 146"/>
                <a:gd name="T11" fmla="*/ 124 h 124"/>
                <a:gd name="T12" fmla="*/ 0 w 146"/>
                <a:gd name="T13" fmla="*/ 99 h 1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6"/>
                <a:gd name="T22" fmla="*/ 0 h 124"/>
                <a:gd name="T23" fmla="*/ 146 w 146"/>
                <a:gd name="T24" fmla="*/ 124 h 1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6" h="124">
                  <a:moveTo>
                    <a:pt x="0" y="99"/>
                  </a:moveTo>
                  <a:lnTo>
                    <a:pt x="72" y="0"/>
                  </a:lnTo>
                  <a:lnTo>
                    <a:pt x="146" y="99"/>
                  </a:lnTo>
                  <a:lnTo>
                    <a:pt x="146" y="122"/>
                  </a:lnTo>
                  <a:lnTo>
                    <a:pt x="72" y="30"/>
                  </a:lnTo>
                  <a:lnTo>
                    <a:pt x="2" y="124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F9A0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4766" name="Freeform 21"/>
            <p:cNvSpPr>
              <a:spLocks/>
            </p:cNvSpPr>
            <p:nvPr/>
          </p:nvSpPr>
          <p:spPr bwMode="auto">
            <a:xfrm>
              <a:off x="326" y="204"/>
              <a:ext cx="5" cy="171"/>
            </a:xfrm>
            <a:custGeom>
              <a:avLst/>
              <a:gdLst>
                <a:gd name="T0" fmla="*/ 3 w 5"/>
                <a:gd name="T1" fmla="*/ 171 h 171"/>
                <a:gd name="T2" fmla="*/ 5 w 5"/>
                <a:gd name="T3" fmla="*/ 169 h 171"/>
                <a:gd name="T4" fmla="*/ 5 w 5"/>
                <a:gd name="T5" fmla="*/ 0 h 171"/>
                <a:gd name="T6" fmla="*/ 0 w 5"/>
                <a:gd name="T7" fmla="*/ 0 h 171"/>
                <a:gd name="T8" fmla="*/ 0 w 5"/>
                <a:gd name="T9" fmla="*/ 169 h 171"/>
                <a:gd name="T10" fmla="*/ 3 w 5"/>
                <a:gd name="T11" fmla="*/ 171 h 171"/>
                <a:gd name="T12" fmla="*/ 3 w 5"/>
                <a:gd name="T13" fmla="*/ 171 h 171"/>
                <a:gd name="T14" fmla="*/ 5 w 5"/>
                <a:gd name="T15" fmla="*/ 171 h 171"/>
                <a:gd name="T16" fmla="*/ 5 w 5"/>
                <a:gd name="T17" fmla="*/ 169 h 171"/>
                <a:gd name="T18" fmla="*/ 3 w 5"/>
                <a:gd name="T19" fmla="*/ 171 h 1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"/>
                <a:gd name="T31" fmla="*/ 0 h 171"/>
                <a:gd name="T32" fmla="*/ 5 w 5"/>
                <a:gd name="T33" fmla="*/ 171 h 17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" h="171">
                  <a:moveTo>
                    <a:pt x="3" y="171"/>
                  </a:moveTo>
                  <a:lnTo>
                    <a:pt x="5" y="16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69"/>
                  </a:lnTo>
                  <a:lnTo>
                    <a:pt x="3" y="171"/>
                  </a:lnTo>
                  <a:lnTo>
                    <a:pt x="5" y="171"/>
                  </a:lnTo>
                  <a:lnTo>
                    <a:pt x="5" y="169"/>
                  </a:lnTo>
                  <a:lnTo>
                    <a:pt x="3" y="171"/>
                  </a:lnTo>
                  <a:close/>
                </a:path>
              </a:pathLst>
            </a:cu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4767" name="Rectangle 22"/>
            <p:cNvSpPr>
              <a:spLocks noChangeArrowheads="1"/>
            </p:cNvSpPr>
            <p:nvPr/>
          </p:nvSpPr>
          <p:spPr bwMode="auto">
            <a:xfrm>
              <a:off x="170" y="371"/>
              <a:ext cx="159" cy="4"/>
            </a:xfrm>
            <a:prstGeom prst="rect">
              <a:avLst/>
            </a:pr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4768" name="Freeform 23"/>
            <p:cNvSpPr>
              <a:spLocks/>
            </p:cNvSpPr>
            <p:nvPr/>
          </p:nvSpPr>
          <p:spPr bwMode="auto">
            <a:xfrm>
              <a:off x="149" y="195"/>
              <a:ext cx="505" cy="9"/>
            </a:xfrm>
            <a:custGeom>
              <a:avLst/>
              <a:gdLst>
                <a:gd name="T0" fmla="*/ 505 w 505"/>
                <a:gd name="T1" fmla="*/ 7 h 9"/>
                <a:gd name="T2" fmla="*/ 505 w 505"/>
                <a:gd name="T3" fmla="*/ 0 h 9"/>
                <a:gd name="T4" fmla="*/ 0 w 505"/>
                <a:gd name="T5" fmla="*/ 1 h 9"/>
                <a:gd name="T6" fmla="*/ 0 w 505"/>
                <a:gd name="T7" fmla="*/ 9 h 9"/>
                <a:gd name="T8" fmla="*/ 505 w 505"/>
                <a:gd name="T9" fmla="*/ 7 h 9"/>
                <a:gd name="T10" fmla="*/ 505 w 505"/>
                <a:gd name="T11" fmla="*/ 7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5"/>
                <a:gd name="T19" fmla="*/ 0 h 9"/>
                <a:gd name="T20" fmla="*/ 505 w 505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5" h="9">
                  <a:moveTo>
                    <a:pt x="505" y="7"/>
                  </a:moveTo>
                  <a:lnTo>
                    <a:pt x="505" y="0"/>
                  </a:lnTo>
                  <a:lnTo>
                    <a:pt x="0" y="1"/>
                  </a:lnTo>
                  <a:lnTo>
                    <a:pt x="0" y="9"/>
                  </a:lnTo>
                  <a:lnTo>
                    <a:pt x="505" y="7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4769" name="Freeform 24"/>
            <p:cNvSpPr>
              <a:spLocks/>
            </p:cNvSpPr>
            <p:nvPr/>
          </p:nvSpPr>
          <p:spPr bwMode="auto">
            <a:xfrm>
              <a:off x="651" y="195"/>
              <a:ext cx="6" cy="37"/>
            </a:xfrm>
            <a:custGeom>
              <a:avLst/>
              <a:gdLst>
                <a:gd name="T0" fmla="*/ 6 w 6"/>
                <a:gd name="T1" fmla="*/ 37 h 37"/>
                <a:gd name="T2" fmla="*/ 6 w 6"/>
                <a:gd name="T3" fmla="*/ 37 h 37"/>
                <a:gd name="T4" fmla="*/ 6 w 6"/>
                <a:gd name="T5" fmla="*/ 16 h 37"/>
                <a:gd name="T6" fmla="*/ 3 w 6"/>
                <a:gd name="T7" fmla="*/ 0 h 37"/>
                <a:gd name="T8" fmla="*/ 3 w 6"/>
                <a:gd name="T9" fmla="*/ 7 h 37"/>
                <a:gd name="T10" fmla="*/ 1 w 6"/>
                <a:gd name="T11" fmla="*/ 16 h 37"/>
                <a:gd name="T12" fmla="*/ 0 w 6"/>
                <a:gd name="T13" fmla="*/ 36 h 37"/>
                <a:gd name="T14" fmla="*/ 0 w 6"/>
                <a:gd name="T15" fmla="*/ 36 h 37"/>
                <a:gd name="T16" fmla="*/ 6 w 6"/>
                <a:gd name="T17" fmla="*/ 37 h 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7"/>
                <a:gd name="T29" fmla="*/ 6 w 6"/>
                <a:gd name="T30" fmla="*/ 37 h 3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7">
                  <a:moveTo>
                    <a:pt x="6" y="37"/>
                  </a:moveTo>
                  <a:lnTo>
                    <a:pt x="6" y="37"/>
                  </a:lnTo>
                  <a:lnTo>
                    <a:pt x="6" y="16"/>
                  </a:lnTo>
                  <a:lnTo>
                    <a:pt x="3" y="0"/>
                  </a:lnTo>
                  <a:lnTo>
                    <a:pt x="3" y="7"/>
                  </a:lnTo>
                  <a:lnTo>
                    <a:pt x="1" y="16"/>
                  </a:lnTo>
                  <a:lnTo>
                    <a:pt x="0" y="36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4770" name="Freeform 25"/>
            <p:cNvSpPr>
              <a:spLocks/>
            </p:cNvSpPr>
            <p:nvPr/>
          </p:nvSpPr>
          <p:spPr bwMode="auto">
            <a:xfrm>
              <a:off x="641" y="231"/>
              <a:ext cx="16" cy="131"/>
            </a:xfrm>
            <a:custGeom>
              <a:avLst/>
              <a:gdLst>
                <a:gd name="T0" fmla="*/ 5 w 16"/>
                <a:gd name="T1" fmla="*/ 131 h 131"/>
                <a:gd name="T2" fmla="*/ 5 w 16"/>
                <a:gd name="T3" fmla="*/ 131 h 131"/>
                <a:gd name="T4" fmla="*/ 11 w 16"/>
                <a:gd name="T5" fmla="*/ 86 h 131"/>
                <a:gd name="T6" fmla="*/ 13 w 16"/>
                <a:gd name="T7" fmla="*/ 47 h 131"/>
                <a:gd name="T8" fmla="*/ 15 w 16"/>
                <a:gd name="T9" fmla="*/ 16 h 131"/>
                <a:gd name="T10" fmla="*/ 16 w 16"/>
                <a:gd name="T11" fmla="*/ 1 h 131"/>
                <a:gd name="T12" fmla="*/ 10 w 16"/>
                <a:gd name="T13" fmla="*/ 0 h 131"/>
                <a:gd name="T14" fmla="*/ 10 w 16"/>
                <a:gd name="T15" fmla="*/ 16 h 131"/>
                <a:gd name="T16" fmla="*/ 8 w 16"/>
                <a:gd name="T17" fmla="*/ 47 h 131"/>
                <a:gd name="T18" fmla="*/ 3 w 16"/>
                <a:gd name="T19" fmla="*/ 86 h 131"/>
                <a:gd name="T20" fmla="*/ 0 w 16"/>
                <a:gd name="T21" fmla="*/ 130 h 131"/>
                <a:gd name="T22" fmla="*/ 0 w 16"/>
                <a:gd name="T23" fmla="*/ 130 h 131"/>
                <a:gd name="T24" fmla="*/ 5 w 16"/>
                <a:gd name="T25" fmla="*/ 131 h 1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"/>
                <a:gd name="T40" fmla="*/ 0 h 131"/>
                <a:gd name="T41" fmla="*/ 16 w 16"/>
                <a:gd name="T42" fmla="*/ 131 h 13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" h="131">
                  <a:moveTo>
                    <a:pt x="5" y="131"/>
                  </a:moveTo>
                  <a:lnTo>
                    <a:pt x="5" y="131"/>
                  </a:lnTo>
                  <a:lnTo>
                    <a:pt x="11" y="86"/>
                  </a:lnTo>
                  <a:lnTo>
                    <a:pt x="13" y="47"/>
                  </a:lnTo>
                  <a:lnTo>
                    <a:pt x="15" y="16"/>
                  </a:lnTo>
                  <a:lnTo>
                    <a:pt x="16" y="1"/>
                  </a:lnTo>
                  <a:lnTo>
                    <a:pt x="10" y="0"/>
                  </a:lnTo>
                  <a:lnTo>
                    <a:pt x="10" y="16"/>
                  </a:lnTo>
                  <a:lnTo>
                    <a:pt x="8" y="47"/>
                  </a:lnTo>
                  <a:lnTo>
                    <a:pt x="3" y="86"/>
                  </a:lnTo>
                  <a:lnTo>
                    <a:pt x="0" y="130"/>
                  </a:lnTo>
                  <a:lnTo>
                    <a:pt x="5" y="13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4771" name="Freeform 26"/>
            <p:cNvSpPr>
              <a:spLocks/>
            </p:cNvSpPr>
            <p:nvPr/>
          </p:nvSpPr>
          <p:spPr bwMode="auto">
            <a:xfrm>
              <a:off x="536" y="361"/>
              <a:ext cx="110" cy="344"/>
            </a:xfrm>
            <a:custGeom>
              <a:avLst/>
              <a:gdLst>
                <a:gd name="T0" fmla="*/ 5 w 110"/>
                <a:gd name="T1" fmla="*/ 344 h 344"/>
                <a:gd name="T2" fmla="*/ 5 w 110"/>
                <a:gd name="T3" fmla="*/ 344 h 344"/>
                <a:gd name="T4" fmla="*/ 16 w 110"/>
                <a:gd name="T5" fmla="*/ 324 h 344"/>
                <a:gd name="T6" fmla="*/ 28 w 110"/>
                <a:gd name="T7" fmla="*/ 305 h 344"/>
                <a:gd name="T8" fmla="*/ 38 w 110"/>
                <a:gd name="T9" fmla="*/ 285 h 344"/>
                <a:gd name="T10" fmla="*/ 46 w 110"/>
                <a:gd name="T11" fmla="*/ 265 h 344"/>
                <a:gd name="T12" fmla="*/ 62 w 110"/>
                <a:gd name="T13" fmla="*/ 223 h 344"/>
                <a:gd name="T14" fmla="*/ 74 w 110"/>
                <a:gd name="T15" fmla="*/ 182 h 344"/>
                <a:gd name="T16" fmla="*/ 85 w 110"/>
                <a:gd name="T17" fmla="*/ 139 h 344"/>
                <a:gd name="T18" fmla="*/ 95 w 110"/>
                <a:gd name="T19" fmla="*/ 93 h 344"/>
                <a:gd name="T20" fmla="*/ 103 w 110"/>
                <a:gd name="T21" fmla="*/ 48 h 344"/>
                <a:gd name="T22" fmla="*/ 110 w 110"/>
                <a:gd name="T23" fmla="*/ 1 h 344"/>
                <a:gd name="T24" fmla="*/ 105 w 110"/>
                <a:gd name="T25" fmla="*/ 0 h 344"/>
                <a:gd name="T26" fmla="*/ 97 w 110"/>
                <a:gd name="T27" fmla="*/ 47 h 344"/>
                <a:gd name="T28" fmla="*/ 88 w 110"/>
                <a:gd name="T29" fmla="*/ 93 h 344"/>
                <a:gd name="T30" fmla="*/ 80 w 110"/>
                <a:gd name="T31" fmla="*/ 137 h 344"/>
                <a:gd name="T32" fmla="*/ 69 w 110"/>
                <a:gd name="T33" fmla="*/ 180 h 344"/>
                <a:gd name="T34" fmla="*/ 56 w 110"/>
                <a:gd name="T35" fmla="*/ 222 h 344"/>
                <a:gd name="T36" fmla="*/ 39 w 110"/>
                <a:gd name="T37" fmla="*/ 263 h 344"/>
                <a:gd name="T38" fmla="*/ 31 w 110"/>
                <a:gd name="T39" fmla="*/ 283 h 344"/>
                <a:gd name="T40" fmla="*/ 21 w 110"/>
                <a:gd name="T41" fmla="*/ 303 h 344"/>
                <a:gd name="T42" fmla="*/ 11 w 110"/>
                <a:gd name="T43" fmla="*/ 323 h 344"/>
                <a:gd name="T44" fmla="*/ 0 w 110"/>
                <a:gd name="T45" fmla="*/ 341 h 344"/>
                <a:gd name="T46" fmla="*/ 0 w 110"/>
                <a:gd name="T47" fmla="*/ 341 h 344"/>
                <a:gd name="T48" fmla="*/ 5 w 110"/>
                <a:gd name="T49" fmla="*/ 344 h 34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10"/>
                <a:gd name="T76" fmla="*/ 0 h 344"/>
                <a:gd name="T77" fmla="*/ 110 w 110"/>
                <a:gd name="T78" fmla="*/ 344 h 34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10" h="344">
                  <a:moveTo>
                    <a:pt x="5" y="344"/>
                  </a:moveTo>
                  <a:lnTo>
                    <a:pt x="5" y="344"/>
                  </a:lnTo>
                  <a:lnTo>
                    <a:pt x="16" y="324"/>
                  </a:lnTo>
                  <a:lnTo>
                    <a:pt x="28" y="305"/>
                  </a:lnTo>
                  <a:lnTo>
                    <a:pt x="38" y="285"/>
                  </a:lnTo>
                  <a:lnTo>
                    <a:pt x="46" y="265"/>
                  </a:lnTo>
                  <a:lnTo>
                    <a:pt x="62" y="223"/>
                  </a:lnTo>
                  <a:lnTo>
                    <a:pt x="74" y="182"/>
                  </a:lnTo>
                  <a:lnTo>
                    <a:pt x="85" y="139"/>
                  </a:lnTo>
                  <a:lnTo>
                    <a:pt x="95" y="93"/>
                  </a:lnTo>
                  <a:lnTo>
                    <a:pt x="103" y="48"/>
                  </a:lnTo>
                  <a:lnTo>
                    <a:pt x="110" y="1"/>
                  </a:lnTo>
                  <a:lnTo>
                    <a:pt x="105" y="0"/>
                  </a:lnTo>
                  <a:lnTo>
                    <a:pt x="97" y="47"/>
                  </a:lnTo>
                  <a:lnTo>
                    <a:pt x="88" y="93"/>
                  </a:lnTo>
                  <a:lnTo>
                    <a:pt x="80" y="137"/>
                  </a:lnTo>
                  <a:lnTo>
                    <a:pt x="69" y="180"/>
                  </a:lnTo>
                  <a:lnTo>
                    <a:pt x="56" y="222"/>
                  </a:lnTo>
                  <a:lnTo>
                    <a:pt x="39" y="263"/>
                  </a:lnTo>
                  <a:lnTo>
                    <a:pt x="31" y="283"/>
                  </a:lnTo>
                  <a:lnTo>
                    <a:pt x="21" y="303"/>
                  </a:lnTo>
                  <a:lnTo>
                    <a:pt x="11" y="323"/>
                  </a:lnTo>
                  <a:lnTo>
                    <a:pt x="0" y="341"/>
                  </a:lnTo>
                  <a:lnTo>
                    <a:pt x="5" y="34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4772" name="Freeform 27"/>
            <p:cNvSpPr>
              <a:spLocks/>
            </p:cNvSpPr>
            <p:nvPr/>
          </p:nvSpPr>
          <p:spPr bwMode="auto">
            <a:xfrm>
              <a:off x="410" y="702"/>
              <a:ext cx="131" cy="155"/>
            </a:xfrm>
            <a:custGeom>
              <a:avLst/>
              <a:gdLst>
                <a:gd name="T0" fmla="*/ 0 w 131"/>
                <a:gd name="T1" fmla="*/ 155 h 155"/>
                <a:gd name="T2" fmla="*/ 0 w 131"/>
                <a:gd name="T3" fmla="*/ 155 h 155"/>
                <a:gd name="T4" fmla="*/ 8 w 131"/>
                <a:gd name="T5" fmla="*/ 153 h 155"/>
                <a:gd name="T6" fmla="*/ 18 w 131"/>
                <a:gd name="T7" fmla="*/ 146 h 155"/>
                <a:gd name="T8" fmla="*/ 31 w 131"/>
                <a:gd name="T9" fmla="*/ 131 h 155"/>
                <a:gd name="T10" fmla="*/ 49 w 131"/>
                <a:gd name="T11" fmla="*/ 113 h 155"/>
                <a:gd name="T12" fmla="*/ 67 w 131"/>
                <a:gd name="T13" fmla="*/ 90 h 155"/>
                <a:gd name="T14" fmla="*/ 88 w 131"/>
                <a:gd name="T15" fmla="*/ 65 h 155"/>
                <a:gd name="T16" fmla="*/ 111 w 131"/>
                <a:gd name="T17" fmla="*/ 34 h 155"/>
                <a:gd name="T18" fmla="*/ 131 w 131"/>
                <a:gd name="T19" fmla="*/ 3 h 155"/>
                <a:gd name="T20" fmla="*/ 126 w 131"/>
                <a:gd name="T21" fmla="*/ 0 h 155"/>
                <a:gd name="T22" fmla="*/ 105 w 131"/>
                <a:gd name="T23" fmla="*/ 30 h 155"/>
                <a:gd name="T24" fmla="*/ 83 w 131"/>
                <a:gd name="T25" fmla="*/ 59 h 155"/>
                <a:gd name="T26" fmla="*/ 64 w 131"/>
                <a:gd name="T27" fmla="*/ 86 h 155"/>
                <a:gd name="T28" fmla="*/ 44 w 131"/>
                <a:gd name="T29" fmla="*/ 108 h 155"/>
                <a:gd name="T30" fmla="*/ 26 w 131"/>
                <a:gd name="T31" fmla="*/ 126 h 155"/>
                <a:gd name="T32" fmla="*/ 13 w 131"/>
                <a:gd name="T33" fmla="*/ 139 h 155"/>
                <a:gd name="T34" fmla="*/ 5 w 131"/>
                <a:gd name="T35" fmla="*/ 148 h 155"/>
                <a:gd name="T36" fmla="*/ 5 w 131"/>
                <a:gd name="T37" fmla="*/ 149 h 155"/>
                <a:gd name="T38" fmla="*/ 5 w 131"/>
                <a:gd name="T39" fmla="*/ 149 h 155"/>
                <a:gd name="T40" fmla="*/ 0 w 131"/>
                <a:gd name="T41" fmla="*/ 155 h 15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31"/>
                <a:gd name="T64" fmla="*/ 0 h 155"/>
                <a:gd name="T65" fmla="*/ 131 w 131"/>
                <a:gd name="T66" fmla="*/ 155 h 15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31" h="155">
                  <a:moveTo>
                    <a:pt x="0" y="155"/>
                  </a:moveTo>
                  <a:lnTo>
                    <a:pt x="0" y="155"/>
                  </a:lnTo>
                  <a:lnTo>
                    <a:pt x="8" y="153"/>
                  </a:lnTo>
                  <a:lnTo>
                    <a:pt x="18" y="146"/>
                  </a:lnTo>
                  <a:lnTo>
                    <a:pt x="31" y="131"/>
                  </a:lnTo>
                  <a:lnTo>
                    <a:pt x="49" y="113"/>
                  </a:lnTo>
                  <a:lnTo>
                    <a:pt x="67" y="90"/>
                  </a:lnTo>
                  <a:lnTo>
                    <a:pt x="88" y="65"/>
                  </a:lnTo>
                  <a:lnTo>
                    <a:pt x="111" y="34"/>
                  </a:lnTo>
                  <a:lnTo>
                    <a:pt x="131" y="3"/>
                  </a:lnTo>
                  <a:lnTo>
                    <a:pt x="126" y="0"/>
                  </a:lnTo>
                  <a:lnTo>
                    <a:pt x="105" y="30"/>
                  </a:lnTo>
                  <a:lnTo>
                    <a:pt x="83" y="59"/>
                  </a:lnTo>
                  <a:lnTo>
                    <a:pt x="64" y="86"/>
                  </a:lnTo>
                  <a:lnTo>
                    <a:pt x="44" y="108"/>
                  </a:lnTo>
                  <a:lnTo>
                    <a:pt x="26" y="126"/>
                  </a:lnTo>
                  <a:lnTo>
                    <a:pt x="13" y="139"/>
                  </a:lnTo>
                  <a:lnTo>
                    <a:pt x="5" y="148"/>
                  </a:lnTo>
                  <a:lnTo>
                    <a:pt x="5" y="149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4773" name="Freeform 28"/>
            <p:cNvSpPr>
              <a:spLocks/>
            </p:cNvSpPr>
            <p:nvPr/>
          </p:nvSpPr>
          <p:spPr bwMode="auto">
            <a:xfrm>
              <a:off x="369" y="817"/>
              <a:ext cx="46" cy="40"/>
            </a:xfrm>
            <a:custGeom>
              <a:avLst/>
              <a:gdLst>
                <a:gd name="T0" fmla="*/ 0 w 46"/>
                <a:gd name="T1" fmla="*/ 4 h 40"/>
                <a:gd name="T2" fmla="*/ 0 w 46"/>
                <a:gd name="T3" fmla="*/ 4 h 40"/>
                <a:gd name="T4" fmla="*/ 9 w 46"/>
                <a:gd name="T5" fmla="*/ 15 h 40"/>
                <a:gd name="T6" fmla="*/ 23 w 46"/>
                <a:gd name="T7" fmla="*/ 24 h 40"/>
                <a:gd name="T8" fmla="*/ 34 w 46"/>
                <a:gd name="T9" fmla="*/ 34 h 40"/>
                <a:gd name="T10" fmla="*/ 41 w 46"/>
                <a:gd name="T11" fmla="*/ 40 h 40"/>
                <a:gd name="T12" fmla="*/ 46 w 46"/>
                <a:gd name="T13" fmla="*/ 34 h 40"/>
                <a:gd name="T14" fmla="*/ 37 w 46"/>
                <a:gd name="T15" fmla="*/ 29 h 40"/>
                <a:gd name="T16" fmla="*/ 26 w 46"/>
                <a:gd name="T17" fmla="*/ 20 h 40"/>
                <a:gd name="T18" fmla="*/ 13 w 46"/>
                <a:gd name="T19" fmla="*/ 9 h 40"/>
                <a:gd name="T20" fmla="*/ 3 w 46"/>
                <a:gd name="T21" fmla="*/ 0 h 40"/>
                <a:gd name="T22" fmla="*/ 3 w 46"/>
                <a:gd name="T23" fmla="*/ 0 h 40"/>
                <a:gd name="T24" fmla="*/ 0 w 46"/>
                <a:gd name="T25" fmla="*/ 4 h 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6"/>
                <a:gd name="T40" fmla="*/ 0 h 40"/>
                <a:gd name="T41" fmla="*/ 46 w 46"/>
                <a:gd name="T42" fmla="*/ 40 h 4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6" h="40">
                  <a:moveTo>
                    <a:pt x="0" y="4"/>
                  </a:moveTo>
                  <a:lnTo>
                    <a:pt x="0" y="4"/>
                  </a:lnTo>
                  <a:lnTo>
                    <a:pt x="9" y="15"/>
                  </a:lnTo>
                  <a:lnTo>
                    <a:pt x="23" y="24"/>
                  </a:lnTo>
                  <a:lnTo>
                    <a:pt x="34" y="34"/>
                  </a:lnTo>
                  <a:lnTo>
                    <a:pt x="41" y="40"/>
                  </a:lnTo>
                  <a:lnTo>
                    <a:pt x="46" y="34"/>
                  </a:lnTo>
                  <a:lnTo>
                    <a:pt x="37" y="29"/>
                  </a:lnTo>
                  <a:lnTo>
                    <a:pt x="26" y="20"/>
                  </a:lnTo>
                  <a:lnTo>
                    <a:pt x="13" y="9"/>
                  </a:lnTo>
                  <a:lnTo>
                    <a:pt x="3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4774" name="Freeform 29"/>
            <p:cNvSpPr>
              <a:spLocks/>
            </p:cNvSpPr>
            <p:nvPr/>
          </p:nvSpPr>
          <p:spPr bwMode="auto">
            <a:xfrm>
              <a:off x="290" y="713"/>
              <a:ext cx="82" cy="108"/>
            </a:xfrm>
            <a:custGeom>
              <a:avLst/>
              <a:gdLst>
                <a:gd name="T0" fmla="*/ 0 w 82"/>
                <a:gd name="T1" fmla="*/ 1 h 108"/>
                <a:gd name="T2" fmla="*/ 0 w 82"/>
                <a:gd name="T3" fmla="*/ 1 h 108"/>
                <a:gd name="T4" fmla="*/ 28 w 82"/>
                <a:gd name="T5" fmla="*/ 46 h 108"/>
                <a:gd name="T6" fmla="*/ 52 w 82"/>
                <a:gd name="T7" fmla="*/ 77 h 108"/>
                <a:gd name="T8" fmla="*/ 67 w 82"/>
                <a:gd name="T9" fmla="*/ 97 h 108"/>
                <a:gd name="T10" fmla="*/ 79 w 82"/>
                <a:gd name="T11" fmla="*/ 108 h 108"/>
                <a:gd name="T12" fmla="*/ 82 w 82"/>
                <a:gd name="T13" fmla="*/ 104 h 108"/>
                <a:gd name="T14" fmla="*/ 72 w 82"/>
                <a:gd name="T15" fmla="*/ 92 h 108"/>
                <a:gd name="T16" fmla="*/ 56 w 82"/>
                <a:gd name="T17" fmla="*/ 74 h 108"/>
                <a:gd name="T18" fmla="*/ 34 w 82"/>
                <a:gd name="T19" fmla="*/ 43 h 108"/>
                <a:gd name="T20" fmla="*/ 5 w 82"/>
                <a:gd name="T21" fmla="*/ 0 h 108"/>
                <a:gd name="T22" fmla="*/ 5 w 82"/>
                <a:gd name="T23" fmla="*/ 0 h 108"/>
                <a:gd name="T24" fmla="*/ 0 w 82"/>
                <a:gd name="T25" fmla="*/ 1 h 10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2"/>
                <a:gd name="T40" fmla="*/ 0 h 108"/>
                <a:gd name="T41" fmla="*/ 82 w 82"/>
                <a:gd name="T42" fmla="*/ 108 h 10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2" h="108">
                  <a:moveTo>
                    <a:pt x="0" y="1"/>
                  </a:moveTo>
                  <a:lnTo>
                    <a:pt x="0" y="1"/>
                  </a:lnTo>
                  <a:lnTo>
                    <a:pt x="28" y="46"/>
                  </a:lnTo>
                  <a:lnTo>
                    <a:pt x="52" y="77"/>
                  </a:lnTo>
                  <a:lnTo>
                    <a:pt x="67" y="97"/>
                  </a:lnTo>
                  <a:lnTo>
                    <a:pt x="79" y="108"/>
                  </a:lnTo>
                  <a:lnTo>
                    <a:pt x="82" y="104"/>
                  </a:lnTo>
                  <a:lnTo>
                    <a:pt x="72" y="92"/>
                  </a:lnTo>
                  <a:lnTo>
                    <a:pt x="56" y="74"/>
                  </a:lnTo>
                  <a:lnTo>
                    <a:pt x="34" y="43"/>
                  </a:lnTo>
                  <a:lnTo>
                    <a:pt x="5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4775" name="Freeform 30"/>
            <p:cNvSpPr>
              <a:spLocks/>
            </p:cNvSpPr>
            <p:nvPr/>
          </p:nvSpPr>
          <p:spPr bwMode="auto">
            <a:xfrm>
              <a:off x="203" y="528"/>
              <a:ext cx="92" cy="186"/>
            </a:xfrm>
            <a:custGeom>
              <a:avLst/>
              <a:gdLst>
                <a:gd name="T0" fmla="*/ 0 w 92"/>
                <a:gd name="T1" fmla="*/ 2 h 186"/>
                <a:gd name="T2" fmla="*/ 0 w 92"/>
                <a:gd name="T3" fmla="*/ 2 h 186"/>
                <a:gd name="T4" fmla="*/ 7 w 92"/>
                <a:gd name="T5" fmla="*/ 22 h 186"/>
                <a:gd name="T6" fmla="*/ 13 w 92"/>
                <a:gd name="T7" fmla="*/ 42 h 186"/>
                <a:gd name="T8" fmla="*/ 23 w 92"/>
                <a:gd name="T9" fmla="*/ 64 h 186"/>
                <a:gd name="T10" fmla="*/ 33 w 92"/>
                <a:gd name="T11" fmla="*/ 85 h 186"/>
                <a:gd name="T12" fmla="*/ 44 w 92"/>
                <a:gd name="T13" fmla="*/ 111 h 186"/>
                <a:gd name="T14" fmla="*/ 57 w 92"/>
                <a:gd name="T15" fmla="*/ 136 h 186"/>
                <a:gd name="T16" fmla="*/ 71 w 92"/>
                <a:gd name="T17" fmla="*/ 161 h 186"/>
                <a:gd name="T18" fmla="*/ 87 w 92"/>
                <a:gd name="T19" fmla="*/ 186 h 186"/>
                <a:gd name="T20" fmla="*/ 92 w 92"/>
                <a:gd name="T21" fmla="*/ 185 h 186"/>
                <a:gd name="T22" fmla="*/ 77 w 92"/>
                <a:gd name="T23" fmla="*/ 157 h 186"/>
                <a:gd name="T24" fmla="*/ 62 w 92"/>
                <a:gd name="T25" fmla="*/ 132 h 186"/>
                <a:gd name="T26" fmla="*/ 51 w 92"/>
                <a:gd name="T27" fmla="*/ 107 h 186"/>
                <a:gd name="T28" fmla="*/ 38 w 92"/>
                <a:gd name="T29" fmla="*/ 83 h 186"/>
                <a:gd name="T30" fmla="*/ 28 w 92"/>
                <a:gd name="T31" fmla="*/ 60 h 186"/>
                <a:gd name="T32" fmla="*/ 20 w 92"/>
                <a:gd name="T33" fmla="*/ 38 h 186"/>
                <a:gd name="T34" fmla="*/ 12 w 92"/>
                <a:gd name="T35" fmla="*/ 18 h 186"/>
                <a:gd name="T36" fmla="*/ 7 w 92"/>
                <a:gd name="T37" fmla="*/ 0 h 186"/>
                <a:gd name="T38" fmla="*/ 7 w 92"/>
                <a:gd name="T39" fmla="*/ 0 h 186"/>
                <a:gd name="T40" fmla="*/ 0 w 92"/>
                <a:gd name="T41" fmla="*/ 2 h 18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2"/>
                <a:gd name="T64" fmla="*/ 0 h 186"/>
                <a:gd name="T65" fmla="*/ 92 w 92"/>
                <a:gd name="T66" fmla="*/ 186 h 18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2" h="186">
                  <a:moveTo>
                    <a:pt x="0" y="2"/>
                  </a:moveTo>
                  <a:lnTo>
                    <a:pt x="0" y="2"/>
                  </a:lnTo>
                  <a:lnTo>
                    <a:pt x="7" y="22"/>
                  </a:lnTo>
                  <a:lnTo>
                    <a:pt x="13" y="42"/>
                  </a:lnTo>
                  <a:lnTo>
                    <a:pt x="23" y="64"/>
                  </a:lnTo>
                  <a:lnTo>
                    <a:pt x="33" y="85"/>
                  </a:lnTo>
                  <a:lnTo>
                    <a:pt x="44" y="111"/>
                  </a:lnTo>
                  <a:lnTo>
                    <a:pt x="57" y="136"/>
                  </a:lnTo>
                  <a:lnTo>
                    <a:pt x="71" y="161"/>
                  </a:lnTo>
                  <a:lnTo>
                    <a:pt x="87" y="186"/>
                  </a:lnTo>
                  <a:lnTo>
                    <a:pt x="92" y="185"/>
                  </a:lnTo>
                  <a:lnTo>
                    <a:pt x="77" y="157"/>
                  </a:lnTo>
                  <a:lnTo>
                    <a:pt x="62" y="132"/>
                  </a:lnTo>
                  <a:lnTo>
                    <a:pt x="51" y="107"/>
                  </a:lnTo>
                  <a:lnTo>
                    <a:pt x="38" y="83"/>
                  </a:lnTo>
                  <a:lnTo>
                    <a:pt x="28" y="60"/>
                  </a:lnTo>
                  <a:lnTo>
                    <a:pt x="20" y="38"/>
                  </a:lnTo>
                  <a:lnTo>
                    <a:pt x="12" y="18"/>
                  </a:lnTo>
                  <a:lnTo>
                    <a:pt x="7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4776" name="Freeform 31"/>
            <p:cNvSpPr>
              <a:spLocks/>
            </p:cNvSpPr>
            <p:nvPr/>
          </p:nvSpPr>
          <p:spPr bwMode="auto">
            <a:xfrm>
              <a:off x="160" y="357"/>
              <a:ext cx="50" cy="173"/>
            </a:xfrm>
            <a:custGeom>
              <a:avLst/>
              <a:gdLst>
                <a:gd name="T0" fmla="*/ 0 w 50"/>
                <a:gd name="T1" fmla="*/ 0 h 173"/>
                <a:gd name="T2" fmla="*/ 0 w 50"/>
                <a:gd name="T3" fmla="*/ 0 h 173"/>
                <a:gd name="T4" fmla="*/ 10 w 50"/>
                <a:gd name="T5" fmla="*/ 49 h 173"/>
                <a:gd name="T6" fmla="*/ 22 w 50"/>
                <a:gd name="T7" fmla="*/ 94 h 173"/>
                <a:gd name="T8" fmla="*/ 33 w 50"/>
                <a:gd name="T9" fmla="*/ 137 h 173"/>
                <a:gd name="T10" fmla="*/ 43 w 50"/>
                <a:gd name="T11" fmla="*/ 173 h 173"/>
                <a:gd name="T12" fmla="*/ 50 w 50"/>
                <a:gd name="T13" fmla="*/ 171 h 173"/>
                <a:gd name="T14" fmla="*/ 38 w 50"/>
                <a:gd name="T15" fmla="*/ 135 h 173"/>
                <a:gd name="T16" fmla="*/ 27 w 50"/>
                <a:gd name="T17" fmla="*/ 92 h 173"/>
                <a:gd name="T18" fmla="*/ 15 w 50"/>
                <a:gd name="T19" fmla="*/ 47 h 173"/>
                <a:gd name="T20" fmla="*/ 7 w 50"/>
                <a:gd name="T21" fmla="*/ 0 h 173"/>
                <a:gd name="T22" fmla="*/ 7 w 50"/>
                <a:gd name="T23" fmla="*/ 0 h 173"/>
                <a:gd name="T24" fmla="*/ 0 w 50"/>
                <a:gd name="T25" fmla="*/ 0 h 1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0"/>
                <a:gd name="T40" fmla="*/ 0 h 173"/>
                <a:gd name="T41" fmla="*/ 50 w 50"/>
                <a:gd name="T42" fmla="*/ 173 h 1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0" h="173">
                  <a:moveTo>
                    <a:pt x="0" y="0"/>
                  </a:moveTo>
                  <a:lnTo>
                    <a:pt x="0" y="0"/>
                  </a:lnTo>
                  <a:lnTo>
                    <a:pt x="10" y="49"/>
                  </a:lnTo>
                  <a:lnTo>
                    <a:pt x="22" y="94"/>
                  </a:lnTo>
                  <a:lnTo>
                    <a:pt x="33" y="137"/>
                  </a:lnTo>
                  <a:lnTo>
                    <a:pt x="43" y="173"/>
                  </a:lnTo>
                  <a:lnTo>
                    <a:pt x="50" y="171"/>
                  </a:lnTo>
                  <a:lnTo>
                    <a:pt x="38" y="135"/>
                  </a:lnTo>
                  <a:lnTo>
                    <a:pt x="27" y="92"/>
                  </a:lnTo>
                  <a:lnTo>
                    <a:pt x="15" y="47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4777" name="Freeform 32"/>
            <p:cNvSpPr>
              <a:spLocks/>
            </p:cNvSpPr>
            <p:nvPr/>
          </p:nvSpPr>
          <p:spPr bwMode="auto">
            <a:xfrm>
              <a:off x="147" y="196"/>
              <a:ext cx="20" cy="161"/>
            </a:xfrm>
            <a:custGeom>
              <a:avLst/>
              <a:gdLst>
                <a:gd name="T0" fmla="*/ 2 w 20"/>
                <a:gd name="T1" fmla="*/ 0 h 161"/>
                <a:gd name="T2" fmla="*/ 0 w 20"/>
                <a:gd name="T3" fmla="*/ 2 h 161"/>
                <a:gd name="T4" fmla="*/ 0 w 20"/>
                <a:gd name="T5" fmla="*/ 22 h 161"/>
                <a:gd name="T6" fmla="*/ 2 w 20"/>
                <a:gd name="T7" fmla="*/ 62 h 161"/>
                <a:gd name="T8" fmla="*/ 7 w 20"/>
                <a:gd name="T9" fmla="*/ 110 h 161"/>
                <a:gd name="T10" fmla="*/ 13 w 20"/>
                <a:gd name="T11" fmla="*/ 161 h 161"/>
                <a:gd name="T12" fmla="*/ 20 w 20"/>
                <a:gd name="T13" fmla="*/ 161 h 161"/>
                <a:gd name="T14" fmla="*/ 13 w 20"/>
                <a:gd name="T15" fmla="*/ 110 h 161"/>
                <a:gd name="T16" fmla="*/ 8 w 20"/>
                <a:gd name="T17" fmla="*/ 62 h 161"/>
                <a:gd name="T18" fmla="*/ 7 w 20"/>
                <a:gd name="T19" fmla="*/ 22 h 161"/>
                <a:gd name="T20" fmla="*/ 5 w 20"/>
                <a:gd name="T21" fmla="*/ 2 h 161"/>
                <a:gd name="T22" fmla="*/ 2 w 20"/>
                <a:gd name="T23" fmla="*/ 8 h 161"/>
                <a:gd name="T24" fmla="*/ 2 w 20"/>
                <a:gd name="T25" fmla="*/ 0 h 161"/>
                <a:gd name="T26" fmla="*/ 0 w 20"/>
                <a:gd name="T27" fmla="*/ 0 h 161"/>
                <a:gd name="T28" fmla="*/ 0 w 20"/>
                <a:gd name="T29" fmla="*/ 2 h 161"/>
                <a:gd name="T30" fmla="*/ 2 w 20"/>
                <a:gd name="T31" fmla="*/ 0 h 16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"/>
                <a:gd name="T49" fmla="*/ 0 h 161"/>
                <a:gd name="T50" fmla="*/ 20 w 20"/>
                <a:gd name="T51" fmla="*/ 161 h 16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" h="161">
                  <a:moveTo>
                    <a:pt x="2" y="0"/>
                  </a:moveTo>
                  <a:lnTo>
                    <a:pt x="0" y="2"/>
                  </a:lnTo>
                  <a:lnTo>
                    <a:pt x="0" y="22"/>
                  </a:lnTo>
                  <a:lnTo>
                    <a:pt x="2" y="62"/>
                  </a:lnTo>
                  <a:lnTo>
                    <a:pt x="7" y="110"/>
                  </a:lnTo>
                  <a:lnTo>
                    <a:pt x="13" y="161"/>
                  </a:lnTo>
                  <a:lnTo>
                    <a:pt x="20" y="161"/>
                  </a:lnTo>
                  <a:lnTo>
                    <a:pt x="13" y="110"/>
                  </a:lnTo>
                  <a:lnTo>
                    <a:pt x="8" y="62"/>
                  </a:lnTo>
                  <a:lnTo>
                    <a:pt x="7" y="22"/>
                  </a:lnTo>
                  <a:lnTo>
                    <a:pt x="5" y="2"/>
                  </a:lnTo>
                  <a:lnTo>
                    <a:pt x="2" y="8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4778" name="Rectangle 33"/>
            <p:cNvSpPr>
              <a:spLocks noChangeArrowheads="1"/>
            </p:cNvSpPr>
            <p:nvPr/>
          </p:nvSpPr>
          <p:spPr bwMode="auto">
            <a:xfrm>
              <a:off x="370" y="438"/>
              <a:ext cx="74" cy="85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4779" name="Freeform 34"/>
            <p:cNvSpPr>
              <a:spLocks/>
            </p:cNvSpPr>
            <p:nvPr/>
          </p:nvSpPr>
          <p:spPr bwMode="auto">
            <a:xfrm>
              <a:off x="228" y="249"/>
              <a:ext cx="352" cy="456"/>
            </a:xfrm>
            <a:custGeom>
              <a:avLst/>
              <a:gdLst>
                <a:gd name="T0" fmla="*/ 241 w 352"/>
                <a:gd name="T1" fmla="*/ 1 h 456"/>
                <a:gd name="T2" fmla="*/ 229 w 352"/>
                <a:gd name="T3" fmla="*/ 14 h 456"/>
                <a:gd name="T4" fmla="*/ 216 w 352"/>
                <a:gd name="T5" fmla="*/ 41 h 456"/>
                <a:gd name="T6" fmla="*/ 205 w 352"/>
                <a:gd name="T7" fmla="*/ 90 h 456"/>
                <a:gd name="T8" fmla="*/ 198 w 352"/>
                <a:gd name="T9" fmla="*/ 149 h 456"/>
                <a:gd name="T10" fmla="*/ 195 w 352"/>
                <a:gd name="T11" fmla="*/ 193 h 456"/>
                <a:gd name="T12" fmla="*/ 198 w 352"/>
                <a:gd name="T13" fmla="*/ 211 h 456"/>
                <a:gd name="T14" fmla="*/ 205 w 352"/>
                <a:gd name="T15" fmla="*/ 211 h 456"/>
                <a:gd name="T16" fmla="*/ 221 w 352"/>
                <a:gd name="T17" fmla="*/ 211 h 456"/>
                <a:gd name="T18" fmla="*/ 249 w 352"/>
                <a:gd name="T19" fmla="*/ 211 h 456"/>
                <a:gd name="T20" fmla="*/ 287 w 352"/>
                <a:gd name="T21" fmla="*/ 205 h 456"/>
                <a:gd name="T22" fmla="*/ 319 w 352"/>
                <a:gd name="T23" fmla="*/ 196 h 456"/>
                <a:gd name="T24" fmla="*/ 336 w 352"/>
                <a:gd name="T25" fmla="*/ 186 h 456"/>
                <a:gd name="T26" fmla="*/ 352 w 352"/>
                <a:gd name="T27" fmla="*/ 166 h 456"/>
                <a:gd name="T28" fmla="*/ 341 w 352"/>
                <a:gd name="T29" fmla="*/ 281 h 456"/>
                <a:gd name="T30" fmla="*/ 319 w 352"/>
                <a:gd name="T31" fmla="*/ 270 h 456"/>
                <a:gd name="T32" fmla="*/ 291 w 352"/>
                <a:gd name="T33" fmla="*/ 261 h 456"/>
                <a:gd name="T34" fmla="*/ 262 w 352"/>
                <a:gd name="T35" fmla="*/ 256 h 456"/>
                <a:gd name="T36" fmla="*/ 237 w 352"/>
                <a:gd name="T37" fmla="*/ 252 h 456"/>
                <a:gd name="T38" fmla="*/ 210 w 352"/>
                <a:gd name="T39" fmla="*/ 251 h 456"/>
                <a:gd name="T40" fmla="*/ 205 w 352"/>
                <a:gd name="T41" fmla="*/ 251 h 456"/>
                <a:gd name="T42" fmla="*/ 195 w 352"/>
                <a:gd name="T43" fmla="*/ 252 h 456"/>
                <a:gd name="T44" fmla="*/ 195 w 352"/>
                <a:gd name="T45" fmla="*/ 270 h 456"/>
                <a:gd name="T46" fmla="*/ 195 w 352"/>
                <a:gd name="T47" fmla="*/ 290 h 456"/>
                <a:gd name="T48" fmla="*/ 200 w 352"/>
                <a:gd name="T49" fmla="*/ 352 h 456"/>
                <a:gd name="T50" fmla="*/ 210 w 352"/>
                <a:gd name="T51" fmla="*/ 409 h 456"/>
                <a:gd name="T52" fmla="*/ 218 w 352"/>
                <a:gd name="T53" fmla="*/ 433 h 456"/>
                <a:gd name="T54" fmla="*/ 234 w 352"/>
                <a:gd name="T55" fmla="*/ 454 h 456"/>
                <a:gd name="T56" fmla="*/ 116 w 352"/>
                <a:gd name="T57" fmla="*/ 454 h 456"/>
                <a:gd name="T58" fmla="*/ 124 w 352"/>
                <a:gd name="T59" fmla="*/ 440 h 456"/>
                <a:gd name="T60" fmla="*/ 139 w 352"/>
                <a:gd name="T61" fmla="*/ 408 h 456"/>
                <a:gd name="T62" fmla="*/ 144 w 352"/>
                <a:gd name="T63" fmla="*/ 393 h 456"/>
                <a:gd name="T64" fmla="*/ 149 w 352"/>
                <a:gd name="T65" fmla="*/ 379 h 456"/>
                <a:gd name="T66" fmla="*/ 152 w 352"/>
                <a:gd name="T67" fmla="*/ 353 h 456"/>
                <a:gd name="T68" fmla="*/ 159 w 352"/>
                <a:gd name="T69" fmla="*/ 312 h 456"/>
                <a:gd name="T70" fmla="*/ 160 w 352"/>
                <a:gd name="T71" fmla="*/ 270 h 456"/>
                <a:gd name="T72" fmla="*/ 159 w 352"/>
                <a:gd name="T73" fmla="*/ 254 h 456"/>
                <a:gd name="T74" fmla="*/ 154 w 352"/>
                <a:gd name="T75" fmla="*/ 252 h 456"/>
                <a:gd name="T76" fmla="*/ 149 w 352"/>
                <a:gd name="T77" fmla="*/ 252 h 456"/>
                <a:gd name="T78" fmla="*/ 134 w 352"/>
                <a:gd name="T79" fmla="*/ 251 h 456"/>
                <a:gd name="T80" fmla="*/ 105 w 352"/>
                <a:gd name="T81" fmla="*/ 252 h 456"/>
                <a:gd name="T82" fmla="*/ 75 w 352"/>
                <a:gd name="T83" fmla="*/ 256 h 456"/>
                <a:gd name="T84" fmla="*/ 44 w 352"/>
                <a:gd name="T85" fmla="*/ 265 h 456"/>
                <a:gd name="T86" fmla="*/ 19 w 352"/>
                <a:gd name="T87" fmla="*/ 276 h 456"/>
                <a:gd name="T88" fmla="*/ 1 w 352"/>
                <a:gd name="T89" fmla="*/ 285 h 456"/>
                <a:gd name="T90" fmla="*/ 0 w 352"/>
                <a:gd name="T91" fmla="*/ 168 h 456"/>
                <a:gd name="T92" fmla="*/ 18 w 352"/>
                <a:gd name="T93" fmla="*/ 180 h 456"/>
                <a:gd name="T94" fmla="*/ 54 w 352"/>
                <a:gd name="T95" fmla="*/ 198 h 456"/>
                <a:gd name="T96" fmla="*/ 72 w 352"/>
                <a:gd name="T97" fmla="*/ 205 h 456"/>
                <a:gd name="T98" fmla="*/ 109 w 352"/>
                <a:gd name="T99" fmla="*/ 209 h 456"/>
                <a:gd name="T100" fmla="*/ 141 w 352"/>
                <a:gd name="T101" fmla="*/ 211 h 456"/>
                <a:gd name="T102" fmla="*/ 160 w 352"/>
                <a:gd name="T103" fmla="*/ 202 h 456"/>
                <a:gd name="T104" fmla="*/ 164 w 352"/>
                <a:gd name="T105" fmla="*/ 213 h 456"/>
                <a:gd name="T106" fmla="*/ 160 w 352"/>
                <a:gd name="T107" fmla="*/ 214 h 456"/>
                <a:gd name="T108" fmla="*/ 160 w 352"/>
                <a:gd name="T109" fmla="*/ 195 h 456"/>
                <a:gd name="T110" fmla="*/ 162 w 352"/>
                <a:gd name="T111" fmla="*/ 177 h 456"/>
                <a:gd name="T112" fmla="*/ 160 w 352"/>
                <a:gd name="T113" fmla="*/ 157 h 456"/>
                <a:gd name="T114" fmla="*/ 155 w 352"/>
                <a:gd name="T115" fmla="*/ 122 h 456"/>
                <a:gd name="T116" fmla="*/ 150 w 352"/>
                <a:gd name="T117" fmla="*/ 95 h 456"/>
                <a:gd name="T118" fmla="*/ 147 w 352"/>
                <a:gd name="T119" fmla="*/ 68 h 456"/>
                <a:gd name="T120" fmla="*/ 141 w 352"/>
                <a:gd name="T121" fmla="*/ 41 h 456"/>
                <a:gd name="T122" fmla="*/ 126 w 352"/>
                <a:gd name="T123" fmla="*/ 12 h 456"/>
                <a:gd name="T124" fmla="*/ 114 w 352"/>
                <a:gd name="T125" fmla="*/ 0 h 45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52"/>
                <a:gd name="T190" fmla="*/ 0 h 456"/>
                <a:gd name="T191" fmla="*/ 352 w 352"/>
                <a:gd name="T192" fmla="*/ 456 h 45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52" h="456">
                  <a:moveTo>
                    <a:pt x="114" y="0"/>
                  </a:moveTo>
                  <a:lnTo>
                    <a:pt x="241" y="1"/>
                  </a:lnTo>
                  <a:lnTo>
                    <a:pt x="239" y="3"/>
                  </a:lnTo>
                  <a:lnTo>
                    <a:pt x="234" y="7"/>
                  </a:lnTo>
                  <a:lnTo>
                    <a:pt x="229" y="14"/>
                  </a:lnTo>
                  <a:lnTo>
                    <a:pt x="223" y="23"/>
                  </a:lnTo>
                  <a:lnTo>
                    <a:pt x="219" y="30"/>
                  </a:lnTo>
                  <a:lnTo>
                    <a:pt x="216" y="41"/>
                  </a:lnTo>
                  <a:lnTo>
                    <a:pt x="214" y="48"/>
                  </a:lnTo>
                  <a:lnTo>
                    <a:pt x="213" y="56"/>
                  </a:lnTo>
                  <a:lnTo>
                    <a:pt x="205" y="90"/>
                  </a:lnTo>
                  <a:lnTo>
                    <a:pt x="203" y="110"/>
                  </a:lnTo>
                  <a:lnTo>
                    <a:pt x="200" y="130"/>
                  </a:lnTo>
                  <a:lnTo>
                    <a:pt x="198" y="149"/>
                  </a:lnTo>
                  <a:lnTo>
                    <a:pt x="195" y="166"/>
                  </a:lnTo>
                  <a:lnTo>
                    <a:pt x="195" y="180"/>
                  </a:lnTo>
                  <a:lnTo>
                    <a:pt x="195" y="193"/>
                  </a:lnTo>
                  <a:lnTo>
                    <a:pt x="195" y="204"/>
                  </a:lnTo>
                  <a:lnTo>
                    <a:pt x="196" y="207"/>
                  </a:lnTo>
                  <a:lnTo>
                    <a:pt x="198" y="211"/>
                  </a:lnTo>
                  <a:lnTo>
                    <a:pt x="200" y="211"/>
                  </a:lnTo>
                  <a:lnTo>
                    <a:pt x="205" y="211"/>
                  </a:lnTo>
                  <a:lnTo>
                    <a:pt x="210" y="211"/>
                  </a:lnTo>
                  <a:lnTo>
                    <a:pt x="214" y="211"/>
                  </a:lnTo>
                  <a:lnTo>
                    <a:pt x="221" y="211"/>
                  </a:lnTo>
                  <a:lnTo>
                    <a:pt x="231" y="211"/>
                  </a:lnTo>
                  <a:lnTo>
                    <a:pt x="241" y="211"/>
                  </a:lnTo>
                  <a:lnTo>
                    <a:pt x="249" y="211"/>
                  </a:lnTo>
                  <a:lnTo>
                    <a:pt x="262" y="209"/>
                  </a:lnTo>
                  <a:lnTo>
                    <a:pt x="275" y="207"/>
                  </a:lnTo>
                  <a:lnTo>
                    <a:pt x="287" y="205"/>
                  </a:lnTo>
                  <a:lnTo>
                    <a:pt x="300" y="204"/>
                  </a:lnTo>
                  <a:lnTo>
                    <a:pt x="310" y="200"/>
                  </a:lnTo>
                  <a:lnTo>
                    <a:pt x="319" y="196"/>
                  </a:lnTo>
                  <a:lnTo>
                    <a:pt x="328" y="193"/>
                  </a:lnTo>
                  <a:lnTo>
                    <a:pt x="331" y="189"/>
                  </a:lnTo>
                  <a:lnTo>
                    <a:pt x="336" y="186"/>
                  </a:lnTo>
                  <a:lnTo>
                    <a:pt x="344" y="177"/>
                  </a:lnTo>
                  <a:lnTo>
                    <a:pt x="349" y="168"/>
                  </a:lnTo>
                  <a:lnTo>
                    <a:pt x="352" y="166"/>
                  </a:lnTo>
                  <a:lnTo>
                    <a:pt x="352" y="285"/>
                  </a:lnTo>
                  <a:lnTo>
                    <a:pt x="341" y="281"/>
                  </a:lnTo>
                  <a:lnTo>
                    <a:pt x="323" y="272"/>
                  </a:lnTo>
                  <a:lnTo>
                    <a:pt x="321" y="272"/>
                  </a:lnTo>
                  <a:lnTo>
                    <a:pt x="319" y="270"/>
                  </a:lnTo>
                  <a:lnTo>
                    <a:pt x="311" y="267"/>
                  </a:lnTo>
                  <a:lnTo>
                    <a:pt x="301" y="265"/>
                  </a:lnTo>
                  <a:lnTo>
                    <a:pt x="291" y="261"/>
                  </a:lnTo>
                  <a:lnTo>
                    <a:pt x="285" y="260"/>
                  </a:lnTo>
                  <a:lnTo>
                    <a:pt x="278" y="258"/>
                  </a:lnTo>
                  <a:lnTo>
                    <a:pt x="262" y="256"/>
                  </a:lnTo>
                  <a:lnTo>
                    <a:pt x="247" y="254"/>
                  </a:lnTo>
                  <a:lnTo>
                    <a:pt x="241" y="252"/>
                  </a:lnTo>
                  <a:lnTo>
                    <a:pt x="237" y="252"/>
                  </a:lnTo>
                  <a:lnTo>
                    <a:pt x="229" y="252"/>
                  </a:lnTo>
                  <a:lnTo>
                    <a:pt x="218" y="252"/>
                  </a:lnTo>
                  <a:lnTo>
                    <a:pt x="210" y="251"/>
                  </a:lnTo>
                  <a:lnTo>
                    <a:pt x="208" y="251"/>
                  </a:lnTo>
                  <a:lnTo>
                    <a:pt x="206" y="251"/>
                  </a:lnTo>
                  <a:lnTo>
                    <a:pt x="205" y="251"/>
                  </a:lnTo>
                  <a:lnTo>
                    <a:pt x="201" y="249"/>
                  </a:lnTo>
                  <a:lnTo>
                    <a:pt x="198" y="251"/>
                  </a:lnTo>
                  <a:lnTo>
                    <a:pt x="195" y="252"/>
                  </a:lnTo>
                  <a:lnTo>
                    <a:pt x="195" y="256"/>
                  </a:lnTo>
                  <a:lnTo>
                    <a:pt x="195" y="260"/>
                  </a:lnTo>
                  <a:lnTo>
                    <a:pt x="195" y="270"/>
                  </a:lnTo>
                  <a:lnTo>
                    <a:pt x="195" y="278"/>
                  </a:lnTo>
                  <a:lnTo>
                    <a:pt x="195" y="285"/>
                  </a:lnTo>
                  <a:lnTo>
                    <a:pt x="195" y="290"/>
                  </a:lnTo>
                  <a:lnTo>
                    <a:pt x="195" y="296"/>
                  </a:lnTo>
                  <a:lnTo>
                    <a:pt x="198" y="323"/>
                  </a:lnTo>
                  <a:lnTo>
                    <a:pt x="200" y="352"/>
                  </a:lnTo>
                  <a:lnTo>
                    <a:pt x="205" y="380"/>
                  </a:lnTo>
                  <a:lnTo>
                    <a:pt x="208" y="406"/>
                  </a:lnTo>
                  <a:lnTo>
                    <a:pt x="210" y="409"/>
                  </a:lnTo>
                  <a:lnTo>
                    <a:pt x="211" y="415"/>
                  </a:lnTo>
                  <a:lnTo>
                    <a:pt x="213" y="424"/>
                  </a:lnTo>
                  <a:lnTo>
                    <a:pt x="218" y="433"/>
                  </a:lnTo>
                  <a:lnTo>
                    <a:pt x="219" y="435"/>
                  </a:lnTo>
                  <a:lnTo>
                    <a:pt x="219" y="436"/>
                  </a:lnTo>
                  <a:lnTo>
                    <a:pt x="234" y="454"/>
                  </a:lnTo>
                  <a:lnTo>
                    <a:pt x="113" y="456"/>
                  </a:lnTo>
                  <a:lnTo>
                    <a:pt x="114" y="456"/>
                  </a:lnTo>
                  <a:lnTo>
                    <a:pt x="116" y="454"/>
                  </a:lnTo>
                  <a:lnTo>
                    <a:pt x="118" y="453"/>
                  </a:lnTo>
                  <a:lnTo>
                    <a:pt x="121" y="447"/>
                  </a:lnTo>
                  <a:lnTo>
                    <a:pt x="124" y="440"/>
                  </a:lnTo>
                  <a:lnTo>
                    <a:pt x="131" y="433"/>
                  </a:lnTo>
                  <a:lnTo>
                    <a:pt x="134" y="422"/>
                  </a:lnTo>
                  <a:lnTo>
                    <a:pt x="139" y="408"/>
                  </a:lnTo>
                  <a:lnTo>
                    <a:pt x="142" y="402"/>
                  </a:lnTo>
                  <a:lnTo>
                    <a:pt x="142" y="399"/>
                  </a:lnTo>
                  <a:lnTo>
                    <a:pt x="144" y="393"/>
                  </a:lnTo>
                  <a:lnTo>
                    <a:pt x="146" y="390"/>
                  </a:lnTo>
                  <a:lnTo>
                    <a:pt x="147" y="384"/>
                  </a:lnTo>
                  <a:lnTo>
                    <a:pt x="149" y="379"/>
                  </a:lnTo>
                  <a:lnTo>
                    <a:pt x="150" y="370"/>
                  </a:lnTo>
                  <a:lnTo>
                    <a:pt x="150" y="361"/>
                  </a:lnTo>
                  <a:lnTo>
                    <a:pt x="152" y="353"/>
                  </a:lnTo>
                  <a:lnTo>
                    <a:pt x="154" y="339"/>
                  </a:lnTo>
                  <a:lnTo>
                    <a:pt x="155" y="326"/>
                  </a:lnTo>
                  <a:lnTo>
                    <a:pt x="159" y="312"/>
                  </a:lnTo>
                  <a:lnTo>
                    <a:pt x="160" y="296"/>
                  </a:lnTo>
                  <a:lnTo>
                    <a:pt x="160" y="281"/>
                  </a:lnTo>
                  <a:lnTo>
                    <a:pt x="160" y="270"/>
                  </a:lnTo>
                  <a:lnTo>
                    <a:pt x="159" y="263"/>
                  </a:lnTo>
                  <a:lnTo>
                    <a:pt x="159" y="256"/>
                  </a:lnTo>
                  <a:lnTo>
                    <a:pt x="159" y="254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0" y="252"/>
                  </a:lnTo>
                  <a:lnTo>
                    <a:pt x="149" y="252"/>
                  </a:lnTo>
                  <a:lnTo>
                    <a:pt x="146" y="251"/>
                  </a:lnTo>
                  <a:lnTo>
                    <a:pt x="142" y="251"/>
                  </a:lnTo>
                  <a:lnTo>
                    <a:pt x="134" y="251"/>
                  </a:lnTo>
                  <a:lnTo>
                    <a:pt x="124" y="251"/>
                  </a:lnTo>
                  <a:lnTo>
                    <a:pt x="114" y="251"/>
                  </a:lnTo>
                  <a:lnTo>
                    <a:pt x="105" y="252"/>
                  </a:lnTo>
                  <a:lnTo>
                    <a:pt x="96" y="252"/>
                  </a:lnTo>
                  <a:lnTo>
                    <a:pt x="88" y="254"/>
                  </a:lnTo>
                  <a:lnTo>
                    <a:pt x="75" y="256"/>
                  </a:lnTo>
                  <a:lnTo>
                    <a:pt x="68" y="258"/>
                  </a:lnTo>
                  <a:lnTo>
                    <a:pt x="60" y="260"/>
                  </a:lnTo>
                  <a:lnTo>
                    <a:pt x="44" y="265"/>
                  </a:lnTo>
                  <a:lnTo>
                    <a:pt x="34" y="267"/>
                  </a:lnTo>
                  <a:lnTo>
                    <a:pt x="26" y="272"/>
                  </a:lnTo>
                  <a:lnTo>
                    <a:pt x="19" y="276"/>
                  </a:lnTo>
                  <a:lnTo>
                    <a:pt x="13" y="279"/>
                  </a:lnTo>
                  <a:lnTo>
                    <a:pt x="8" y="283"/>
                  </a:lnTo>
                  <a:lnTo>
                    <a:pt x="1" y="285"/>
                  </a:lnTo>
                  <a:lnTo>
                    <a:pt x="0" y="285"/>
                  </a:lnTo>
                  <a:lnTo>
                    <a:pt x="0" y="166"/>
                  </a:lnTo>
                  <a:lnTo>
                    <a:pt x="0" y="168"/>
                  </a:lnTo>
                  <a:lnTo>
                    <a:pt x="3" y="169"/>
                  </a:lnTo>
                  <a:lnTo>
                    <a:pt x="9" y="175"/>
                  </a:lnTo>
                  <a:lnTo>
                    <a:pt x="18" y="180"/>
                  </a:lnTo>
                  <a:lnTo>
                    <a:pt x="27" y="186"/>
                  </a:lnTo>
                  <a:lnTo>
                    <a:pt x="37" y="191"/>
                  </a:lnTo>
                  <a:lnTo>
                    <a:pt x="54" y="198"/>
                  </a:lnTo>
                  <a:lnTo>
                    <a:pt x="60" y="202"/>
                  </a:lnTo>
                  <a:lnTo>
                    <a:pt x="67" y="204"/>
                  </a:lnTo>
                  <a:lnTo>
                    <a:pt x="72" y="205"/>
                  </a:lnTo>
                  <a:lnTo>
                    <a:pt x="80" y="205"/>
                  </a:lnTo>
                  <a:lnTo>
                    <a:pt x="100" y="209"/>
                  </a:lnTo>
                  <a:lnTo>
                    <a:pt x="109" y="209"/>
                  </a:lnTo>
                  <a:lnTo>
                    <a:pt x="121" y="209"/>
                  </a:lnTo>
                  <a:lnTo>
                    <a:pt x="131" y="211"/>
                  </a:lnTo>
                  <a:lnTo>
                    <a:pt x="141" y="211"/>
                  </a:lnTo>
                  <a:lnTo>
                    <a:pt x="150" y="207"/>
                  </a:lnTo>
                  <a:lnTo>
                    <a:pt x="159" y="204"/>
                  </a:lnTo>
                  <a:lnTo>
                    <a:pt x="160" y="202"/>
                  </a:lnTo>
                  <a:lnTo>
                    <a:pt x="164" y="205"/>
                  </a:lnTo>
                  <a:lnTo>
                    <a:pt x="164" y="207"/>
                  </a:lnTo>
                  <a:lnTo>
                    <a:pt x="164" y="213"/>
                  </a:lnTo>
                  <a:lnTo>
                    <a:pt x="164" y="216"/>
                  </a:lnTo>
                  <a:lnTo>
                    <a:pt x="162" y="216"/>
                  </a:lnTo>
                  <a:lnTo>
                    <a:pt x="160" y="214"/>
                  </a:lnTo>
                  <a:lnTo>
                    <a:pt x="160" y="209"/>
                  </a:lnTo>
                  <a:lnTo>
                    <a:pt x="160" y="205"/>
                  </a:lnTo>
                  <a:lnTo>
                    <a:pt x="160" y="195"/>
                  </a:lnTo>
                  <a:lnTo>
                    <a:pt x="160" y="187"/>
                  </a:lnTo>
                  <a:lnTo>
                    <a:pt x="160" y="182"/>
                  </a:lnTo>
                  <a:lnTo>
                    <a:pt x="162" y="177"/>
                  </a:lnTo>
                  <a:lnTo>
                    <a:pt x="160" y="173"/>
                  </a:lnTo>
                  <a:lnTo>
                    <a:pt x="160" y="166"/>
                  </a:lnTo>
                  <a:lnTo>
                    <a:pt x="160" y="157"/>
                  </a:lnTo>
                  <a:lnTo>
                    <a:pt x="159" y="146"/>
                  </a:lnTo>
                  <a:lnTo>
                    <a:pt x="157" y="133"/>
                  </a:lnTo>
                  <a:lnTo>
                    <a:pt x="155" y="122"/>
                  </a:lnTo>
                  <a:lnTo>
                    <a:pt x="154" y="115"/>
                  </a:lnTo>
                  <a:lnTo>
                    <a:pt x="154" y="108"/>
                  </a:lnTo>
                  <a:lnTo>
                    <a:pt x="150" y="95"/>
                  </a:lnTo>
                  <a:lnTo>
                    <a:pt x="150" y="83"/>
                  </a:lnTo>
                  <a:lnTo>
                    <a:pt x="149" y="75"/>
                  </a:lnTo>
                  <a:lnTo>
                    <a:pt x="147" y="68"/>
                  </a:lnTo>
                  <a:lnTo>
                    <a:pt x="146" y="59"/>
                  </a:lnTo>
                  <a:lnTo>
                    <a:pt x="142" y="48"/>
                  </a:lnTo>
                  <a:lnTo>
                    <a:pt x="141" y="41"/>
                  </a:lnTo>
                  <a:lnTo>
                    <a:pt x="137" y="34"/>
                  </a:lnTo>
                  <a:lnTo>
                    <a:pt x="132" y="25"/>
                  </a:lnTo>
                  <a:lnTo>
                    <a:pt x="126" y="12"/>
                  </a:lnTo>
                  <a:lnTo>
                    <a:pt x="119" y="3"/>
                  </a:lnTo>
                  <a:lnTo>
                    <a:pt x="116" y="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4780" name="Freeform 35"/>
            <p:cNvSpPr>
              <a:spLocks/>
            </p:cNvSpPr>
            <p:nvPr/>
          </p:nvSpPr>
          <p:spPr bwMode="auto">
            <a:xfrm>
              <a:off x="342" y="247"/>
              <a:ext cx="128" cy="5"/>
            </a:xfrm>
            <a:custGeom>
              <a:avLst/>
              <a:gdLst>
                <a:gd name="T0" fmla="*/ 128 w 128"/>
                <a:gd name="T1" fmla="*/ 5 h 5"/>
                <a:gd name="T2" fmla="*/ 127 w 128"/>
                <a:gd name="T3" fmla="*/ 0 h 5"/>
                <a:gd name="T4" fmla="*/ 0 w 128"/>
                <a:gd name="T5" fmla="*/ 0 h 5"/>
                <a:gd name="T6" fmla="*/ 0 w 128"/>
                <a:gd name="T7" fmla="*/ 5 h 5"/>
                <a:gd name="T8" fmla="*/ 127 w 128"/>
                <a:gd name="T9" fmla="*/ 5 h 5"/>
                <a:gd name="T10" fmla="*/ 128 w 128"/>
                <a:gd name="T11" fmla="*/ 5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8"/>
                <a:gd name="T19" fmla="*/ 0 h 5"/>
                <a:gd name="T20" fmla="*/ 128 w 128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8" h="5">
                  <a:moveTo>
                    <a:pt x="128" y="5"/>
                  </a:moveTo>
                  <a:lnTo>
                    <a:pt x="127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127" y="5"/>
                  </a:lnTo>
                  <a:lnTo>
                    <a:pt x="128" y="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4781" name="Freeform 36"/>
            <p:cNvSpPr>
              <a:spLocks/>
            </p:cNvSpPr>
            <p:nvPr/>
          </p:nvSpPr>
          <p:spPr bwMode="auto">
            <a:xfrm>
              <a:off x="456" y="247"/>
              <a:ext cx="14" cy="20"/>
            </a:xfrm>
            <a:custGeom>
              <a:avLst/>
              <a:gdLst>
                <a:gd name="T0" fmla="*/ 3 w 14"/>
                <a:gd name="T1" fmla="*/ 20 h 20"/>
                <a:gd name="T2" fmla="*/ 3 w 14"/>
                <a:gd name="T3" fmla="*/ 20 h 20"/>
                <a:gd name="T4" fmla="*/ 13 w 14"/>
                <a:gd name="T5" fmla="*/ 7 h 20"/>
                <a:gd name="T6" fmla="*/ 14 w 14"/>
                <a:gd name="T7" fmla="*/ 5 h 20"/>
                <a:gd name="T8" fmla="*/ 13 w 14"/>
                <a:gd name="T9" fmla="*/ 0 h 20"/>
                <a:gd name="T10" fmla="*/ 9 w 14"/>
                <a:gd name="T11" fmla="*/ 3 h 20"/>
                <a:gd name="T12" fmla="*/ 0 w 14"/>
                <a:gd name="T13" fmla="*/ 14 h 20"/>
                <a:gd name="T14" fmla="*/ 0 w 14"/>
                <a:gd name="T15" fmla="*/ 14 h 20"/>
                <a:gd name="T16" fmla="*/ 3 w 14"/>
                <a:gd name="T17" fmla="*/ 20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20"/>
                <a:gd name="T29" fmla="*/ 14 w 14"/>
                <a:gd name="T30" fmla="*/ 20 h 2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20">
                  <a:moveTo>
                    <a:pt x="3" y="20"/>
                  </a:moveTo>
                  <a:lnTo>
                    <a:pt x="3" y="20"/>
                  </a:lnTo>
                  <a:lnTo>
                    <a:pt x="13" y="7"/>
                  </a:lnTo>
                  <a:lnTo>
                    <a:pt x="14" y="5"/>
                  </a:lnTo>
                  <a:lnTo>
                    <a:pt x="13" y="0"/>
                  </a:lnTo>
                  <a:lnTo>
                    <a:pt x="9" y="3"/>
                  </a:lnTo>
                  <a:lnTo>
                    <a:pt x="0" y="14"/>
                  </a:lnTo>
                  <a:lnTo>
                    <a:pt x="3" y="2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4782" name="Freeform 37"/>
            <p:cNvSpPr>
              <a:spLocks/>
            </p:cNvSpPr>
            <p:nvPr/>
          </p:nvSpPr>
          <p:spPr bwMode="auto">
            <a:xfrm>
              <a:off x="439" y="261"/>
              <a:ext cx="20" cy="45"/>
            </a:xfrm>
            <a:custGeom>
              <a:avLst/>
              <a:gdLst>
                <a:gd name="T0" fmla="*/ 3 w 20"/>
                <a:gd name="T1" fmla="*/ 45 h 45"/>
                <a:gd name="T2" fmla="*/ 3 w 20"/>
                <a:gd name="T3" fmla="*/ 45 h 45"/>
                <a:gd name="T4" fmla="*/ 8 w 20"/>
                <a:gd name="T5" fmla="*/ 29 h 45"/>
                <a:gd name="T6" fmla="*/ 10 w 20"/>
                <a:gd name="T7" fmla="*/ 20 h 45"/>
                <a:gd name="T8" fmla="*/ 15 w 20"/>
                <a:gd name="T9" fmla="*/ 13 h 45"/>
                <a:gd name="T10" fmla="*/ 20 w 20"/>
                <a:gd name="T11" fmla="*/ 6 h 45"/>
                <a:gd name="T12" fmla="*/ 17 w 20"/>
                <a:gd name="T13" fmla="*/ 0 h 45"/>
                <a:gd name="T14" fmla="*/ 10 w 20"/>
                <a:gd name="T15" fmla="*/ 9 h 45"/>
                <a:gd name="T16" fmla="*/ 7 w 20"/>
                <a:gd name="T17" fmla="*/ 17 h 45"/>
                <a:gd name="T18" fmla="*/ 3 w 20"/>
                <a:gd name="T19" fmla="*/ 27 h 45"/>
                <a:gd name="T20" fmla="*/ 0 w 20"/>
                <a:gd name="T21" fmla="*/ 44 h 45"/>
                <a:gd name="T22" fmla="*/ 0 w 20"/>
                <a:gd name="T23" fmla="*/ 44 h 45"/>
                <a:gd name="T24" fmla="*/ 3 w 20"/>
                <a:gd name="T25" fmla="*/ 45 h 4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"/>
                <a:gd name="T40" fmla="*/ 0 h 45"/>
                <a:gd name="T41" fmla="*/ 20 w 20"/>
                <a:gd name="T42" fmla="*/ 45 h 4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" h="45">
                  <a:moveTo>
                    <a:pt x="3" y="45"/>
                  </a:moveTo>
                  <a:lnTo>
                    <a:pt x="3" y="45"/>
                  </a:lnTo>
                  <a:lnTo>
                    <a:pt x="8" y="29"/>
                  </a:lnTo>
                  <a:lnTo>
                    <a:pt x="10" y="20"/>
                  </a:lnTo>
                  <a:lnTo>
                    <a:pt x="15" y="13"/>
                  </a:lnTo>
                  <a:lnTo>
                    <a:pt x="20" y="6"/>
                  </a:lnTo>
                  <a:lnTo>
                    <a:pt x="17" y="0"/>
                  </a:lnTo>
                  <a:lnTo>
                    <a:pt x="10" y="9"/>
                  </a:lnTo>
                  <a:lnTo>
                    <a:pt x="7" y="17"/>
                  </a:lnTo>
                  <a:lnTo>
                    <a:pt x="3" y="27"/>
                  </a:lnTo>
                  <a:lnTo>
                    <a:pt x="0" y="44"/>
                  </a:lnTo>
                  <a:lnTo>
                    <a:pt x="3" y="4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4783" name="Freeform 38"/>
            <p:cNvSpPr>
              <a:spLocks/>
            </p:cNvSpPr>
            <p:nvPr/>
          </p:nvSpPr>
          <p:spPr bwMode="auto">
            <a:xfrm>
              <a:off x="426" y="305"/>
              <a:ext cx="16" cy="74"/>
            </a:xfrm>
            <a:custGeom>
              <a:avLst/>
              <a:gdLst>
                <a:gd name="T0" fmla="*/ 5 w 16"/>
                <a:gd name="T1" fmla="*/ 74 h 74"/>
                <a:gd name="T2" fmla="*/ 5 w 16"/>
                <a:gd name="T3" fmla="*/ 74 h 74"/>
                <a:gd name="T4" fmla="*/ 7 w 16"/>
                <a:gd name="T5" fmla="*/ 54 h 74"/>
                <a:gd name="T6" fmla="*/ 10 w 16"/>
                <a:gd name="T7" fmla="*/ 36 h 74"/>
                <a:gd name="T8" fmla="*/ 13 w 16"/>
                <a:gd name="T9" fmla="*/ 18 h 74"/>
                <a:gd name="T10" fmla="*/ 16 w 16"/>
                <a:gd name="T11" fmla="*/ 1 h 74"/>
                <a:gd name="T12" fmla="*/ 13 w 16"/>
                <a:gd name="T13" fmla="*/ 0 h 74"/>
                <a:gd name="T14" fmla="*/ 8 w 16"/>
                <a:gd name="T15" fmla="*/ 16 h 74"/>
                <a:gd name="T16" fmla="*/ 5 w 16"/>
                <a:gd name="T17" fmla="*/ 34 h 74"/>
                <a:gd name="T18" fmla="*/ 2 w 16"/>
                <a:gd name="T19" fmla="*/ 52 h 74"/>
                <a:gd name="T20" fmla="*/ 0 w 16"/>
                <a:gd name="T21" fmla="*/ 72 h 74"/>
                <a:gd name="T22" fmla="*/ 0 w 16"/>
                <a:gd name="T23" fmla="*/ 72 h 74"/>
                <a:gd name="T24" fmla="*/ 5 w 16"/>
                <a:gd name="T25" fmla="*/ 74 h 7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"/>
                <a:gd name="T40" fmla="*/ 0 h 74"/>
                <a:gd name="T41" fmla="*/ 16 w 16"/>
                <a:gd name="T42" fmla="*/ 74 h 7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" h="74">
                  <a:moveTo>
                    <a:pt x="5" y="74"/>
                  </a:moveTo>
                  <a:lnTo>
                    <a:pt x="5" y="74"/>
                  </a:lnTo>
                  <a:lnTo>
                    <a:pt x="7" y="54"/>
                  </a:lnTo>
                  <a:lnTo>
                    <a:pt x="10" y="36"/>
                  </a:lnTo>
                  <a:lnTo>
                    <a:pt x="13" y="18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8" y="16"/>
                  </a:lnTo>
                  <a:lnTo>
                    <a:pt x="5" y="34"/>
                  </a:lnTo>
                  <a:lnTo>
                    <a:pt x="2" y="52"/>
                  </a:lnTo>
                  <a:lnTo>
                    <a:pt x="0" y="72"/>
                  </a:lnTo>
                  <a:lnTo>
                    <a:pt x="5" y="7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4784" name="Freeform 39"/>
            <p:cNvSpPr>
              <a:spLocks/>
            </p:cNvSpPr>
            <p:nvPr/>
          </p:nvSpPr>
          <p:spPr bwMode="auto">
            <a:xfrm>
              <a:off x="419" y="377"/>
              <a:ext cx="12" cy="65"/>
            </a:xfrm>
            <a:custGeom>
              <a:avLst/>
              <a:gdLst>
                <a:gd name="T0" fmla="*/ 5 w 12"/>
                <a:gd name="T1" fmla="*/ 65 h 65"/>
                <a:gd name="T2" fmla="*/ 5 w 12"/>
                <a:gd name="T3" fmla="*/ 65 h 65"/>
                <a:gd name="T4" fmla="*/ 5 w 12"/>
                <a:gd name="T5" fmla="*/ 52 h 65"/>
                <a:gd name="T6" fmla="*/ 7 w 12"/>
                <a:gd name="T7" fmla="*/ 38 h 65"/>
                <a:gd name="T8" fmla="*/ 10 w 12"/>
                <a:gd name="T9" fmla="*/ 21 h 65"/>
                <a:gd name="T10" fmla="*/ 12 w 12"/>
                <a:gd name="T11" fmla="*/ 2 h 65"/>
                <a:gd name="T12" fmla="*/ 7 w 12"/>
                <a:gd name="T13" fmla="*/ 0 h 65"/>
                <a:gd name="T14" fmla="*/ 4 w 12"/>
                <a:gd name="T15" fmla="*/ 20 h 65"/>
                <a:gd name="T16" fmla="*/ 4 w 12"/>
                <a:gd name="T17" fmla="*/ 38 h 65"/>
                <a:gd name="T18" fmla="*/ 2 w 12"/>
                <a:gd name="T19" fmla="*/ 50 h 65"/>
                <a:gd name="T20" fmla="*/ 0 w 12"/>
                <a:gd name="T21" fmla="*/ 65 h 65"/>
                <a:gd name="T22" fmla="*/ 0 w 12"/>
                <a:gd name="T23" fmla="*/ 65 h 65"/>
                <a:gd name="T24" fmla="*/ 5 w 12"/>
                <a:gd name="T25" fmla="*/ 65 h 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65"/>
                <a:gd name="T41" fmla="*/ 12 w 12"/>
                <a:gd name="T42" fmla="*/ 65 h 6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65">
                  <a:moveTo>
                    <a:pt x="5" y="65"/>
                  </a:moveTo>
                  <a:lnTo>
                    <a:pt x="5" y="65"/>
                  </a:lnTo>
                  <a:lnTo>
                    <a:pt x="5" y="52"/>
                  </a:lnTo>
                  <a:lnTo>
                    <a:pt x="7" y="38"/>
                  </a:lnTo>
                  <a:lnTo>
                    <a:pt x="10" y="21"/>
                  </a:lnTo>
                  <a:lnTo>
                    <a:pt x="12" y="2"/>
                  </a:lnTo>
                  <a:lnTo>
                    <a:pt x="7" y="0"/>
                  </a:lnTo>
                  <a:lnTo>
                    <a:pt x="4" y="20"/>
                  </a:lnTo>
                  <a:lnTo>
                    <a:pt x="4" y="38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5" y="6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4785" name="Freeform 40"/>
            <p:cNvSpPr>
              <a:spLocks/>
            </p:cNvSpPr>
            <p:nvPr/>
          </p:nvSpPr>
          <p:spPr bwMode="auto">
            <a:xfrm>
              <a:off x="419" y="442"/>
              <a:ext cx="7" cy="20"/>
            </a:xfrm>
            <a:custGeom>
              <a:avLst/>
              <a:gdLst>
                <a:gd name="T0" fmla="*/ 7 w 7"/>
                <a:gd name="T1" fmla="*/ 14 h 20"/>
                <a:gd name="T2" fmla="*/ 7 w 7"/>
                <a:gd name="T3" fmla="*/ 14 h 20"/>
                <a:gd name="T4" fmla="*/ 7 w 7"/>
                <a:gd name="T5" fmla="*/ 12 h 20"/>
                <a:gd name="T6" fmla="*/ 5 w 7"/>
                <a:gd name="T7" fmla="*/ 0 h 20"/>
                <a:gd name="T8" fmla="*/ 0 w 7"/>
                <a:gd name="T9" fmla="*/ 0 h 20"/>
                <a:gd name="T10" fmla="*/ 2 w 7"/>
                <a:gd name="T11" fmla="*/ 14 h 20"/>
                <a:gd name="T12" fmla="*/ 5 w 7"/>
                <a:gd name="T13" fmla="*/ 20 h 20"/>
                <a:gd name="T14" fmla="*/ 5 w 7"/>
                <a:gd name="T15" fmla="*/ 20 h 20"/>
                <a:gd name="T16" fmla="*/ 7 w 7"/>
                <a:gd name="T17" fmla="*/ 14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20"/>
                <a:gd name="T29" fmla="*/ 7 w 7"/>
                <a:gd name="T30" fmla="*/ 20 h 2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20">
                  <a:moveTo>
                    <a:pt x="7" y="14"/>
                  </a:moveTo>
                  <a:lnTo>
                    <a:pt x="7" y="14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4"/>
                  </a:lnTo>
                  <a:lnTo>
                    <a:pt x="5" y="20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4786" name="Freeform 41"/>
            <p:cNvSpPr>
              <a:spLocks/>
            </p:cNvSpPr>
            <p:nvPr/>
          </p:nvSpPr>
          <p:spPr bwMode="auto">
            <a:xfrm>
              <a:off x="424" y="456"/>
              <a:ext cx="35" cy="7"/>
            </a:xfrm>
            <a:custGeom>
              <a:avLst/>
              <a:gdLst>
                <a:gd name="T0" fmla="*/ 35 w 35"/>
                <a:gd name="T1" fmla="*/ 0 h 7"/>
                <a:gd name="T2" fmla="*/ 35 w 35"/>
                <a:gd name="T3" fmla="*/ 0 h 7"/>
                <a:gd name="T4" fmla="*/ 9 w 35"/>
                <a:gd name="T5" fmla="*/ 0 h 7"/>
                <a:gd name="T6" fmla="*/ 2 w 35"/>
                <a:gd name="T7" fmla="*/ 0 h 7"/>
                <a:gd name="T8" fmla="*/ 0 w 35"/>
                <a:gd name="T9" fmla="*/ 6 h 7"/>
                <a:gd name="T10" fmla="*/ 9 w 35"/>
                <a:gd name="T11" fmla="*/ 7 h 7"/>
                <a:gd name="T12" fmla="*/ 35 w 35"/>
                <a:gd name="T13" fmla="*/ 7 h 7"/>
                <a:gd name="T14" fmla="*/ 35 w 35"/>
                <a:gd name="T15" fmla="*/ 7 h 7"/>
                <a:gd name="T16" fmla="*/ 35 w 35"/>
                <a:gd name="T17" fmla="*/ 0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5"/>
                <a:gd name="T28" fmla="*/ 0 h 7"/>
                <a:gd name="T29" fmla="*/ 35 w 35"/>
                <a:gd name="T30" fmla="*/ 7 h 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5" h="7">
                  <a:moveTo>
                    <a:pt x="35" y="0"/>
                  </a:moveTo>
                  <a:lnTo>
                    <a:pt x="35" y="0"/>
                  </a:lnTo>
                  <a:lnTo>
                    <a:pt x="9" y="0"/>
                  </a:lnTo>
                  <a:lnTo>
                    <a:pt x="2" y="0"/>
                  </a:lnTo>
                  <a:lnTo>
                    <a:pt x="0" y="6"/>
                  </a:lnTo>
                  <a:lnTo>
                    <a:pt x="9" y="7"/>
                  </a:lnTo>
                  <a:lnTo>
                    <a:pt x="35" y="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4787" name="Freeform 42"/>
            <p:cNvSpPr>
              <a:spLocks/>
            </p:cNvSpPr>
            <p:nvPr/>
          </p:nvSpPr>
          <p:spPr bwMode="auto">
            <a:xfrm>
              <a:off x="459" y="453"/>
              <a:ext cx="56" cy="10"/>
            </a:xfrm>
            <a:custGeom>
              <a:avLst/>
              <a:gdLst>
                <a:gd name="T0" fmla="*/ 56 w 56"/>
                <a:gd name="T1" fmla="*/ 0 h 10"/>
                <a:gd name="T2" fmla="*/ 56 w 56"/>
                <a:gd name="T3" fmla="*/ 0 h 10"/>
                <a:gd name="T4" fmla="*/ 42 w 56"/>
                <a:gd name="T5" fmla="*/ 1 h 10"/>
                <a:gd name="T6" fmla="*/ 31 w 56"/>
                <a:gd name="T7" fmla="*/ 1 h 10"/>
                <a:gd name="T8" fmla="*/ 18 w 56"/>
                <a:gd name="T9" fmla="*/ 3 h 10"/>
                <a:gd name="T10" fmla="*/ 0 w 56"/>
                <a:gd name="T11" fmla="*/ 3 h 10"/>
                <a:gd name="T12" fmla="*/ 0 w 56"/>
                <a:gd name="T13" fmla="*/ 10 h 10"/>
                <a:gd name="T14" fmla="*/ 18 w 56"/>
                <a:gd name="T15" fmla="*/ 10 h 10"/>
                <a:gd name="T16" fmla="*/ 31 w 56"/>
                <a:gd name="T17" fmla="*/ 9 h 10"/>
                <a:gd name="T18" fmla="*/ 44 w 56"/>
                <a:gd name="T19" fmla="*/ 7 h 10"/>
                <a:gd name="T20" fmla="*/ 56 w 56"/>
                <a:gd name="T21" fmla="*/ 5 h 10"/>
                <a:gd name="T22" fmla="*/ 56 w 56"/>
                <a:gd name="T23" fmla="*/ 5 h 10"/>
                <a:gd name="T24" fmla="*/ 56 w 56"/>
                <a:gd name="T25" fmla="*/ 0 h 1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6"/>
                <a:gd name="T40" fmla="*/ 0 h 10"/>
                <a:gd name="T41" fmla="*/ 56 w 56"/>
                <a:gd name="T42" fmla="*/ 10 h 1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6" h="10">
                  <a:moveTo>
                    <a:pt x="56" y="0"/>
                  </a:moveTo>
                  <a:lnTo>
                    <a:pt x="56" y="0"/>
                  </a:lnTo>
                  <a:lnTo>
                    <a:pt x="42" y="1"/>
                  </a:lnTo>
                  <a:lnTo>
                    <a:pt x="31" y="1"/>
                  </a:lnTo>
                  <a:lnTo>
                    <a:pt x="18" y="3"/>
                  </a:lnTo>
                  <a:lnTo>
                    <a:pt x="0" y="3"/>
                  </a:lnTo>
                  <a:lnTo>
                    <a:pt x="0" y="10"/>
                  </a:lnTo>
                  <a:lnTo>
                    <a:pt x="18" y="10"/>
                  </a:lnTo>
                  <a:lnTo>
                    <a:pt x="31" y="9"/>
                  </a:lnTo>
                  <a:lnTo>
                    <a:pt x="44" y="7"/>
                  </a:lnTo>
                  <a:lnTo>
                    <a:pt x="56" y="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4788" name="Freeform 43"/>
            <p:cNvSpPr>
              <a:spLocks/>
            </p:cNvSpPr>
            <p:nvPr/>
          </p:nvSpPr>
          <p:spPr bwMode="auto">
            <a:xfrm>
              <a:off x="515" y="440"/>
              <a:ext cx="41" cy="18"/>
            </a:xfrm>
            <a:custGeom>
              <a:avLst/>
              <a:gdLst>
                <a:gd name="T0" fmla="*/ 39 w 41"/>
                <a:gd name="T1" fmla="*/ 0 h 18"/>
                <a:gd name="T2" fmla="*/ 39 w 41"/>
                <a:gd name="T3" fmla="*/ 0 h 18"/>
                <a:gd name="T4" fmla="*/ 31 w 41"/>
                <a:gd name="T5" fmla="*/ 4 h 18"/>
                <a:gd name="T6" fmla="*/ 23 w 41"/>
                <a:gd name="T7" fmla="*/ 5 h 18"/>
                <a:gd name="T8" fmla="*/ 13 w 41"/>
                <a:gd name="T9" fmla="*/ 9 h 18"/>
                <a:gd name="T10" fmla="*/ 0 w 41"/>
                <a:gd name="T11" fmla="*/ 13 h 18"/>
                <a:gd name="T12" fmla="*/ 0 w 41"/>
                <a:gd name="T13" fmla="*/ 18 h 18"/>
                <a:gd name="T14" fmla="*/ 14 w 41"/>
                <a:gd name="T15" fmla="*/ 14 h 18"/>
                <a:gd name="T16" fmla="*/ 23 w 41"/>
                <a:gd name="T17" fmla="*/ 13 h 18"/>
                <a:gd name="T18" fmla="*/ 32 w 41"/>
                <a:gd name="T19" fmla="*/ 9 h 18"/>
                <a:gd name="T20" fmla="*/ 41 w 41"/>
                <a:gd name="T21" fmla="*/ 5 h 18"/>
                <a:gd name="T22" fmla="*/ 41 w 41"/>
                <a:gd name="T23" fmla="*/ 5 h 18"/>
                <a:gd name="T24" fmla="*/ 39 w 41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1"/>
                <a:gd name="T40" fmla="*/ 0 h 18"/>
                <a:gd name="T41" fmla="*/ 41 w 41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1" h="18">
                  <a:moveTo>
                    <a:pt x="39" y="0"/>
                  </a:moveTo>
                  <a:lnTo>
                    <a:pt x="39" y="0"/>
                  </a:lnTo>
                  <a:lnTo>
                    <a:pt x="31" y="4"/>
                  </a:lnTo>
                  <a:lnTo>
                    <a:pt x="23" y="5"/>
                  </a:lnTo>
                  <a:lnTo>
                    <a:pt x="13" y="9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14" y="14"/>
                  </a:lnTo>
                  <a:lnTo>
                    <a:pt x="23" y="13"/>
                  </a:lnTo>
                  <a:lnTo>
                    <a:pt x="32" y="9"/>
                  </a:lnTo>
                  <a:lnTo>
                    <a:pt x="41" y="5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4789" name="Freeform 44"/>
            <p:cNvSpPr>
              <a:spLocks/>
            </p:cNvSpPr>
            <p:nvPr/>
          </p:nvSpPr>
          <p:spPr bwMode="auto">
            <a:xfrm>
              <a:off x="554" y="415"/>
              <a:ext cx="28" cy="30"/>
            </a:xfrm>
            <a:custGeom>
              <a:avLst/>
              <a:gdLst>
                <a:gd name="T0" fmla="*/ 28 w 28"/>
                <a:gd name="T1" fmla="*/ 0 h 30"/>
                <a:gd name="T2" fmla="*/ 28 w 28"/>
                <a:gd name="T3" fmla="*/ 0 h 30"/>
                <a:gd name="T4" fmla="*/ 16 w 28"/>
                <a:gd name="T5" fmla="*/ 9 h 30"/>
                <a:gd name="T6" fmla="*/ 0 w 28"/>
                <a:gd name="T7" fmla="*/ 25 h 30"/>
                <a:gd name="T8" fmla="*/ 2 w 28"/>
                <a:gd name="T9" fmla="*/ 30 h 30"/>
                <a:gd name="T10" fmla="*/ 20 w 28"/>
                <a:gd name="T11" fmla="*/ 12 h 30"/>
                <a:gd name="T12" fmla="*/ 23 w 28"/>
                <a:gd name="T13" fmla="*/ 0 h 30"/>
                <a:gd name="T14" fmla="*/ 23 w 28"/>
                <a:gd name="T15" fmla="*/ 0 h 30"/>
                <a:gd name="T16" fmla="*/ 28 w 28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8"/>
                <a:gd name="T28" fmla="*/ 0 h 30"/>
                <a:gd name="T29" fmla="*/ 28 w 28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8" h="30">
                  <a:moveTo>
                    <a:pt x="28" y="0"/>
                  </a:moveTo>
                  <a:lnTo>
                    <a:pt x="28" y="0"/>
                  </a:lnTo>
                  <a:lnTo>
                    <a:pt x="16" y="9"/>
                  </a:lnTo>
                  <a:lnTo>
                    <a:pt x="0" y="25"/>
                  </a:lnTo>
                  <a:lnTo>
                    <a:pt x="2" y="30"/>
                  </a:lnTo>
                  <a:lnTo>
                    <a:pt x="20" y="12"/>
                  </a:lnTo>
                  <a:lnTo>
                    <a:pt x="23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4790" name="Freeform 45"/>
            <p:cNvSpPr>
              <a:spLocks/>
            </p:cNvSpPr>
            <p:nvPr/>
          </p:nvSpPr>
          <p:spPr bwMode="auto">
            <a:xfrm>
              <a:off x="577" y="415"/>
              <a:ext cx="5" cy="124"/>
            </a:xfrm>
            <a:custGeom>
              <a:avLst/>
              <a:gdLst>
                <a:gd name="T0" fmla="*/ 2 w 5"/>
                <a:gd name="T1" fmla="*/ 122 h 124"/>
                <a:gd name="T2" fmla="*/ 5 w 5"/>
                <a:gd name="T3" fmla="*/ 119 h 124"/>
                <a:gd name="T4" fmla="*/ 5 w 5"/>
                <a:gd name="T5" fmla="*/ 0 h 124"/>
                <a:gd name="T6" fmla="*/ 0 w 5"/>
                <a:gd name="T7" fmla="*/ 0 h 124"/>
                <a:gd name="T8" fmla="*/ 0 w 5"/>
                <a:gd name="T9" fmla="*/ 119 h 124"/>
                <a:gd name="T10" fmla="*/ 2 w 5"/>
                <a:gd name="T11" fmla="*/ 122 h 124"/>
                <a:gd name="T12" fmla="*/ 2 w 5"/>
                <a:gd name="T13" fmla="*/ 122 h 124"/>
                <a:gd name="T14" fmla="*/ 5 w 5"/>
                <a:gd name="T15" fmla="*/ 124 h 124"/>
                <a:gd name="T16" fmla="*/ 5 w 5"/>
                <a:gd name="T17" fmla="*/ 119 h 124"/>
                <a:gd name="T18" fmla="*/ 2 w 5"/>
                <a:gd name="T19" fmla="*/ 122 h 1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"/>
                <a:gd name="T31" fmla="*/ 0 h 124"/>
                <a:gd name="T32" fmla="*/ 5 w 5"/>
                <a:gd name="T33" fmla="*/ 124 h 12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" h="124">
                  <a:moveTo>
                    <a:pt x="2" y="122"/>
                  </a:moveTo>
                  <a:lnTo>
                    <a:pt x="5" y="11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19"/>
                  </a:lnTo>
                  <a:lnTo>
                    <a:pt x="2" y="122"/>
                  </a:lnTo>
                  <a:lnTo>
                    <a:pt x="5" y="124"/>
                  </a:lnTo>
                  <a:lnTo>
                    <a:pt x="5" y="119"/>
                  </a:lnTo>
                  <a:lnTo>
                    <a:pt x="2" y="12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4791" name="Freeform 46"/>
            <p:cNvSpPr>
              <a:spLocks/>
            </p:cNvSpPr>
            <p:nvPr/>
          </p:nvSpPr>
          <p:spPr bwMode="auto">
            <a:xfrm>
              <a:off x="567" y="527"/>
              <a:ext cx="13" cy="10"/>
            </a:xfrm>
            <a:custGeom>
              <a:avLst/>
              <a:gdLst>
                <a:gd name="T0" fmla="*/ 3 w 13"/>
                <a:gd name="T1" fmla="*/ 0 h 10"/>
                <a:gd name="T2" fmla="*/ 0 w 13"/>
                <a:gd name="T3" fmla="*/ 5 h 10"/>
                <a:gd name="T4" fmla="*/ 12 w 13"/>
                <a:gd name="T5" fmla="*/ 10 h 10"/>
                <a:gd name="T6" fmla="*/ 13 w 13"/>
                <a:gd name="T7" fmla="*/ 7 h 10"/>
                <a:gd name="T8" fmla="*/ 3 w 13"/>
                <a:gd name="T9" fmla="*/ 0 h 10"/>
                <a:gd name="T10" fmla="*/ 3 w 13"/>
                <a:gd name="T11" fmla="*/ 0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10"/>
                <a:gd name="T20" fmla="*/ 13 w 13"/>
                <a:gd name="T21" fmla="*/ 10 h 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10">
                  <a:moveTo>
                    <a:pt x="3" y="0"/>
                  </a:moveTo>
                  <a:lnTo>
                    <a:pt x="0" y="5"/>
                  </a:lnTo>
                  <a:lnTo>
                    <a:pt x="12" y="10"/>
                  </a:lnTo>
                  <a:lnTo>
                    <a:pt x="13" y="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4792" name="Freeform 47"/>
            <p:cNvSpPr>
              <a:spLocks/>
            </p:cNvSpPr>
            <p:nvPr/>
          </p:nvSpPr>
          <p:spPr bwMode="auto">
            <a:xfrm>
              <a:off x="549" y="518"/>
              <a:ext cx="21" cy="14"/>
            </a:xfrm>
            <a:custGeom>
              <a:avLst/>
              <a:gdLst>
                <a:gd name="T0" fmla="*/ 2 w 21"/>
                <a:gd name="T1" fmla="*/ 0 h 14"/>
                <a:gd name="T2" fmla="*/ 0 w 21"/>
                <a:gd name="T3" fmla="*/ 5 h 14"/>
                <a:gd name="T4" fmla="*/ 18 w 21"/>
                <a:gd name="T5" fmla="*/ 14 h 14"/>
                <a:gd name="T6" fmla="*/ 21 w 21"/>
                <a:gd name="T7" fmla="*/ 9 h 14"/>
                <a:gd name="T8" fmla="*/ 3 w 21"/>
                <a:gd name="T9" fmla="*/ 0 h 14"/>
                <a:gd name="T10" fmla="*/ 2 w 21"/>
                <a:gd name="T11" fmla="*/ 0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"/>
                <a:gd name="T19" fmla="*/ 0 h 14"/>
                <a:gd name="T20" fmla="*/ 21 w 21"/>
                <a:gd name="T21" fmla="*/ 14 h 1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" h="14">
                  <a:moveTo>
                    <a:pt x="2" y="0"/>
                  </a:moveTo>
                  <a:lnTo>
                    <a:pt x="0" y="5"/>
                  </a:lnTo>
                  <a:lnTo>
                    <a:pt x="18" y="14"/>
                  </a:lnTo>
                  <a:lnTo>
                    <a:pt x="21" y="9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4793" name="Freeform 48"/>
            <p:cNvSpPr>
              <a:spLocks/>
            </p:cNvSpPr>
            <p:nvPr/>
          </p:nvSpPr>
          <p:spPr bwMode="auto">
            <a:xfrm>
              <a:off x="519" y="507"/>
              <a:ext cx="32" cy="16"/>
            </a:xfrm>
            <a:custGeom>
              <a:avLst/>
              <a:gdLst>
                <a:gd name="T0" fmla="*/ 0 w 32"/>
                <a:gd name="T1" fmla="*/ 7 h 16"/>
                <a:gd name="T2" fmla="*/ 0 w 32"/>
                <a:gd name="T3" fmla="*/ 7 h 16"/>
                <a:gd name="T4" fmla="*/ 20 w 32"/>
                <a:gd name="T5" fmla="*/ 12 h 16"/>
                <a:gd name="T6" fmla="*/ 30 w 32"/>
                <a:gd name="T7" fmla="*/ 16 h 16"/>
                <a:gd name="T8" fmla="*/ 32 w 32"/>
                <a:gd name="T9" fmla="*/ 11 h 16"/>
                <a:gd name="T10" fmla="*/ 22 w 32"/>
                <a:gd name="T11" fmla="*/ 7 h 16"/>
                <a:gd name="T12" fmla="*/ 2 w 32"/>
                <a:gd name="T13" fmla="*/ 0 h 16"/>
                <a:gd name="T14" fmla="*/ 2 w 32"/>
                <a:gd name="T15" fmla="*/ 0 h 16"/>
                <a:gd name="T16" fmla="*/ 0 w 32"/>
                <a:gd name="T17" fmla="*/ 7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2"/>
                <a:gd name="T28" fmla="*/ 0 h 16"/>
                <a:gd name="T29" fmla="*/ 32 w 32"/>
                <a:gd name="T30" fmla="*/ 16 h 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2" h="16">
                  <a:moveTo>
                    <a:pt x="0" y="7"/>
                  </a:moveTo>
                  <a:lnTo>
                    <a:pt x="0" y="7"/>
                  </a:lnTo>
                  <a:lnTo>
                    <a:pt x="20" y="12"/>
                  </a:lnTo>
                  <a:lnTo>
                    <a:pt x="30" y="16"/>
                  </a:lnTo>
                  <a:lnTo>
                    <a:pt x="32" y="11"/>
                  </a:lnTo>
                  <a:lnTo>
                    <a:pt x="22" y="7"/>
                  </a:lnTo>
                  <a:lnTo>
                    <a:pt x="2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4794" name="Freeform 49"/>
            <p:cNvSpPr>
              <a:spLocks/>
            </p:cNvSpPr>
            <p:nvPr/>
          </p:nvSpPr>
          <p:spPr bwMode="auto">
            <a:xfrm>
              <a:off x="465" y="498"/>
              <a:ext cx="56" cy="16"/>
            </a:xfrm>
            <a:custGeom>
              <a:avLst/>
              <a:gdLst>
                <a:gd name="T0" fmla="*/ 0 w 56"/>
                <a:gd name="T1" fmla="*/ 7 h 16"/>
                <a:gd name="T2" fmla="*/ 0 w 56"/>
                <a:gd name="T3" fmla="*/ 7 h 16"/>
                <a:gd name="T4" fmla="*/ 10 w 56"/>
                <a:gd name="T5" fmla="*/ 7 h 16"/>
                <a:gd name="T6" fmla="*/ 25 w 56"/>
                <a:gd name="T7" fmla="*/ 9 h 16"/>
                <a:gd name="T8" fmla="*/ 41 w 56"/>
                <a:gd name="T9" fmla="*/ 12 h 16"/>
                <a:gd name="T10" fmla="*/ 54 w 56"/>
                <a:gd name="T11" fmla="*/ 16 h 16"/>
                <a:gd name="T12" fmla="*/ 56 w 56"/>
                <a:gd name="T13" fmla="*/ 9 h 16"/>
                <a:gd name="T14" fmla="*/ 41 w 56"/>
                <a:gd name="T15" fmla="*/ 7 h 16"/>
                <a:gd name="T16" fmla="*/ 27 w 56"/>
                <a:gd name="T17" fmla="*/ 3 h 16"/>
                <a:gd name="T18" fmla="*/ 12 w 56"/>
                <a:gd name="T19" fmla="*/ 2 h 16"/>
                <a:gd name="T20" fmla="*/ 0 w 56"/>
                <a:gd name="T21" fmla="*/ 0 h 16"/>
                <a:gd name="T22" fmla="*/ 0 w 56"/>
                <a:gd name="T23" fmla="*/ 0 h 16"/>
                <a:gd name="T24" fmla="*/ 0 w 56"/>
                <a:gd name="T25" fmla="*/ 7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6"/>
                <a:gd name="T40" fmla="*/ 0 h 16"/>
                <a:gd name="T41" fmla="*/ 56 w 56"/>
                <a:gd name="T42" fmla="*/ 16 h 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6" h="16">
                  <a:moveTo>
                    <a:pt x="0" y="7"/>
                  </a:moveTo>
                  <a:lnTo>
                    <a:pt x="0" y="7"/>
                  </a:lnTo>
                  <a:lnTo>
                    <a:pt x="10" y="7"/>
                  </a:lnTo>
                  <a:lnTo>
                    <a:pt x="25" y="9"/>
                  </a:lnTo>
                  <a:lnTo>
                    <a:pt x="41" y="12"/>
                  </a:lnTo>
                  <a:lnTo>
                    <a:pt x="54" y="16"/>
                  </a:lnTo>
                  <a:lnTo>
                    <a:pt x="56" y="9"/>
                  </a:lnTo>
                  <a:lnTo>
                    <a:pt x="41" y="7"/>
                  </a:lnTo>
                  <a:lnTo>
                    <a:pt x="27" y="3"/>
                  </a:lnTo>
                  <a:lnTo>
                    <a:pt x="12" y="2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4795" name="Freeform 50"/>
            <p:cNvSpPr>
              <a:spLocks/>
            </p:cNvSpPr>
            <p:nvPr/>
          </p:nvSpPr>
          <p:spPr bwMode="auto">
            <a:xfrm>
              <a:off x="433" y="496"/>
              <a:ext cx="32" cy="9"/>
            </a:xfrm>
            <a:custGeom>
              <a:avLst/>
              <a:gdLst>
                <a:gd name="T0" fmla="*/ 5 w 32"/>
                <a:gd name="T1" fmla="*/ 4 h 9"/>
                <a:gd name="T2" fmla="*/ 5 w 32"/>
                <a:gd name="T3" fmla="*/ 4 h 9"/>
                <a:gd name="T4" fmla="*/ 13 w 32"/>
                <a:gd name="T5" fmla="*/ 7 h 9"/>
                <a:gd name="T6" fmla="*/ 32 w 32"/>
                <a:gd name="T7" fmla="*/ 9 h 9"/>
                <a:gd name="T8" fmla="*/ 32 w 32"/>
                <a:gd name="T9" fmla="*/ 2 h 9"/>
                <a:gd name="T10" fmla="*/ 13 w 32"/>
                <a:gd name="T11" fmla="*/ 0 h 9"/>
                <a:gd name="T12" fmla="*/ 0 w 32"/>
                <a:gd name="T13" fmla="*/ 4 h 9"/>
                <a:gd name="T14" fmla="*/ 0 w 32"/>
                <a:gd name="T15" fmla="*/ 4 h 9"/>
                <a:gd name="T16" fmla="*/ 5 w 32"/>
                <a:gd name="T17" fmla="*/ 4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2"/>
                <a:gd name="T28" fmla="*/ 0 h 9"/>
                <a:gd name="T29" fmla="*/ 32 w 32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2" h="9">
                  <a:moveTo>
                    <a:pt x="5" y="4"/>
                  </a:moveTo>
                  <a:lnTo>
                    <a:pt x="5" y="4"/>
                  </a:lnTo>
                  <a:lnTo>
                    <a:pt x="13" y="7"/>
                  </a:lnTo>
                  <a:lnTo>
                    <a:pt x="32" y="9"/>
                  </a:lnTo>
                  <a:lnTo>
                    <a:pt x="32" y="2"/>
                  </a:lnTo>
                  <a:lnTo>
                    <a:pt x="13" y="0"/>
                  </a:lnTo>
                  <a:lnTo>
                    <a:pt x="0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4796" name="Freeform 51"/>
            <p:cNvSpPr>
              <a:spLocks/>
            </p:cNvSpPr>
            <p:nvPr/>
          </p:nvSpPr>
          <p:spPr bwMode="auto">
            <a:xfrm>
              <a:off x="419" y="496"/>
              <a:ext cx="19" cy="13"/>
            </a:xfrm>
            <a:custGeom>
              <a:avLst/>
              <a:gdLst>
                <a:gd name="T0" fmla="*/ 5 w 19"/>
                <a:gd name="T1" fmla="*/ 13 h 13"/>
                <a:gd name="T2" fmla="*/ 5 w 19"/>
                <a:gd name="T3" fmla="*/ 13 h 13"/>
                <a:gd name="T4" fmla="*/ 5 w 19"/>
                <a:gd name="T5" fmla="*/ 9 h 13"/>
                <a:gd name="T6" fmla="*/ 7 w 19"/>
                <a:gd name="T7" fmla="*/ 7 h 13"/>
                <a:gd name="T8" fmla="*/ 9 w 19"/>
                <a:gd name="T9" fmla="*/ 7 h 13"/>
                <a:gd name="T10" fmla="*/ 9 w 19"/>
                <a:gd name="T11" fmla="*/ 5 h 13"/>
                <a:gd name="T12" fmla="*/ 14 w 19"/>
                <a:gd name="T13" fmla="*/ 7 h 13"/>
                <a:gd name="T14" fmla="*/ 19 w 19"/>
                <a:gd name="T15" fmla="*/ 4 h 13"/>
                <a:gd name="T16" fmla="*/ 14 w 19"/>
                <a:gd name="T17" fmla="*/ 4 h 13"/>
                <a:gd name="T18" fmla="*/ 14 w 19"/>
                <a:gd name="T19" fmla="*/ 0 h 13"/>
                <a:gd name="T20" fmla="*/ 10 w 19"/>
                <a:gd name="T21" fmla="*/ 0 h 13"/>
                <a:gd name="T22" fmla="*/ 5 w 19"/>
                <a:gd name="T23" fmla="*/ 0 h 13"/>
                <a:gd name="T24" fmla="*/ 4 w 19"/>
                <a:gd name="T25" fmla="*/ 4 h 13"/>
                <a:gd name="T26" fmla="*/ 2 w 19"/>
                <a:gd name="T27" fmla="*/ 7 h 13"/>
                <a:gd name="T28" fmla="*/ 0 w 19"/>
                <a:gd name="T29" fmla="*/ 13 h 13"/>
                <a:gd name="T30" fmla="*/ 0 w 19"/>
                <a:gd name="T31" fmla="*/ 13 h 13"/>
                <a:gd name="T32" fmla="*/ 5 w 19"/>
                <a:gd name="T33" fmla="*/ 13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3"/>
                <a:gd name="T53" fmla="*/ 19 w 19"/>
                <a:gd name="T54" fmla="*/ 13 h 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3">
                  <a:moveTo>
                    <a:pt x="5" y="13"/>
                  </a:moveTo>
                  <a:lnTo>
                    <a:pt x="5" y="13"/>
                  </a:lnTo>
                  <a:lnTo>
                    <a:pt x="5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5"/>
                  </a:lnTo>
                  <a:lnTo>
                    <a:pt x="14" y="7"/>
                  </a:lnTo>
                  <a:lnTo>
                    <a:pt x="19" y="4"/>
                  </a:lnTo>
                  <a:lnTo>
                    <a:pt x="14" y="4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4" y="4"/>
                  </a:lnTo>
                  <a:lnTo>
                    <a:pt x="2" y="7"/>
                  </a:lnTo>
                  <a:lnTo>
                    <a:pt x="0" y="13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4797" name="Freeform 52"/>
            <p:cNvSpPr>
              <a:spLocks/>
            </p:cNvSpPr>
            <p:nvPr/>
          </p:nvSpPr>
          <p:spPr bwMode="auto">
            <a:xfrm>
              <a:off x="419" y="509"/>
              <a:ext cx="7" cy="36"/>
            </a:xfrm>
            <a:custGeom>
              <a:avLst/>
              <a:gdLst>
                <a:gd name="T0" fmla="*/ 7 w 7"/>
                <a:gd name="T1" fmla="*/ 36 h 36"/>
                <a:gd name="T2" fmla="*/ 7 w 7"/>
                <a:gd name="T3" fmla="*/ 36 h 36"/>
                <a:gd name="T4" fmla="*/ 5 w 7"/>
                <a:gd name="T5" fmla="*/ 16 h 36"/>
                <a:gd name="T6" fmla="*/ 5 w 7"/>
                <a:gd name="T7" fmla="*/ 0 h 36"/>
                <a:gd name="T8" fmla="*/ 0 w 7"/>
                <a:gd name="T9" fmla="*/ 0 h 36"/>
                <a:gd name="T10" fmla="*/ 2 w 7"/>
                <a:gd name="T11" fmla="*/ 16 h 36"/>
                <a:gd name="T12" fmla="*/ 2 w 7"/>
                <a:gd name="T13" fmla="*/ 36 h 36"/>
                <a:gd name="T14" fmla="*/ 2 w 7"/>
                <a:gd name="T15" fmla="*/ 36 h 36"/>
                <a:gd name="T16" fmla="*/ 7 w 7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36"/>
                <a:gd name="T29" fmla="*/ 7 w 7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36">
                  <a:moveTo>
                    <a:pt x="7" y="36"/>
                  </a:moveTo>
                  <a:lnTo>
                    <a:pt x="7" y="36"/>
                  </a:lnTo>
                  <a:lnTo>
                    <a:pt x="5" y="16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6"/>
                  </a:lnTo>
                  <a:lnTo>
                    <a:pt x="2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4798" name="Freeform 53"/>
            <p:cNvSpPr>
              <a:spLocks/>
            </p:cNvSpPr>
            <p:nvPr/>
          </p:nvSpPr>
          <p:spPr bwMode="auto">
            <a:xfrm>
              <a:off x="421" y="545"/>
              <a:ext cx="18" cy="112"/>
            </a:xfrm>
            <a:custGeom>
              <a:avLst/>
              <a:gdLst>
                <a:gd name="T0" fmla="*/ 18 w 18"/>
                <a:gd name="T1" fmla="*/ 110 h 112"/>
                <a:gd name="T2" fmla="*/ 18 w 18"/>
                <a:gd name="T3" fmla="*/ 110 h 112"/>
                <a:gd name="T4" fmla="*/ 13 w 18"/>
                <a:gd name="T5" fmla="*/ 84 h 112"/>
                <a:gd name="T6" fmla="*/ 10 w 18"/>
                <a:gd name="T7" fmla="*/ 56 h 112"/>
                <a:gd name="T8" fmla="*/ 8 w 18"/>
                <a:gd name="T9" fmla="*/ 27 h 112"/>
                <a:gd name="T10" fmla="*/ 5 w 18"/>
                <a:gd name="T11" fmla="*/ 0 h 112"/>
                <a:gd name="T12" fmla="*/ 0 w 18"/>
                <a:gd name="T13" fmla="*/ 0 h 112"/>
                <a:gd name="T14" fmla="*/ 2 w 18"/>
                <a:gd name="T15" fmla="*/ 29 h 112"/>
                <a:gd name="T16" fmla="*/ 5 w 18"/>
                <a:gd name="T17" fmla="*/ 56 h 112"/>
                <a:gd name="T18" fmla="*/ 8 w 18"/>
                <a:gd name="T19" fmla="*/ 84 h 112"/>
                <a:gd name="T20" fmla="*/ 12 w 18"/>
                <a:gd name="T21" fmla="*/ 112 h 112"/>
                <a:gd name="T22" fmla="*/ 12 w 18"/>
                <a:gd name="T23" fmla="*/ 112 h 112"/>
                <a:gd name="T24" fmla="*/ 18 w 18"/>
                <a:gd name="T25" fmla="*/ 110 h 1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112"/>
                <a:gd name="T41" fmla="*/ 18 w 18"/>
                <a:gd name="T42" fmla="*/ 112 h 1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112">
                  <a:moveTo>
                    <a:pt x="18" y="110"/>
                  </a:moveTo>
                  <a:lnTo>
                    <a:pt x="18" y="110"/>
                  </a:lnTo>
                  <a:lnTo>
                    <a:pt x="13" y="84"/>
                  </a:lnTo>
                  <a:lnTo>
                    <a:pt x="10" y="56"/>
                  </a:lnTo>
                  <a:lnTo>
                    <a:pt x="8" y="27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29"/>
                  </a:lnTo>
                  <a:lnTo>
                    <a:pt x="5" y="56"/>
                  </a:lnTo>
                  <a:lnTo>
                    <a:pt x="8" y="84"/>
                  </a:lnTo>
                  <a:lnTo>
                    <a:pt x="12" y="112"/>
                  </a:lnTo>
                  <a:lnTo>
                    <a:pt x="18" y="11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4799" name="Freeform 54"/>
            <p:cNvSpPr>
              <a:spLocks/>
            </p:cNvSpPr>
            <p:nvPr/>
          </p:nvSpPr>
          <p:spPr bwMode="auto">
            <a:xfrm>
              <a:off x="433" y="655"/>
              <a:ext cx="16" cy="32"/>
            </a:xfrm>
            <a:custGeom>
              <a:avLst/>
              <a:gdLst>
                <a:gd name="T0" fmla="*/ 16 w 16"/>
                <a:gd name="T1" fmla="*/ 29 h 32"/>
                <a:gd name="T2" fmla="*/ 16 w 16"/>
                <a:gd name="T3" fmla="*/ 29 h 32"/>
                <a:gd name="T4" fmla="*/ 11 w 16"/>
                <a:gd name="T5" fmla="*/ 18 h 32"/>
                <a:gd name="T6" fmla="*/ 6 w 16"/>
                <a:gd name="T7" fmla="*/ 0 h 32"/>
                <a:gd name="T8" fmla="*/ 0 w 16"/>
                <a:gd name="T9" fmla="*/ 2 h 32"/>
                <a:gd name="T10" fmla="*/ 8 w 16"/>
                <a:gd name="T11" fmla="*/ 18 h 32"/>
                <a:gd name="T12" fmla="*/ 13 w 16"/>
                <a:gd name="T13" fmla="*/ 32 h 32"/>
                <a:gd name="T14" fmla="*/ 13 w 16"/>
                <a:gd name="T15" fmla="*/ 32 h 32"/>
                <a:gd name="T16" fmla="*/ 16 w 16"/>
                <a:gd name="T17" fmla="*/ 29 h 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"/>
                <a:gd name="T28" fmla="*/ 0 h 32"/>
                <a:gd name="T29" fmla="*/ 16 w 16"/>
                <a:gd name="T30" fmla="*/ 32 h 3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" h="32">
                  <a:moveTo>
                    <a:pt x="16" y="29"/>
                  </a:moveTo>
                  <a:lnTo>
                    <a:pt x="16" y="29"/>
                  </a:lnTo>
                  <a:lnTo>
                    <a:pt x="11" y="18"/>
                  </a:lnTo>
                  <a:lnTo>
                    <a:pt x="6" y="0"/>
                  </a:lnTo>
                  <a:lnTo>
                    <a:pt x="0" y="2"/>
                  </a:lnTo>
                  <a:lnTo>
                    <a:pt x="8" y="18"/>
                  </a:lnTo>
                  <a:lnTo>
                    <a:pt x="13" y="32"/>
                  </a:lnTo>
                  <a:lnTo>
                    <a:pt x="16" y="29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4800" name="Freeform 55"/>
            <p:cNvSpPr>
              <a:spLocks/>
            </p:cNvSpPr>
            <p:nvPr/>
          </p:nvSpPr>
          <p:spPr bwMode="auto">
            <a:xfrm>
              <a:off x="446" y="684"/>
              <a:ext cx="23" cy="23"/>
            </a:xfrm>
            <a:custGeom>
              <a:avLst/>
              <a:gdLst>
                <a:gd name="T0" fmla="*/ 16 w 23"/>
                <a:gd name="T1" fmla="*/ 23 h 23"/>
                <a:gd name="T2" fmla="*/ 19 w 23"/>
                <a:gd name="T3" fmla="*/ 19 h 23"/>
                <a:gd name="T4" fmla="*/ 3 w 23"/>
                <a:gd name="T5" fmla="*/ 0 h 23"/>
                <a:gd name="T6" fmla="*/ 0 w 23"/>
                <a:gd name="T7" fmla="*/ 3 h 23"/>
                <a:gd name="T8" fmla="*/ 14 w 23"/>
                <a:gd name="T9" fmla="*/ 23 h 23"/>
                <a:gd name="T10" fmla="*/ 16 w 23"/>
                <a:gd name="T11" fmla="*/ 23 h 23"/>
                <a:gd name="T12" fmla="*/ 16 w 23"/>
                <a:gd name="T13" fmla="*/ 23 h 23"/>
                <a:gd name="T14" fmla="*/ 23 w 23"/>
                <a:gd name="T15" fmla="*/ 23 h 23"/>
                <a:gd name="T16" fmla="*/ 19 w 23"/>
                <a:gd name="T17" fmla="*/ 19 h 23"/>
                <a:gd name="T18" fmla="*/ 16 w 23"/>
                <a:gd name="T19" fmla="*/ 23 h 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"/>
                <a:gd name="T31" fmla="*/ 0 h 23"/>
                <a:gd name="T32" fmla="*/ 23 w 23"/>
                <a:gd name="T33" fmla="*/ 23 h 2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3" h="23">
                  <a:moveTo>
                    <a:pt x="16" y="23"/>
                  </a:moveTo>
                  <a:lnTo>
                    <a:pt x="19" y="19"/>
                  </a:lnTo>
                  <a:lnTo>
                    <a:pt x="3" y="0"/>
                  </a:lnTo>
                  <a:lnTo>
                    <a:pt x="0" y="3"/>
                  </a:lnTo>
                  <a:lnTo>
                    <a:pt x="14" y="23"/>
                  </a:lnTo>
                  <a:lnTo>
                    <a:pt x="16" y="23"/>
                  </a:lnTo>
                  <a:lnTo>
                    <a:pt x="23" y="23"/>
                  </a:lnTo>
                  <a:lnTo>
                    <a:pt x="19" y="19"/>
                  </a:lnTo>
                  <a:lnTo>
                    <a:pt x="16" y="23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4801" name="Freeform 56"/>
            <p:cNvSpPr>
              <a:spLocks/>
            </p:cNvSpPr>
            <p:nvPr/>
          </p:nvSpPr>
          <p:spPr bwMode="auto">
            <a:xfrm>
              <a:off x="339" y="702"/>
              <a:ext cx="123" cy="7"/>
            </a:xfrm>
            <a:custGeom>
              <a:avLst/>
              <a:gdLst>
                <a:gd name="T0" fmla="*/ 0 w 123"/>
                <a:gd name="T1" fmla="*/ 1 h 7"/>
                <a:gd name="T2" fmla="*/ 2 w 123"/>
                <a:gd name="T3" fmla="*/ 7 h 7"/>
                <a:gd name="T4" fmla="*/ 123 w 123"/>
                <a:gd name="T5" fmla="*/ 5 h 7"/>
                <a:gd name="T6" fmla="*/ 123 w 123"/>
                <a:gd name="T7" fmla="*/ 0 h 7"/>
                <a:gd name="T8" fmla="*/ 2 w 123"/>
                <a:gd name="T9" fmla="*/ 1 h 7"/>
                <a:gd name="T10" fmla="*/ 0 w 123"/>
                <a:gd name="T11" fmla="*/ 1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3"/>
                <a:gd name="T19" fmla="*/ 0 h 7"/>
                <a:gd name="T20" fmla="*/ 123 w 123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3" h="7">
                  <a:moveTo>
                    <a:pt x="0" y="1"/>
                  </a:moveTo>
                  <a:lnTo>
                    <a:pt x="2" y="7"/>
                  </a:lnTo>
                  <a:lnTo>
                    <a:pt x="123" y="5"/>
                  </a:lnTo>
                  <a:lnTo>
                    <a:pt x="123" y="0"/>
                  </a:lnTo>
                  <a:lnTo>
                    <a:pt x="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4802" name="Freeform 57"/>
            <p:cNvSpPr>
              <a:spLocks/>
            </p:cNvSpPr>
            <p:nvPr/>
          </p:nvSpPr>
          <p:spPr bwMode="auto">
            <a:xfrm>
              <a:off x="339" y="693"/>
              <a:ext cx="13" cy="16"/>
            </a:xfrm>
            <a:custGeom>
              <a:avLst/>
              <a:gdLst>
                <a:gd name="T0" fmla="*/ 8 w 13"/>
                <a:gd name="T1" fmla="*/ 0 h 16"/>
                <a:gd name="T2" fmla="*/ 8 w 13"/>
                <a:gd name="T3" fmla="*/ 0 h 16"/>
                <a:gd name="T4" fmla="*/ 2 w 13"/>
                <a:gd name="T5" fmla="*/ 9 h 16"/>
                <a:gd name="T6" fmla="*/ 0 w 13"/>
                <a:gd name="T7" fmla="*/ 10 h 16"/>
                <a:gd name="T8" fmla="*/ 2 w 13"/>
                <a:gd name="T9" fmla="*/ 16 h 16"/>
                <a:gd name="T10" fmla="*/ 5 w 13"/>
                <a:gd name="T11" fmla="*/ 12 h 16"/>
                <a:gd name="T12" fmla="*/ 13 w 13"/>
                <a:gd name="T13" fmla="*/ 5 h 16"/>
                <a:gd name="T14" fmla="*/ 13 w 13"/>
                <a:gd name="T15" fmla="*/ 5 h 16"/>
                <a:gd name="T16" fmla="*/ 8 w 13"/>
                <a:gd name="T17" fmla="*/ 0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16"/>
                <a:gd name="T29" fmla="*/ 13 w 13"/>
                <a:gd name="T30" fmla="*/ 16 h 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16">
                  <a:moveTo>
                    <a:pt x="8" y="0"/>
                  </a:moveTo>
                  <a:lnTo>
                    <a:pt x="8" y="0"/>
                  </a:lnTo>
                  <a:lnTo>
                    <a:pt x="2" y="9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5" y="12"/>
                  </a:lnTo>
                  <a:lnTo>
                    <a:pt x="13" y="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4803" name="Freeform 58"/>
            <p:cNvSpPr>
              <a:spLocks/>
            </p:cNvSpPr>
            <p:nvPr/>
          </p:nvSpPr>
          <p:spPr bwMode="auto">
            <a:xfrm>
              <a:off x="347" y="657"/>
              <a:ext cx="23" cy="41"/>
            </a:xfrm>
            <a:custGeom>
              <a:avLst/>
              <a:gdLst>
                <a:gd name="T0" fmla="*/ 17 w 23"/>
                <a:gd name="T1" fmla="*/ 0 h 41"/>
                <a:gd name="T2" fmla="*/ 17 w 23"/>
                <a:gd name="T3" fmla="*/ 0 h 41"/>
                <a:gd name="T4" fmla="*/ 9 w 23"/>
                <a:gd name="T5" fmla="*/ 23 h 41"/>
                <a:gd name="T6" fmla="*/ 0 w 23"/>
                <a:gd name="T7" fmla="*/ 36 h 41"/>
                <a:gd name="T8" fmla="*/ 5 w 23"/>
                <a:gd name="T9" fmla="*/ 41 h 41"/>
                <a:gd name="T10" fmla="*/ 13 w 23"/>
                <a:gd name="T11" fmla="*/ 25 h 41"/>
                <a:gd name="T12" fmla="*/ 23 w 23"/>
                <a:gd name="T13" fmla="*/ 1 h 41"/>
                <a:gd name="T14" fmla="*/ 23 w 23"/>
                <a:gd name="T15" fmla="*/ 1 h 41"/>
                <a:gd name="T16" fmla="*/ 17 w 23"/>
                <a:gd name="T17" fmla="*/ 0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"/>
                <a:gd name="T28" fmla="*/ 0 h 41"/>
                <a:gd name="T29" fmla="*/ 23 w 23"/>
                <a:gd name="T30" fmla="*/ 41 h 4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" h="41">
                  <a:moveTo>
                    <a:pt x="17" y="0"/>
                  </a:moveTo>
                  <a:lnTo>
                    <a:pt x="17" y="0"/>
                  </a:lnTo>
                  <a:lnTo>
                    <a:pt x="9" y="23"/>
                  </a:lnTo>
                  <a:lnTo>
                    <a:pt x="0" y="36"/>
                  </a:lnTo>
                  <a:lnTo>
                    <a:pt x="5" y="41"/>
                  </a:lnTo>
                  <a:lnTo>
                    <a:pt x="13" y="25"/>
                  </a:lnTo>
                  <a:lnTo>
                    <a:pt x="23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4804" name="Freeform 59"/>
            <p:cNvSpPr>
              <a:spLocks/>
            </p:cNvSpPr>
            <p:nvPr/>
          </p:nvSpPr>
          <p:spPr bwMode="auto">
            <a:xfrm>
              <a:off x="364" y="619"/>
              <a:ext cx="16" cy="39"/>
            </a:xfrm>
            <a:custGeom>
              <a:avLst/>
              <a:gdLst>
                <a:gd name="T0" fmla="*/ 11 w 16"/>
                <a:gd name="T1" fmla="*/ 0 h 39"/>
                <a:gd name="T2" fmla="*/ 11 w 16"/>
                <a:gd name="T3" fmla="*/ 0 h 39"/>
                <a:gd name="T4" fmla="*/ 8 w 16"/>
                <a:gd name="T5" fmla="*/ 14 h 39"/>
                <a:gd name="T6" fmla="*/ 6 w 16"/>
                <a:gd name="T7" fmla="*/ 21 h 39"/>
                <a:gd name="T8" fmla="*/ 5 w 16"/>
                <a:gd name="T9" fmla="*/ 27 h 39"/>
                <a:gd name="T10" fmla="*/ 0 w 16"/>
                <a:gd name="T11" fmla="*/ 38 h 39"/>
                <a:gd name="T12" fmla="*/ 6 w 16"/>
                <a:gd name="T13" fmla="*/ 39 h 39"/>
                <a:gd name="T14" fmla="*/ 10 w 16"/>
                <a:gd name="T15" fmla="*/ 29 h 39"/>
                <a:gd name="T16" fmla="*/ 11 w 16"/>
                <a:gd name="T17" fmla="*/ 23 h 39"/>
                <a:gd name="T18" fmla="*/ 13 w 16"/>
                <a:gd name="T19" fmla="*/ 14 h 39"/>
                <a:gd name="T20" fmla="*/ 16 w 16"/>
                <a:gd name="T21" fmla="*/ 0 h 39"/>
                <a:gd name="T22" fmla="*/ 16 w 16"/>
                <a:gd name="T23" fmla="*/ 0 h 39"/>
                <a:gd name="T24" fmla="*/ 11 w 16"/>
                <a:gd name="T25" fmla="*/ 0 h 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"/>
                <a:gd name="T40" fmla="*/ 0 h 39"/>
                <a:gd name="T41" fmla="*/ 16 w 16"/>
                <a:gd name="T42" fmla="*/ 39 h 3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" h="39">
                  <a:moveTo>
                    <a:pt x="11" y="0"/>
                  </a:moveTo>
                  <a:lnTo>
                    <a:pt x="11" y="0"/>
                  </a:lnTo>
                  <a:lnTo>
                    <a:pt x="8" y="14"/>
                  </a:lnTo>
                  <a:lnTo>
                    <a:pt x="6" y="21"/>
                  </a:lnTo>
                  <a:lnTo>
                    <a:pt x="5" y="27"/>
                  </a:lnTo>
                  <a:lnTo>
                    <a:pt x="0" y="38"/>
                  </a:lnTo>
                  <a:lnTo>
                    <a:pt x="6" y="39"/>
                  </a:lnTo>
                  <a:lnTo>
                    <a:pt x="10" y="29"/>
                  </a:lnTo>
                  <a:lnTo>
                    <a:pt x="11" y="23"/>
                  </a:lnTo>
                  <a:lnTo>
                    <a:pt x="13" y="14"/>
                  </a:lnTo>
                  <a:lnTo>
                    <a:pt x="16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4805" name="Freeform 60"/>
            <p:cNvSpPr>
              <a:spLocks/>
            </p:cNvSpPr>
            <p:nvPr/>
          </p:nvSpPr>
          <p:spPr bwMode="auto">
            <a:xfrm>
              <a:off x="375" y="561"/>
              <a:ext cx="13" cy="58"/>
            </a:xfrm>
            <a:custGeom>
              <a:avLst/>
              <a:gdLst>
                <a:gd name="T0" fmla="*/ 8 w 13"/>
                <a:gd name="T1" fmla="*/ 0 h 58"/>
                <a:gd name="T2" fmla="*/ 8 w 13"/>
                <a:gd name="T3" fmla="*/ 0 h 58"/>
                <a:gd name="T4" fmla="*/ 5 w 13"/>
                <a:gd name="T5" fmla="*/ 14 h 58"/>
                <a:gd name="T6" fmla="*/ 3 w 13"/>
                <a:gd name="T7" fmla="*/ 27 h 58"/>
                <a:gd name="T8" fmla="*/ 3 w 13"/>
                <a:gd name="T9" fmla="*/ 40 h 58"/>
                <a:gd name="T10" fmla="*/ 0 w 13"/>
                <a:gd name="T11" fmla="*/ 58 h 58"/>
                <a:gd name="T12" fmla="*/ 5 w 13"/>
                <a:gd name="T13" fmla="*/ 58 h 58"/>
                <a:gd name="T14" fmla="*/ 8 w 13"/>
                <a:gd name="T15" fmla="*/ 41 h 58"/>
                <a:gd name="T16" fmla="*/ 10 w 13"/>
                <a:gd name="T17" fmla="*/ 27 h 58"/>
                <a:gd name="T18" fmla="*/ 12 w 13"/>
                <a:gd name="T19" fmla="*/ 14 h 58"/>
                <a:gd name="T20" fmla="*/ 13 w 13"/>
                <a:gd name="T21" fmla="*/ 0 h 58"/>
                <a:gd name="T22" fmla="*/ 13 w 13"/>
                <a:gd name="T23" fmla="*/ 0 h 58"/>
                <a:gd name="T24" fmla="*/ 8 w 13"/>
                <a:gd name="T25" fmla="*/ 0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"/>
                <a:gd name="T40" fmla="*/ 0 h 58"/>
                <a:gd name="T41" fmla="*/ 13 w 13"/>
                <a:gd name="T42" fmla="*/ 58 h 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" h="58">
                  <a:moveTo>
                    <a:pt x="8" y="0"/>
                  </a:moveTo>
                  <a:lnTo>
                    <a:pt x="8" y="0"/>
                  </a:lnTo>
                  <a:lnTo>
                    <a:pt x="5" y="14"/>
                  </a:lnTo>
                  <a:lnTo>
                    <a:pt x="3" y="27"/>
                  </a:lnTo>
                  <a:lnTo>
                    <a:pt x="3" y="40"/>
                  </a:lnTo>
                  <a:lnTo>
                    <a:pt x="0" y="58"/>
                  </a:lnTo>
                  <a:lnTo>
                    <a:pt x="5" y="58"/>
                  </a:lnTo>
                  <a:lnTo>
                    <a:pt x="8" y="41"/>
                  </a:lnTo>
                  <a:lnTo>
                    <a:pt x="10" y="27"/>
                  </a:lnTo>
                  <a:lnTo>
                    <a:pt x="12" y="14"/>
                  </a:lnTo>
                  <a:lnTo>
                    <a:pt x="13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4806" name="Freeform 61"/>
            <p:cNvSpPr>
              <a:spLocks/>
            </p:cNvSpPr>
            <p:nvPr/>
          </p:nvSpPr>
          <p:spPr bwMode="auto">
            <a:xfrm>
              <a:off x="383" y="512"/>
              <a:ext cx="7" cy="49"/>
            </a:xfrm>
            <a:custGeom>
              <a:avLst/>
              <a:gdLst>
                <a:gd name="T0" fmla="*/ 0 w 7"/>
                <a:gd name="T1" fmla="*/ 2 h 49"/>
                <a:gd name="T2" fmla="*/ 0 w 7"/>
                <a:gd name="T3" fmla="*/ 2 h 49"/>
                <a:gd name="T4" fmla="*/ 2 w 7"/>
                <a:gd name="T5" fmla="*/ 9 h 49"/>
                <a:gd name="T6" fmla="*/ 2 w 7"/>
                <a:gd name="T7" fmla="*/ 20 h 49"/>
                <a:gd name="T8" fmla="*/ 2 w 7"/>
                <a:gd name="T9" fmla="*/ 33 h 49"/>
                <a:gd name="T10" fmla="*/ 0 w 7"/>
                <a:gd name="T11" fmla="*/ 49 h 49"/>
                <a:gd name="T12" fmla="*/ 5 w 7"/>
                <a:gd name="T13" fmla="*/ 49 h 49"/>
                <a:gd name="T14" fmla="*/ 7 w 7"/>
                <a:gd name="T15" fmla="*/ 33 h 49"/>
                <a:gd name="T16" fmla="*/ 7 w 7"/>
                <a:gd name="T17" fmla="*/ 20 h 49"/>
                <a:gd name="T18" fmla="*/ 7 w 7"/>
                <a:gd name="T19" fmla="*/ 7 h 49"/>
                <a:gd name="T20" fmla="*/ 5 w 7"/>
                <a:gd name="T21" fmla="*/ 0 h 49"/>
                <a:gd name="T22" fmla="*/ 5 w 7"/>
                <a:gd name="T23" fmla="*/ 0 h 49"/>
                <a:gd name="T24" fmla="*/ 0 w 7"/>
                <a:gd name="T25" fmla="*/ 2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"/>
                <a:gd name="T40" fmla="*/ 0 h 49"/>
                <a:gd name="T41" fmla="*/ 7 w 7"/>
                <a:gd name="T42" fmla="*/ 49 h 4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" h="49">
                  <a:moveTo>
                    <a:pt x="0" y="2"/>
                  </a:moveTo>
                  <a:lnTo>
                    <a:pt x="0" y="2"/>
                  </a:lnTo>
                  <a:lnTo>
                    <a:pt x="2" y="9"/>
                  </a:lnTo>
                  <a:lnTo>
                    <a:pt x="2" y="20"/>
                  </a:lnTo>
                  <a:lnTo>
                    <a:pt x="2" y="33"/>
                  </a:lnTo>
                  <a:lnTo>
                    <a:pt x="0" y="49"/>
                  </a:lnTo>
                  <a:lnTo>
                    <a:pt x="5" y="49"/>
                  </a:lnTo>
                  <a:lnTo>
                    <a:pt x="7" y="33"/>
                  </a:lnTo>
                  <a:lnTo>
                    <a:pt x="7" y="20"/>
                  </a:lnTo>
                  <a:lnTo>
                    <a:pt x="7" y="7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4807" name="Freeform 62"/>
            <p:cNvSpPr>
              <a:spLocks/>
            </p:cNvSpPr>
            <p:nvPr/>
          </p:nvSpPr>
          <p:spPr bwMode="auto">
            <a:xfrm>
              <a:off x="382" y="498"/>
              <a:ext cx="6" cy="16"/>
            </a:xfrm>
            <a:custGeom>
              <a:avLst/>
              <a:gdLst>
                <a:gd name="T0" fmla="*/ 0 w 6"/>
                <a:gd name="T1" fmla="*/ 7 h 16"/>
                <a:gd name="T2" fmla="*/ 0 w 6"/>
                <a:gd name="T3" fmla="*/ 7 h 16"/>
                <a:gd name="T4" fmla="*/ 3 w 6"/>
                <a:gd name="T5" fmla="*/ 7 h 16"/>
                <a:gd name="T6" fmla="*/ 1 w 6"/>
                <a:gd name="T7" fmla="*/ 5 h 16"/>
                <a:gd name="T8" fmla="*/ 1 w 6"/>
                <a:gd name="T9" fmla="*/ 9 h 16"/>
                <a:gd name="T10" fmla="*/ 1 w 6"/>
                <a:gd name="T11" fmla="*/ 16 h 16"/>
                <a:gd name="T12" fmla="*/ 6 w 6"/>
                <a:gd name="T13" fmla="*/ 14 h 16"/>
                <a:gd name="T14" fmla="*/ 6 w 6"/>
                <a:gd name="T15" fmla="*/ 9 h 16"/>
                <a:gd name="T16" fmla="*/ 6 w 6"/>
                <a:gd name="T17" fmla="*/ 7 h 16"/>
                <a:gd name="T18" fmla="*/ 6 w 6"/>
                <a:gd name="T19" fmla="*/ 2 h 16"/>
                <a:gd name="T20" fmla="*/ 0 w 6"/>
                <a:gd name="T21" fmla="*/ 0 h 16"/>
                <a:gd name="T22" fmla="*/ 0 w 6"/>
                <a:gd name="T23" fmla="*/ 0 h 16"/>
                <a:gd name="T24" fmla="*/ 0 w 6"/>
                <a:gd name="T25" fmla="*/ 7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"/>
                <a:gd name="T40" fmla="*/ 0 h 16"/>
                <a:gd name="T41" fmla="*/ 6 w 6"/>
                <a:gd name="T42" fmla="*/ 16 h 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" h="16">
                  <a:moveTo>
                    <a:pt x="0" y="7"/>
                  </a:moveTo>
                  <a:lnTo>
                    <a:pt x="0" y="7"/>
                  </a:lnTo>
                  <a:lnTo>
                    <a:pt x="3" y="7"/>
                  </a:lnTo>
                  <a:lnTo>
                    <a:pt x="1" y="5"/>
                  </a:lnTo>
                  <a:lnTo>
                    <a:pt x="1" y="9"/>
                  </a:lnTo>
                  <a:lnTo>
                    <a:pt x="1" y="16"/>
                  </a:lnTo>
                  <a:lnTo>
                    <a:pt x="6" y="14"/>
                  </a:lnTo>
                  <a:lnTo>
                    <a:pt x="6" y="9"/>
                  </a:lnTo>
                  <a:lnTo>
                    <a:pt x="6" y="7"/>
                  </a:lnTo>
                  <a:lnTo>
                    <a:pt x="6" y="2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4808" name="Freeform 63"/>
            <p:cNvSpPr>
              <a:spLocks/>
            </p:cNvSpPr>
            <p:nvPr/>
          </p:nvSpPr>
          <p:spPr bwMode="auto">
            <a:xfrm>
              <a:off x="352" y="496"/>
              <a:ext cx="30" cy="9"/>
            </a:xfrm>
            <a:custGeom>
              <a:avLst/>
              <a:gdLst>
                <a:gd name="T0" fmla="*/ 0 w 30"/>
                <a:gd name="T1" fmla="*/ 7 h 9"/>
                <a:gd name="T2" fmla="*/ 0 w 30"/>
                <a:gd name="T3" fmla="*/ 7 h 9"/>
                <a:gd name="T4" fmla="*/ 18 w 30"/>
                <a:gd name="T5" fmla="*/ 7 h 9"/>
                <a:gd name="T6" fmla="*/ 23 w 30"/>
                <a:gd name="T7" fmla="*/ 7 h 9"/>
                <a:gd name="T8" fmla="*/ 26 w 30"/>
                <a:gd name="T9" fmla="*/ 9 h 9"/>
                <a:gd name="T10" fmla="*/ 30 w 30"/>
                <a:gd name="T11" fmla="*/ 9 h 9"/>
                <a:gd name="T12" fmla="*/ 30 w 30"/>
                <a:gd name="T13" fmla="*/ 2 h 9"/>
                <a:gd name="T14" fmla="*/ 26 w 30"/>
                <a:gd name="T15" fmla="*/ 2 h 9"/>
                <a:gd name="T16" fmla="*/ 23 w 30"/>
                <a:gd name="T17" fmla="*/ 2 h 9"/>
                <a:gd name="T18" fmla="*/ 18 w 30"/>
                <a:gd name="T19" fmla="*/ 0 h 9"/>
                <a:gd name="T20" fmla="*/ 0 w 30"/>
                <a:gd name="T21" fmla="*/ 0 h 9"/>
                <a:gd name="T22" fmla="*/ 0 w 30"/>
                <a:gd name="T23" fmla="*/ 0 h 9"/>
                <a:gd name="T24" fmla="*/ 0 w 30"/>
                <a:gd name="T25" fmla="*/ 7 h 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0"/>
                <a:gd name="T40" fmla="*/ 0 h 9"/>
                <a:gd name="T41" fmla="*/ 30 w 30"/>
                <a:gd name="T42" fmla="*/ 9 h 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0" h="9">
                  <a:moveTo>
                    <a:pt x="0" y="7"/>
                  </a:moveTo>
                  <a:lnTo>
                    <a:pt x="0" y="7"/>
                  </a:lnTo>
                  <a:lnTo>
                    <a:pt x="18" y="7"/>
                  </a:lnTo>
                  <a:lnTo>
                    <a:pt x="23" y="7"/>
                  </a:lnTo>
                  <a:lnTo>
                    <a:pt x="26" y="9"/>
                  </a:lnTo>
                  <a:lnTo>
                    <a:pt x="30" y="9"/>
                  </a:lnTo>
                  <a:lnTo>
                    <a:pt x="30" y="2"/>
                  </a:lnTo>
                  <a:lnTo>
                    <a:pt x="26" y="2"/>
                  </a:lnTo>
                  <a:lnTo>
                    <a:pt x="23" y="2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4809" name="Freeform 64"/>
            <p:cNvSpPr>
              <a:spLocks/>
            </p:cNvSpPr>
            <p:nvPr/>
          </p:nvSpPr>
          <p:spPr bwMode="auto">
            <a:xfrm>
              <a:off x="287" y="496"/>
              <a:ext cx="65" cy="16"/>
            </a:xfrm>
            <a:custGeom>
              <a:avLst/>
              <a:gdLst>
                <a:gd name="T0" fmla="*/ 1 w 65"/>
                <a:gd name="T1" fmla="*/ 16 h 16"/>
                <a:gd name="T2" fmla="*/ 1 w 65"/>
                <a:gd name="T3" fmla="*/ 16 h 16"/>
                <a:gd name="T4" fmla="*/ 16 w 65"/>
                <a:gd name="T5" fmla="*/ 11 h 16"/>
                <a:gd name="T6" fmla="*/ 29 w 65"/>
                <a:gd name="T7" fmla="*/ 9 h 16"/>
                <a:gd name="T8" fmla="*/ 46 w 65"/>
                <a:gd name="T9" fmla="*/ 9 h 16"/>
                <a:gd name="T10" fmla="*/ 65 w 65"/>
                <a:gd name="T11" fmla="*/ 7 h 16"/>
                <a:gd name="T12" fmla="*/ 65 w 65"/>
                <a:gd name="T13" fmla="*/ 0 h 16"/>
                <a:gd name="T14" fmla="*/ 46 w 65"/>
                <a:gd name="T15" fmla="*/ 2 h 16"/>
                <a:gd name="T16" fmla="*/ 29 w 65"/>
                <a:gd name="T17" fmla="*/ 4 h 16"/>
                <a:gd name="T18" fmla="*/ 16 w 65"/>
                <a:gd name="T19" fmla="*/ 7 h 16"/>
                <a:gd name="T20" fmla="*/ 0 w 65"/>
                <a:gd name="T21" fmla="*/ 9 h 16"/>
                <a:gd name="T22" fmla="*/ 0 w 65"/>
                <a:gd name="T23" fmla="*/ 9 h 16"/>
                <a:gd name="T24" fmla="*/ 1 w 65"/>
                <a:gd name="T25" fmla="*/ 16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5"/>
                <a:gd name="T40" fmla="*/ 0 h 16"/>
                <a:gd name="T41" fmla="*/ 65 w 65"/>
                <a:gd name="T42" fmla="*/ 16 h 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5" h="16">
                  <a:moveTo>
                    <a:pt x="1" y="16"/>
                  </a:moveTo>
                  <a:lnTo>
                    <a:pt x="1" y="16"/>
                  </a:lnTo>
                  <a:lnTo>
                    <a:pt x="16" y="11"/>
                  </a:lnTo>
                  <a:lnTo>
                    <a:pt x="29" y="9"/>
                  </a:lnTo>
                  <a:lnTo>
                    <a:pt x="46" y="9"/>
                  </a:lnTo>
                  <a:lnTo>
                    <a:pt x="65" y="7"/>
                  </a:lnTo>
                  <a:lnTo>
                    <a:pt x="65" y="0"/>
                  </a:lnTo>
                  <a:lnTo>
                    <a:pt x="46" y="2"/>
                  </a:lnTo>
                  <a:lnTo>
                    <a:pt x="29" y="4"/>
                  </a:lnTo>
                  <a:lnTo>
                    <a:pt x="16" y="7"/>
                  </a:lnTo>
                  <a:lnTo>
                    <a:pt x="0" y="9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4810" name="Freeform 65"/>
            <p:cNvSpPr>
              <a:spLocks/>
            </p:cNvSpPr>
            <p:nvPr/>
          </p:nvSpPr>
          <p:spPr bwMode="auto">
            <a:xfrm>
              <a:off x="246" y="505"/>
              <a:ext cx="42" cy="22"/>
            </a:xfrm>
            <a:custGeom>
              <a:avLst/>
              <a:gdLst>
                <a:gd name="T0" fmla="*/ 1 w 42"/>
                <a:gd name="T1" fmla="*/ 22 h 22"/>
                <a:gd name="T2" fmla="*/ 1 w 42"/>
                <a:gd name="T3" fmla="*/ 22 h 22"/>
                <a:gd name="T4" fmla="*/ 9 w 42"/>
                <a:gd name="T5" fmla="*/ 18 h 22"/>
                <a:gd name="T6" fmla="*/ 18 w 42"/>
                <a:gd name="T7" fmla="*/ 14 h 22"/>
                <a:gd name="T8" fmla="*/ 26 w 42"/>
                <a:gd name="T9" fmla="*/ 9 h 22"/>
                <a:gd name="T10" fmla="*/ 42 w 42"/>
                <a:gd name="T11" fmla="*/ 7 h 22"/>
                <a:gd name="T12" fmla="*/ 41 w 42"/>
                <a:gd name="T13" fmla="*/ 0 h 22"/>
                <a:gd name="T14" fmla="*/ 26 w 42"/>
                <a:gd name="T15" fmla="*/ 5 h 22"/>
                <a:gd name="T16" fmla="*/ 14 w 42"/>
                <a:gd name="T17" fmla="*/ 9 h 22"/>
                <a:gd name="T18" fmla="*/ 6 w 42"/>
                <a:gd name="T19" fmla="*/ 13 h 22"/>
                <a:gd name="T20" fmla="*/ 0 w 42"/>
                <a:gd name="T21" fmla="*/ 18 h 22"/>
                <a:gd name="T22" fmla="*/ 0 w 42"/>
                <a:gd name="T23" fmla="*/ 18 h 22"/>
                <a:gd name="T24" fmla="*/ 1 w 42"/>
                <a:gd name="T25" fmla="*/ 22 h 2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2"/>
                <a:gd name="T40" fmla="*/ 0 h 22"/>
                <a:gd name="T41" fmla="*/ 42 w 42"/>
                <a:gd name="T42" fmla="*/ 22 h 2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2" h="22">
                  <a:moveTo>
                    <a:pt x="1" y="22"/>
                  </a:moveTo>
                  <a:lnTo>
                    <a:pt x="1" y="22"/>
                  </a:lnTo>
                  <a:lnTo>
                    <a:pt x="9" y="18"/>
                  </a:lnTo>
                  <a:lnTo>
                    <a:pt x="18" y="14"/>
                  </a:lnTo>
                  <a:lnTo>
                    <a:pt x="26" y="9"/>
                  </a:lnTo>
                  <a:lnTo>
                    <a:pt x="42" y="7"/>
                  </a:lnTo>
                  <a:lnTo>
                    <a:pt x="41" y="0"/>
                  </a:lnTo>
                  <a:lnTo>
                    <a:pt x="26" y="5"/>
                  </a:lnTo>
                  <a:lnTo>
                    <a:pt x="14" y="9"/>
                  </a:lnTo>
                  <a:lnTo>
                    <a:pt x="6" y="13"/>
                  </a:lnTo>
                  <a:lnTo>
                    <a:pt x="0" y="18"/>
                  </a:lnTo>
                  <a:lnTo>
                    <a:pt x="1" y="2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4811" name="Freeform 66"/>
            <p:cNvSpPr>
              <a:spLocks/>
            </p:cNvSpPr>
            <p:nvPr/>
          </p:nvSpPr>
          <p:spPr bwMode="auto">
            <a:xfrm>
              <a:off x="226" y="523"/>
              <a:ext cx="21" cy="14"/>
            </a:xfrm>
            <a:custGeom>
              <a:avLst/>
              <a:gdLst>
                <a:gd name="T0" fmla="*/ 0 w 21"/>
                <a:gd name="T1" fmla="*/ 11 h 14"/>
                <a:gd name="T2" fmla="*/ 0 w 21"/>
                <a:gd name="T3" fmla="*/ 11 h 14"/>
                <a:gd name="T4" fmla="*/ 3 w 21"/>
                <a:gd name="T5" fmla="*/ 14 h 14"/>
                <a:gd name="T6" fmla="*/ 10 w 21"/>
                <a:gd name="T7" fmla="*/ 11 h 14"/>
                <a:gd name="T8" fmla="*/ 16 w 21"/>
                <a:gd name="T9" fmla="*/ 9 h 14"/>
                <a:gd name="T10" fmla="*/ 21 w 21"/>
                <a:gd name="T11" fmla="*/ 4 h 14"/>
                <a:gd name="T12" fmla="*/ 20 w 21"/>
                <a:gd name="T13" fmla="*/ 0 h 14"/>
                <a:gd name="T14" fmla="*/ 13 w 21"/>
                <a:gd name="T15" fmla="*/ 2 h 14"/>
                <a:gd name="T16" fmla="*/ 8 w 21"/>
                <a:gd name="T17" fmla="*/ 7 h 14"/>
                <a:gd name="T18" fmla="*/ 2 w 21"/>
                <a:gd name="T19" fmla="*/ 9 h 14"/>
                <a:gd name="T20" fmla="*/ 3 w 21"/>
                <a:gd name="T21" fmla="*/ 11 h 14"/>
                <a:gd name="T22" fmla="*/ 3 w 21"/>
                <a:gd name="T23" fmla="*/ 11 h 14"/>
                <a:gd name="T24" fmla="*/ 0 w 21"/>
                <a:gd name="T25" fmla="*/ 11 h 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"/>
                <a:gd name="T40" fmla="*/ 0 h 14"/>
                <a:gd name="T41" fmla="*/ 21 w 21"/>
                <a:gd name="T42" fmla="*/ 14 h 1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" h="14">
                  <a:moveTo>
                    <a:pt x="0" y="11"/>
                  </a:moveTo>
                  <a:lnTo>
                    <a:pt x="0" y="11"/>
                  </a:lnTo>
                  <a:lnTo>
                    <a:pt x="3" y="14"/>
                  </a:lnTo>
                  <a:lnTo>
                    <a:pt x="10" y="11"/>
                  </a:lnTo>
                  <a:lnTo>
                    <a:pt x="16" y="9"/>
                  </a:lnTo>
                  <a:lnTo>
                    <a:pt x="21" y="4"/>
                  </a:lnTo>
                  <a:lnTo>
                    <a:pt x="20" y="0"/>
                  </a:lnTo>
                  <a:lnTo>
                    <a:pt x="13" y="2"/>
                  </a:lnTo>
                  <a:lnTo>
                    <a:pt x="8" y="7"/>
                  </a:lnTo>
                  <a:lnTo>
                    <a:pt x="2" y="9"/>
                  </a:lnTo>
                  <a:lnTo>
                    <a:pt x="3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4812" name="Freeform 67"/>
            <p:cNvSpPr>
              <a:spLocks/>
            </p:cNvSpPr>
            <p:nvPr/>
          </p:nvSpPr>
          <p:spPr bwMode="auto">
            <a:xfrm>
              <a:off x="226" y="415"/>
              <a:ext cx="5" cy="119"/>
            </a:xfrm>
            <a:custGeom>
              <a:avLst/>
              <a:gdLst>
                <a:gd name="T0" fmla="*/ 5 w 5"/>
                <a:gd name="T1" fmla="*/ 0 h 119"/>
                <a:gd name="T2" fmla="*/ 0 w 5"/>
                <a:gd name="T3" fmla="*/ 0 h 119"/>
                <a:gd name="T4" fmla="*/ 0 w 5"/>
                <a:gd name="T5" fmla="*/ 119 h 119"/>
                <a:gd name="T6" fmla="*/ 3 w 5"/>
                <a:gd name="T7" fmla="*/ 119 h 119"/>
                <a:gd name="T8" fmla="*/ 5 w 5"/>
                <a:gd name="T9" fmla="*/ 0 h 119"/>
                <a:gd name="T10" fmla="*/ 5 w 5"/>
                <a:gd name="T11" fmla="*/ 0 h 1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119"/>
                <a:gd name="T20" fmla="*/ 5 w 5"/>
                <a:gd name="T21" fmla="*/ 119 h 11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119">
                  <a:moveTo>
                    <a:pt x="5" y="0"/>
                  </a:moveTo>
                  <a:lnTo>
                    <a:pt x="0" y="0"/>
                  </a:lnTo>
                  <a:lnTo>
                    <a:pt x="0" y="119"/>
                  </a:lnTo>
                  <a:lnTo>
                    <a:pt x="3" y="11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4813" name="Freeform 68"/>
            <p:cNvSpPr>
              <a:spLocks/>
            </p:cNvSpPr>
            <p:nvPr/>
          </p:nvSpPr>
          <p:spPr bwMode="auto">
            <a:xfrm>
              <a:off x="226" y="415"/>
              <a:ext cx="20" cy="18"/>
            </a:xfrm>
            <a:custGeom>
              <a:avLst/>
              <a:gdLst>
                <a:gd name="T0" fmla="*/ 20 w 20"/>
                <a:gd name="T1" fmla="*/ 11 h 18"/>
                <a:gd name="T2" fmla="*/ 20 w 20"/>
                <a:gd name="T3" fmla="*/ 11 h 18"/>
                <a:gd name="T4" fmla="*/ 7 w 20"/>
                <a:gd name="T5" fmla="*/ 2 h 18"/>
                <a:gd name="T6" fmla="*/ 5 w 20"/>
                <a:gd name="T7" fmla="*/ 0 h 18"/>
                <a:gd name="T8" fmla="*/ 0 w 20"/>
                <a:gd name="T9" fmla="*/ 2 h 18"/>
                <a:gd name="T10" fmla="*/ 3 w 20"/>
                <a:gd name="T11" fmla="*/ 7 h 18"/>
                <a:gd name="T12" fmla="*/ 20 w 20"/>
                <a:gd name="T13" fmla="*/ 18 h 18"/>
                <a:gd name="T14" fmla="*/ 20 w 20"/>
                <a:gd name="T15" fmla="*/ 18 h 18"/>
                <a:gd name="T16" fmla="*/ 20 w 20"/>
                <a:gd name="T17" fmla="*/ 11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"/>
                <a:gd name="T28" fmla="*/ 0 h 18"/>
                <a:gd name="T29" fmla="*/ 20 w 20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" h="18">
                  <a:moveTo>
                    <a:pt x="20" y="11"/>
                  </a:moveTo>
                  <a:lnTo>
                    <a:pt x="20" y="11"/>
                  </a:lnTo>
                  <a:lnTo>
                    <a:pt x="7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3" y="7"/>
                  </a:lnTo>
                  <a:lnTo>
                    <a:pt x="20" y="18"/>
                  </a:lnTo>
                  <a:lnTo>
                    <a:pt x="20" y="1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4814" name="Freeform 69"/>
            <p:cNvSpPr>
              <a:spLocks/>
            </p:cNvSpPr>
            <p:nvPr/>
          </p:nvSpPr>
          <p:spPr bwMode="auto">
            <a:xfrm>
              <a:off x="246" y="426"/>
              <a:ext cx="36" cy="23"/>
            </a:xfrm>
            <a:custGeom>
              <a:avLst/>
              <a:gdLst>
                <a:gd name="T0" fmla="*/ 36 w 36"/>
                <a:gd name="T1" fmla="*/ 19 h 23"/>
                <a:gd name="T2" fmla="*/ 36 w 36"/>
                <a:gd name="T3" fmla="*/ 19 h 23"/>
                <a:gd name="T4" fmla="*/ 19 w 36"/>
                <a:gd name="T5" fmla="*/ 10 h 23"/>
                <a:gd name="T6" fmla="*/ 0 w 36"/>
                <a:gd name="T7" fmla="*/ 0 h 23"/>
                <a:gd name="T8" fmla="*/ 0 w 36"/>
                <a:gd name="T9" fmla="*/ 7 h 23"/>
                <a:gd name="T10" fmla="*/ 18 w 36"/>
                <a:gd name="T11" fmla="*/ 18 h 23"/>
                <a:gd name="T12" fmla="*/ 34 w 36"/>
                <a:gd name="T13" fmla="*/ 23 h 23"/>
                <a:gd name="T14" fmla="*/ 34 w 36"/>
                <a:gd name="T15" fmla="*/ 23 h 23"/>
                <a:gd name="T16" fmla="*/ 36 w 36"/>
                <a:gd name="T17" fmla="*/ 19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6"/>
                <a:gd name="T28" fmla="*/ 0 h 23"/>
                <a:gd name="T29" fmla="*/ 36 w 36"/>
                <a:gd name="T30" fmla="*/ 23 h 2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6" h="23">
                  <a:moveTo>
                    <a:pt x="36" y="19"/>
                  </a:moveTo>
                  <a:lnTo>
                    <a:pt x="36" y="19"/>
                  </a:lnTo>
                  <a:lnTo>
                    <a:pt x="19" y="1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8" y="18"/>
                  </a:lnTo>
                  <a:lnTo>
                    <a:pt x="34" y="23"/>
                  </a:lnTo>
                  <a:lnTo>
                    <a:pt x="36" y="19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4815" name="Freeform 70"/>
            <p:cNvSpPr>
              <a:spLocks/>
            </p:cNvSpPr>
            <p:nvPr/>
          </p:nvSpPr>
          <p:spPr bwMode="auto">
            <a:xfrm>
              <a:off x="280" y="445"/>
              <a:ext cx="30" cy="13"/>
            </a:xfrm>
            <a:custGeom>
              <a:avLst/>
              <a:gdLst>
                <a:gd name="T0" fmla="*/ 30 w 30"/>
                <a:gd name="T1" fmla="*/ 8 h 13"/>
                <a:gd name="T2" fmla="*/ 30 w 30"/>
                <a:gd name="T3" fmla="*/ 8 h 13"/>
                <a:gd name="T4" fmla="*/ 15 w 30"/>
                <a:gd name="T5" fmla="*/ 4 h 13"/>
                <a:gd name="T6" fmla="*/ 2 w 30"/>
                <a:gd name="T7" fmla="*/ 0 h 13"/>
                <a:gd name="T8" fmla="*/ 0 w 30"/>
                <a:gd name="T9" fmla="*/ 4 h 13"/>
                <a:gd name="T10" fmla="*/ 13 w 30"/>
                <a:gd name="T11" fmla="*/ 9 h 13"/>
                <a:gd name="T12" fmla="*/ 28 w 30"/>
                <a:gd name="T13" fmla="*/ 13 h 13"/>
                <a:gd name="T14" fmla="*/ 28 w 30"/>
                <a:gd name="T15" fmla="*/ 13 h 13"/>
                <a:gd name="T16" fmla="*/ 30 w 30"/>
                <a:gd name="T17" fmla="*/ 8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13"/>
                <a:gd name="T29" fmla="*/ 30 w 30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13">
                  <a:moveTo>
                    <a:pt x="30" y="8"/>
                  </a:moveTo>
                  <a:lnTo>
                    <a:pt x="30" y="8"/>
                  </a:lnTo>
                  <a:lnTo>
                    <a:pt x="15" y="4"/>
                  </a:lnTo>
                  <a:lnTo>
                    <a:pt x="2" y="0"/>
                  </a:lnTo>
                  <a:lnTo>
                    <a:pt x="0" y="4"/>
                  </a:lnTo>
                  <a:lnTo>
                    <a:pt x="13" y="9"/>
                  </a:lnTo>
                  <a:lnTo>
                    <a:pt x="28" y="13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4816" name="Freeform 71"/>
            <p:cNvSpPr>
              <a:spLocks/>
            </p:cNvSpPr>
            <p:nvPr/>
          </p:nvSpPr>
          <p:spPr bwMode="auto">
            <a:xfrm>
              <a:off x="308" y="453"/>
              <a:ext cx="41" cy="9"/>
            </a:xfrm>
            <a:custGeom>
              <a:avLst/>
              <a:gdLst>
                <a:gd name="T0" fmla="*/ 41 w 41"/>
                <a:gd name="T1" fmla="*/ 1 h 9"/>
                <a:gd name="T2" fmla="*/ 41 w 41"/>
                <a:gd name="T3" fmla="*/ 1 h 9"/>
                <a:gd name="T4" fmla="*/ 21 w 41"/>
                <a:gd name="T5" fmla="*/ 1 h 9"/>
                <a:gd name="T6" fmla="*/ 2 w 41"/>
                <a:gd name="T7" fmla="*/ 0 h 9"/>
                <a:gd name="T8" fmla="*/ 0 w 41"/>
                <a:gd name="T9" fmla="*/ 5 h 9"/>
                <a:gd name="T10" fmla="*/ 20 w 41"/>
                <a:gd name="T11" fmla="*/ 9 h 9"/>
                <a:gd name="T12" fmla="*/ 41 w 41"/>
                <a:gd name="T13" fmla="*/ 9 h 9"/>
                <a:gd name="T14" fmla="*/ 41 w 41"/>
                <a:gd name="T15" fmla="*/ 9 h 9"/>
                <a:gd name="T16" fmla="*/ 41 w 41"/>
                <a:gd name="T17" fmla="*/ 1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1"/>
                <a:gd name="T28" fmla="*/ 0 h 9"/>
                <a:gd name="T29" fmla="*/ 41 w 41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1" h="9">
                  <a:moveTo>
                    <a:pt x="41" y="1"/>
                  </a:moveTo>
                  <a:lnTo>
                    <a:pt x="41" y="1"/>
                  </a:lnTo>
                  <a:lnTo>
                    <a:pt x="21" y="1"/>
                  </a:lnTo>
                  <a:lnTo>
                    <a:pt x="2" y="0"/>
                  </a:lnTo>
                  <a:lnTo>
                    <a:pt x="0" y="5"/>
                  </a:lnTo>
                  <a:lnTo>
                    <a:pt x="20" y="9"/>
                  </a:lnTo>
                  <a:lnTo>
                    <a:pt x="41" y="9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4817" name="Freeform 72"/>
            <p:cNvSpPr>
              <a:spLocks/>
            </p:cNvSpPr>
            <p:nvPr/>
          </p:nvSpPr>
          <p:spPr bwMode="auto">
            <a:xfrm>
              <a:off x="349" y="449"/>
              <a:ext cx="39" cy="13"/>
            </a:xfrm>
            <a:custGeom>
              <a:avLst/>
              <a:gdLst>
                <a:gd name="T0" fmla="*/ 36 w 39"/>
                <a:gd name="T1" fmla="*/ 0 h 13"/>
                <a:gd name="T2" fmla="*/ 36 w 39"/>
                <a:gd name="T3" fmla="*/ 0 h 13"/>
                <a:gd name="T4" fmla="*/ 28 w 39"/>
                <a:gd name="T5" fmla="*/ 5 h 13"/>
                <a:gd name="T6" fmla="*/ 20 w 39"/>
                <a:gd name="T7" fmla="*/ 7 h 13"/>
                <a:gd name="T8" fmla="*/ 10 w 39"/>
                <a:gd name="T9" fmla="*/ 7 h 13"/>
                <a:gd name="T10" fmla="*/ 0 w 39"/>
                <a:gd name="T11" fmla="*/ 5 h 13"/>
                <a:gd name="T12" fmla="*/ 0 w 39"/>
                <a:gd name="T13" fmla="*/ 13 h 13"/>
                <a:gd name="T14" fmla="*/ 10 w 39"/>
                <a:gd name="T15" fmla="*/ 13 h 13"/>
                <a:gd name="T16" fmla="*/ 20 w 39"/>
                <a:gd name="T17" fmla="*/ 13 h 13"/>
                <a:gd name="T18" fmla="*/ 29 w 39"/>
                <a:gd name="T19" fmla="*/ 11 h 13"/>
                <a:gd name="T20" fmla="*/ 39 w 39"/>
                <a:gd name="T21" fmla="*/ 5 h 13"/>
                <a:gd name="T22" fmla="*/ 39 w 39"/>
                <a:gd name="T23" fmla="*/ 5 h 13"/>
                <a:gd name="T24" fmla="*/ 36 w 39"/>
                <a:gd name="T25" fmla="*/ 0 h 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9"/>
                <a:gd name="T40" fmla="*/ 0 h 13"/>
                <a:gd name="T41" fmla="*/ 39 w 39"/>
                <a:gd name="T42" fmla="*/ 13 h 1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9" h="13">
                  <a:moveTo>
                    <a:pt x="36" y="0"/>
                  </a:moveTo>
                  <a:lnTo>
                    <a:pt x="36" y="0"/>
                  </a:lnTo>
                  <a:lnTo>
                    <a:pt x="28" y="5"/>
                  </a:lnTo>
                  <a:lnTo>
                    <a:pt x="20" y="7"/>
                  </a:lnTo>
                  <a:lnTo>
                    <a:pt x="10" y="7"/>
                  </a:lnTo>
                  <a:lnTo>
                    <a:pt x="0" y="5"/>
                  </a:lnTo>
                  <a:lnTo>
                    <a:pt x="0" y="13"/>
                  </a:lnTo>
                  <a:lnTo>
                    <a:pt x="10" y="13"/>
                  </a:lnTo>
                  <a:lnTo>
                    <a:pt x="20" y="13"/>
                  </a:lnTo>
                  <a:lnTo>
                    <a:pt x="29" y="11"/>
                  </a:lnTo>
                  <a:lnTo>
                    <a:pt x="39" y="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4818" name="Freeform 73"/>
            <p:cNvSpPr>
              <a:spLocks/>
            </p:cNvSpPr>
            <p:nvPr/>
          </p:nvSpPr>
          <p:spPr bwMode="auto">
            <a:xfrm>
              <a:off x="385" y="447"/>
              <a:ext cx="10" cy="20"/>
            </a:xfrm>
            <a:custGeom>
              <a:avLst/>
              <a:gdLst>
                <a:gd name="T0" fmla="*/ 2 w 10"/>
                <a:gd name="T1" fmla="*/ 7 h 20"/>
                <a:gd name="T2" fmla="*/ 2 w 10"/>
                <a:gd name="T3" fmla="*/ 7 h 20"/>
                <a:gd name="T4" fmla="*/ 2 w 10"/>
                <a:gd name="T5" fmla="*/ 16 h 20"/>
                <a:gd name="T6" fmla="*/ 3 w 10"/>
                <a:gd name="T7" fmla="*/ 20 h 20"/>
                <a:gd name="T8" fmla="*/ 8 w 10"/>
                <a:gd name="T9" fmla="*/ 18 h 20"/>
                <a:gd name="T10" fmla="*/ 8 w 10"/>
                <a:gd name="T11" fmla="*/ 15 h 20"/>
                <a:gd name="T12" fmla="*/ 10 w 10"/>
                <a:gd name="T13" fmla="*/ 9 h 20"/>
                <a:gd name="T14" fmla="*/ 8 w 10"/>
                <a:gd name="T15" fmla="*/ 6 h 20"/>
                <a:gd name="T16" fmla="*/ 7 w 10"/>
                <a:gd name="T17" fmla="*/ 4 h 20"/>
                <a:gd name="T18" fmla="*/ 3 w 10"/>
                <a:gd name="T19" fmla="*/ 0 h 20"/>
                <a:gd name="T20" fmla="*/ 2 w 10"/>
                <a:gd name="T21" fmla="*/ 2 h 20"/>
                <a:gd name="T22" fmla="*/ 0 w 10"/>
                <a:gd name="T23" fmla="*/ 2 h 20"/>
                <a:gd name="T24" fmla="*/ 3 w 10"/>
                <a:gd name="T25" fmla="*/ 7 h 20"/>
                <a:gd name="T26" fmla="*/ 3 w 10"/>
                <a:gd name="T27" fmla="*/ 7 h 20"/>
                <a:gd name="T28" fmla="*/ 3 w 10"/>
                <a:gd name="T29" fmla="*/ 7 h 20"/>
                <a:gd name="T30" fmla="*/ 3 w 10"/>
                <a:gd name="T31" fmla="*/ 7 h 20"/>
                <a:gd name="T32" fmla="*/ 3 w 10"/>
                <a:gd name="T33" fmla="*/ 7 h 20"/>
                <a:gd name="T34" fmla="*/ 3 w 10"/>
                <a:gd name="T35" fmla="*/ 9 h 20"/>
                <a:gd name="T36" fmla="*/ 3 w 10"/>
                <a:gd name="T37" fmla="*/ 15 h 20"/>
                <a:gd name="T38" fmla="*/ 3 w 10"/>
                <a:gd name="T39" fmla="*/ 16 h 20"/>
                <a:gd name="T40" fmla="*/ 7 w 10"/>
                <a:gd name="T41" fmla="*/ 18 h 20"/>
                <a:gd name="T42" fmla="*/ 7 w 10"/>
                <a:gd name="T43" fmla="*/ 15 h 20"/>
                <a:gd name="T44" fmla="*/ 7 w 10"/>
                <a:gd name="T45" fmla="*/ 7 h 20"/>
                <a:gd name="T46" fmla="*/ 7 w 10"/>
                <a:gd name="T47" fmla="*/ 7 h 20"/>
                <a:gd name="T48" fmla="*/ 2 w 10"/>
                <a:gd name="T49" fmla="*/ 7 h 2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"/>
                <a:gd name="T76" fmla="*/ 0 h 20"/>
                <a:gd name="T77" fmla="*/ 10 w 10"/>
                <a:gd name="T78" fmla="*/ 20 h 2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" h="20">
                  <a:moveTo>
                    <a:pt x="2" y="7"/>
                  </a:moveTo>
                  <a:lnTo>
                    <a:pt x="2" y="7"/>
                  </a:lnTo>
                  <a:lnTo>
                    <a:pt x="2" y="16"/>
                  </a:lnTo>
                  <a:lnTo>
                    <a:pt x="3" y="20"/>
                  </a:lnTo>
                  <a:lnTo>
                    <a:pt x="8" y="18"/>
                  </a:lnTo>
                  <a:lnTo>
                    <a:pt x="8" y="15"/>
                  </a:lnTo>
                  <a:lnTo>
                    <a:pt x="10" y="9"/>
                  </a:lnTo>
                  <a:lnTo>
                    <a:pt x="8" y="6"/>
                  </a:lnTo>
                  <a:lnTo>
                    <a:pt x="7" y="4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3" y="7"/>
                  </a:lnTo>
                  <a:lnTo>
                    <a:pt x="3" y="9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7" y="15"/>
                  </a:lnTo>
                  <a:lnTo>
                    <a:pt x="7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4819" name="Freeform 74"/>
            <p:cNvSpPr>
              <a:spLocks/>
            </p:cNvSpPr>
            <p:nvPr/>
          </p:nvSpPr>
          <p:spPr bwMode="auto">
            <a:xfrm>
              <a:off x="383" y="395"/>
              <a:ext cx="9" cy="59"/>
            </a:xfrm>
            <a:custGeom>
              <a:avLst/>
              <a:gdLst>
                <a:gd name="T0" fmla="*/ 0 w 9"/>
                <a:gd name="T1" fmla="*/ 0 h 59"/>
                <a:gd name="T2" fmla="*/ 0 w 9"/>
                <a:gd name="T3" fmla="*/ 0 h 59"/>
                <a:gd name="T4" fmla="*/ 4 w 9"/>
                <a:gd name="T5" fmla="*/ 20 h 59"/>
                <a:gd name="T6" fmla="*/ 4 w 9"/>
                <a:gd name="T7" fmla="*/ 31 h 59"/>
                <a:gd name="T8" fmla="*/ 4 w 9"/>
                <a:gd name="T9" fmla="*/ 40 h 59"/>
                <a:gd name="T10" fmla="*/ 4 w 9"/>
                <a:gd name="T11" fmla="*/ 59 h 59"/>
                <a:gd name="T12" fmla="*/ 9 w 9"/>
                <a:gd name="T13" fmla="*/ 59 h 59"/>
                <a:gd name="T14" fmla="*/ 9 w 9"/>
                <a:gd name="T15" fmla="*/ 40 h 59"/>
                <a:gd name="T16" fmla="*/ 9 w 9"/>
                <a:gd name="T17" fmla="*/ 31 h 59"/>
                <a:gd name="T18" fmla="*/ 9 w 9"/>
                <a:gd name="T19" fmla="*/ 20 h 59"/>
                <a:gd name="T20" fmla="*/ 5 w 9"/>
                <a:gd name="T21" fmla="*/ 0 h 59"/>
                <a:gd name="T22" fmla="*/ 5 w 9"/>
                <a:gd name="T23" fmla="*/ 0 h 59"/>
                <a:gd name="T24" fmla="*/ 0 w 9"/>
                <a:gd name="T25" fmla="*/ 0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"/>
                <a:gd name="T40" fmla="*/ 0 h 59"/>
                <a:gd name="T41" fmla="*/ 9 w 9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" h="59">
                  <a:moveTo>
                    <a:pt x="0" y="0"/>
                  </a:moveTo>
                  <a:lnTo>
                    <a:pt x="0" y="0"/>
                  </a:lnTo>
                  <a:lnTo>
                    <a:pt x="4" y="20"/>
                  </a:lnTo>
                  <a:lnTo>
                    <a:pt x="4" y="31"/>
                  </a:lnTo>
                  <a:lnTo>
                    <a:pt x="4" y="40"/>
                  </a:lnTo>
                  <a:lnTo>
                    <a:pt x="4" y="59"/>
                  </a:lnTo>
                  <a:lnTo>
                    <a:pt x="9" y="59"/>
                  </a:lnTo>
                  <a:lnTo>
                    <a:pt x="9" y="40"/>
                  </a:lnTo>
                  <a:lnTo>
                    <a:pt x="9" y="31"/>
                  </a:lnTo>
                  <a:lnTo>
                    <a:pt x="9" y="2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4820" name="Freeform 75"/>
            <p:cNvSpPr>
              <a:spLocks/>
            </p:cNvSpPr>
            <p:nvPr/>
          </p:nvSpPr>
          <p:spPr bwMode="auto">
            <a:xfrm>
              <a:off x="375" y="332"/>
              <a:ext cx="13" cy="63"/>
            </a:xfrm>
            <a:custGeom>
              <a:avLst/>
              <a:gdLst>
                <a:gd name="T0" fmla="*/ 0 w 13"/>
                <a:gd name="T1" fmla="*/ 0 h 63"/>
                <a:gd name="T2" fmla="*/ 0 w 13"/>
                <a:gd name="T3" fmla="*/ 0 h 63"/>
                <a:gd name="T4" fmla="*/ 2 w 13"/>
                <a:gd name="T5" fmla="*/ 14 h 63"/>
                <a:gd name="T6" fmla="*/ 3 w 13"/>
                <a:gd name="T7" fmla="*/ 25 h 63"/>
                <a:gd name="T8" fmla="*/ 5 w 13"/>
                <a:gd name="T9" fmla="*/ 39 h 63"/>
                <a:gd name="T10" fmla="*/ 8 w 13"/>
                <a:gd name="T11" fmla="*/ 63 h 63"/>
                <a:gd name="T12" fmla="*/ 13 w 13"/>
                <a:gd name="T13" fmla="*/ 63 h 63"/>
                <a:gd name="T14" fmla="*/ 12 w 13"/>
                <a:gd name="T15" fmla="*/ 38 h 63"/>
                <a:gd name="T16" fmla="*/ 8 w 13"/>
                <a:gd name="T17" fmla="*/ 25 h 63"/>
                <a:gd name="T18" fmla="*/ 7 w 13"/>
                <a:gd name="T19" fmla="*/ 12 h 63"/>
                <a:gd name="T20" fmla="*/ 5 w 13"/>
                <a:gd name="T21" fmla="*/ 0 h 63"/>
                <a:gd name="T22" fmla="*/ 5 w 13"/>
                <a:gd name="T23" fmla="*/ 0 h 63"/>
                <a:gd name="T24" fmla="*/ 0 w 13"/>
                <a:gd name="T25" fmla="*/ 0 h 6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"/>
                <a:gd name="T40" fmla="*/ 0 h 63"/>
                <a:gd name="T41" fmla="*/ 13 w 13"/>
                <a:gd name="T42" fmla="*/ 63 h 6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" h="63">
                  <a:moveTo>
                    <a:pt x="0" y="0"/>
                  </a:moveTo>
                  <a:lnTo>
                    <a:pt x="0" y="0"/>
                  </a:lnTo>
                  <a:lnTo>
                    <a:pt x="2" y="14"/>
                  </a:lnTo>
                  <a:lnTo>
                    <a:pt x="3" y="25"/>
                  </a:lnTo>
                  <a:lnTo>
                    <a:pt x="5" y="39"/>
                  </a:lnTo>
                  <a:lnTo>
                    <a:pt x="8" y="63"/>
                  </a:lnTo>
                  <a:lnTo>
                    <a:pt x="13" y="63"/>
                  </a:lnTo>
                  <a:lnTo>
                    <a:pt x="12" y="38"/>
                  </a:lnTo>
                  <a:lnTo>
                    <a:pt x="8" y="25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4821" name="Freeform 76"/>
            <p:cNvSpPr>
              <a:spLocks/>
            </p:cNvSpPr>
            <p:nvPr/>
          </p:nvSpPr>
          <p:spPr bwMode="auto">
            <a:xfrm>
              <a:off x="362" y="283"/>
              <a:ext cx="18" cy="49"/>
            </a:xfrm>
            <a:custGeom>
              <a:avLst/>
              <a:gdLst>
                <a:gd name="T0" fmla="*/ 0 w 18"/>
                <a:gd name="T1" fmla="*/ 2 h 49"/>
                <a:gd name="T2" fmla="*/ 0 w 18"/>
                <a:gd name="T3" fmla="*/ 2 h 49"/>
                <a:gd name="T4" fmla="*/ 5 w 18"/>
                <a:gd name="T5" fmla="*/ 14 h 49"/>
                <a:gd name="T6" fmla="*/ 8 w 18"/>
                <a:gd name="T7" fmla="*/ 25 h 49"/>
                <a:gd name="T8" fmla="*/ 12 w 18"/>
                <a:gd name="T9" fmla="*/ 36 h 49"/>
                <a:gd name="T10" fmla="*/ 13 w 18"/>
                <a:gd name="T11" fmla="*/ 49 h 49"/>
                <a:gd name="T12" fmla="*/ 18 w 18"/>
                <a:gd name="T13" fmla="*/ 49 h 49"/>
                <a:gd name="T14" fmla="*/ 16 w 18"/>
                <a:gd name="T15" fmla="*/ 34 h 49"/>
                <a:gd name="T16" fmla="*/ 13 w 18"/>
                <a:gd name="T17" fmla="*/ 23 h 49"/>
                <a:gd name="T18" fmla="*/ 10 w 18"/>
                <a:gd name="T19" fmla="*/ 14 h 49"/>
                <a:gd name="T20" fmla="*/ 5 w 18"/>
                <a:gd name="T21" fmla="*/ 0 h 49"/>
                <a:gd name="T22" fmla="*/ 5 w 18"/>
                <a:gd name="T23" fmla="*/ 0 h 49"/>
                <a:gd name="T24" fmla="*/ 0 w 18"/>
                <a:gd name="T25" fmla="*/ 2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49"/>
                <a:gd name="T41" fmla="*/ 18 w 18"/>
                <a:gd name="T42" fmla="*/ 49 h 4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49">
                  <a:moveTo>
                    <a:pt x="0" y="2"/>
                  </a:moveTo>
                  <a:lnTo>
                    <a:pt x="0" y="2"/>
                  </a:lnTo>
                  <a:lnTo>
                    <a:pt x="5" y="14"/>
                  </a:lnTo>
                  <a:lnTo>
                    <a:pt x="8" y="25"/>
                  </a:lnTo>
                  <a:lnTo>
                    <a:pt x="12" y="36"/>
                  </a:lnTo>
                  <a:lnTo>
                    <a:pt x="13" y="49"/>
                  </a:lnTo>
                  <a:lnTo>
                    <a:pt x="18" y="49"/>
                  </a:lnTo>
                  <a:lnTo>
                    <a:pt x="16" y="34"/>
                  </a:lnTo>
                  <a:lnTo>
                    <a:pt x="13" y="23"/>
                  </a:lnTo>
                  <a:lnTo>
                    <a:pt x="10" y="14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4822" name="Freeform 77"/>
            <p:cNvSpPr>
              <a:spLocks/>
            </p:cNvSpPr>
            <p:nvPr/>
          </p:nvSpPr>
          <p:spPr bwMode="auto">
            <a:xfrm>
              <a:off x="342" y="247"/>
              <a:ext cx="25" cy="38"/>
            </a:xfrm>
            <a:custGeom>
              <a:avLst/>
              <a:gdLst>
                <a:gd name="T0" fmla="*/ 0 w 25"/>
                <a:gd name="T1" fmla="*/ 0 h 38"/>
                <a:gd name="T2" fmla="*/ 0 w 25"/>
                <a:gd name="T3" fmla="*/ 5 h 38"/>
                <a:gd name="T4" fmla="*/ 2 w 25"/>
                <a:gd name="T5" fmla="*/ 9 h 38"/>
                <a:gd name="T6" fmla="*/ 10 w 25"/>
                <a:gd name="T7" fmla="*/ 18 h 38"/>
                <a:gd name="T8" fmla="*/ 17 w 25"/>
                <a:gd name="T9" fmla="*/ 29 h 38"/>
                <a:gd name="T10" fmla="*/ 20 w 25"/>
                <a:gd name="T11" fmla="*/ 38 h 38"/>
                <a:gd name="T12" fmla="*/ 25 w 25"/>
                <a:gd name="T13" fmla="*/ 36 h 38"/>
                <a:gd name="T14" fmla="*/ 20 w 25"/>
                <a:gd name="T15" fmla="*/ 25 h 38"/>
                <a:gd name="T16" fmla="*/ 14 w 25"/>
                <a:gd name="T17" fmla="*/ 14 h 38"/>
                <a:gd name="T18" fmla="*/ 7 w 25"/>
                <a:gd name="T19" fmla="*/ 3 h 38"/>
                <a:gd name="T20" fmla="*/ 0 w 25"/>
                <a:gd name="T21" fmla="*/ 0 h 38"/>
                <a:gd name="T22" fmla="*/ 0 w 25"/>
                <a:gd name="T23" fmla="*/ 5 h 38"/>
                <a:gd name="T24" fmla="*/ 0 w 25"/>
                <a:gd name="T25" fmla="*/ 0 h 3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5"/>
                <a:gd name="T40" fmla="*/ 0 h 38"/>
                <a:gd name="T41" fmla="*/ 25 w 25"/>
                <a:gd name="T42" fmla="*/ 38 h 3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5" h="38">
                  <a:moveTo>
                    <a:pt x="0" y="0"/>
                  </a:moveTo>
                  <a:lnTo>
                    <a:pt x="0" y="5"/>
                  </a:lnTo>
                  <a:lnTo>
                    <a:pt x="2" y="9"/>
                  </a:lnTo>
                  <a:lnTo>
                    <a:pt x="10" y="18"/>
                  </a:lnTo>
                  <a:lnTo>
                    <a:pt x="17" y="29"/>
                  </a:lnTo>
                  <a:lnTo>
                    <a:pt x="20" y="38"/>
                  </a:lnTo>
                  <a:lnTo>
                    <a:pt x="25" y="36"/>
                  </a:lnTo>
                  <a:lnTo>
                    <a:pt x="20" y="25"/>
                  </a:lnTo>
                  <a:lnTo>
                    <a:pt x="14" y="14"/>
                  </a:lnTo>
                  <a:lnTo>
                    <a:pt x="7" y="3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4823" name="Rectangle 78"/>
            <p:cNvSpPr>
              <a:spLocks noChangeArrowheads="1"/>
            </p:cNvSpPr>
            <p:nvPr/>
          </p:nvSpPr>
          <p:spPr bwMode="auto">
            <a:xfrm>
              <a:off x="149" y="196"/>
              <a:ext cx="508" cy="6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244740" name="Picture 79" descr="icc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"/>
            <a:ext cx="9906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4741" name="Text Box 80"/>
          <p:cNvSpPr txBox="1">
            <a:spLocks noChangeArrowheads="1"/>
          </p:cNvSpPr>
          <p:nvPr/>
        </p:nvSpPr>
        <p:spPr bwMode="auto">
          <a:xfrm>
            <a:off x="2209800" y="228600"/>
            <a:ext cx="5902325" cy="669925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</a:pPr>
            <a:r>
              <a:rPr lang="en-GB" sz="3600">
                <a:solidFill>
                  <a:srgbClr val="FF0000"/>
                </a:solidFill>
                <a:sym typeface="Symbol" charset="0"/>
              </a:rPr>
              <a:t>The content of our universe</a:t>
            </a:r>
            <a:r>
              <a:rPr lang="en-GB" sz="36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44742" name="Rectangle 90"/>
          <p:cNvSpPr>
            <a:spLocks noChangeArrowheads="1"/>
          </p:cNvSpPr>
          <p:nvPr/>
        </p:nvSpPr>
        <p:spPr bwMode="auto">
          <a:xfrm>
            <a:off x="169863" y="5638800"/>
            <a:ext cx="8669337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FFFF"/>
                </a:solidFill>
              </a:rPr>
              <a:t>Dark matter </a:t>
            </a:r>
            <a:r>
              <a:rPr lang="en-US" sz="2400">
                <a:solidFill>
                  <a:srgbClr val="FFFFFF"/>
                </a:solidFill>
                <a:sym typeface="Symbol" charset="0"/>
              </a:rPr>
              <a:t> matter that does not emit light at any wavelength</a:t>
            </a:r>
            <a:endParaRPr lang="en-US" sz="2400">
              <a:solidFill>
                <a:srgbClr val="FFFFFF"/>
              </a:solidFill>
            </a:endParaRPr>
          </a:p>
        </p:txBody>
      </p:sp>
      <p:grpSp>
        <p:nvGrpSpPr>
          <p:cNvPr id="3" name="Group 88"/>
          <p:cNvGrpSpPr>
            <a:grpSpLocks/>
          </p:cNvGrpSpPr>
          <p:nvPr/>
        </p:nvGrpSpPr>
        <p:grpSpPr bwMode="auto">
          <a:xfrm>
            <a:off x="4419600" y="1447800"/>
            <a:ext cx="4267200" cy="2362200"/>
            <a:chOff x="4419600" y="1447800"/>
            <a:chExt cx="4266542" cy="2362200"/>
          </a:xfrm>
        </p:grpSpPr>
        <p:grpSp>
          <p:nvGrpSpPr>
            <p:cNvPr id="244744" name="Group 84"/>
            <p:cNvGrpSpPr>
              <a:grpSpLocks/>
            </p:cNvGrpSpPr>
            <p:nvPr/>
          </p:nvGrpSpPr>
          <p:grpSpPr bwMode="auto">
            <a:xfrm>
              <a:off x="4419600" y="1447800"/>
              <a:ext cx="4266542" cy="2362200"/>
              <a:chOff x="4419600" y="1447800"/>
              <a:chExt cx="4266542" cy="2362200"/>
            </a:xfrm>
          </p:grpSpPr>
          <p:sp>
            <p:nvSpPr>
              <p:cNvPr id="244746" name="Oval 89"/>
              <p:cNvSpPr>
                <a:spLocks noChangeArrowheads="1"/>
              </p:cNvSpPr>
              <p:nvPr/>
            </p:nvSpPr>
            <p:spPr bwMode="auto">
              <a:xfrm>
                <a:off x="4419600" y="2667000"/>
                <a:ext cx="2819400" cy="1143000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4747" name="TextBox 83"/>
              <p:cNvSpPr txBox="1">
                <a:spLocks noChangeArrowheads="1"/>
              </p:cNvSpPr>
              <p:nvPr/>
            </p:nvSpPr>
            <p:spPr bwMode="auto">
              <a:xfrm>
                <a:off x="5119739" y="1447800"/>
                <a:ext cx="3566403" cy="5078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lnSpc>
                    <a:spcPct val="115000"/>
                  </a:lnSpc>
                  <a:spcBef>
                    <a:spcPct val="2500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lnSpc>
                    <a:spcPct val="115000"/>
                  </a:lnSpc>
                  <a:spcBef>
                    <a:spcPct val="2500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lnSpc>
                    <a:spcPct val="115000"/>
                  </a:lnSpc>
                  <a:spcBef>
                    <a:spcPct val="2500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lnSpc>
                    <a:spcPct val="115000"/>
                  </a:lnSpc>
                  <a:spcBef>
                    <a:spcPct val="2500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2400">
                    <a:solidFill>
                      <a:schemeClr val="bg1"/>
                    </a:solidFill>
                  </a:rPr>
                  <a:t>why is DM so important?</a:t>
                </a:r>
              </a:p>
            </p:txBody>
          </p:sp>
        </p:grpSp>
        <p:cxnSp>
          <p:nvCxnSpPr>
            <p:cNvPr id="244745" name="Straight Arrow Connector 86"/>
            <p:cNvCxnSpPr>
              <a:cxnSpLocks noChangeShapeType="1"/>
            </p:cNvCxnSpPr>
            <p:nvPr/>
          </p:nvCxnSpPr>
          <p:spPr bwMode="auto">
            <a:xfrm rot="5400000">
              <a:off x="6362700" y="2019300"/>
              <a:ext cx="609600" cy="533400"/>
            </a:xfrm>
            <a:prstGeom prst="straightConnector1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88" name="TextBox 90"/>
          <p:cNvSpPr txBox="1">
            <a:spLocks noChangeArrowheads="1"/>
          </p:cNvSpPr>
          <p:nvPr/>
        </p:nvSpPr>
        <p:spPr bwMode="auto">
          <a:xfrm>
            <a:off x="5862638" y="4735513"/>
            <a:ext cx="538162" cy="3698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>
                <a:solidFill>
                  <a:srgbClr val="FFFFFF"/>
                </a:solidFill>
              </a:rPr>
              <a:t>5 %</a:t>
            </a:r>
          </a:p>
        </p:txBody>
      </p:sp>
      <p:sp>
        <p:nvSpPr>
          <p:cNvPr id="89" name="TextBox 93"/>
          <p:cNvSpPr txBox="1">
            <a:spLocks noChangeArrowheads="1"/>
          </p:cNvSpPr>
          <p:nvPr/>
        </p:nvSpPr>
        <p:spPr bwMode="auto">
          <a:xfrm>
            <a:off x="5119688" y="3135313"/>
            <a:ext cx="595312" cy="369887"/>
          </a:xfrm>
          <a:prstGeom prst="rect">
            <a:avLst/>
          </a:prstGeom>
          <a:solidFill>
            <a:srgbClr val="2B2060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>
                <a:solidFill>
                  <a:srgbClr val="FFFFFF"/>
                </a:solidFill>
              </a:rPr>
              <a:t>25%</a:t>
            </a:r>
          </a:p>
        </p:txBody>
      </p:sp>
    </p:spTree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786" name="Picture 3" descr="coll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istine_chapel_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2675"/>
            <a:ext cx="91440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699" name="Text Box 7"/>
          <p:cNvSpPr txBox="1">
            <a:spLocks noChangeArrowheads="1"/>
          </p:cNvSpPr>
          <p:nvPr/>
        </p:nvSpPr>
        <p:spPr bwMode="auto">
          <a:xfrm>
            <a:off x="1219200" y="2579688"/>
            <a:ext cx="7010400" cy="1077912"/>
          </a:xfrm>
          <a:prstGeom prst="rect">
            <a:avLst/>
          </a:prstGeom>
          <a:solidFill>
            <a:srgbClr val="CC99FF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lang="en-GB" sz="3200">
                <a:solidFill>
                  <a:srgbClr val="0000FF"/>
                </a:solidFill>
              </a:rPr>
              <a:t>The gravity of the dark matter drives formation of cosmic structure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143000" y="2819400"/>
            <a:ext cx="7010400" cy="584200"/>
          </a:xfrm>
          <a:prstGeom prst="rect">
            <a:avLst/>
          </a:prstGeom>
          <a:solidFill>
            <a:srgbClr val="CC99FF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lang="en-GB" sz="3200">
                <a:solidFill>
                  <a:srgbClr val="0000FF"/>
                </a:solidFill>
              </a:rPr>
              <a:t>Where do the galaxies come from? </a:t>
            </a:r>
          </a:p>
        </p:txBody>
      </p:sp>
    </p:spTree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576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7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699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Text Box 2"/>
          <p:cNvSpPr txBox="1">
            <a:spLocks noChangeArrowheads="1"/>
          </p:cNvSpPr>
          <p:nvPr/>
        </p:nvSpPr>
        <p:spPr bwMode="auto">
          <a:xfrm>
            <a:off x="3028950" y="101600"/>
            <a:ext cx="4210050" cy="584200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</a:pPr>
            <a:r>
              <a:rPr lang="en-GB" sz="3200" smtClean="0">
                <a:solidFill>
                  <a:srgbClr val="FF0000"/>
                </a:solidFill>
              </a:rPr>
              <a:t>The origin of galaxies</a:t>
            </a:r>
          </a:p>
        </p:txBody>
      </p:sp>
      <p:pic>
        <p:nvPicPr>
          <p:cNvPr id="212995" name="Picture 3" descr="the_persistence_of_me#B37E5.jpg                                00034983Macintosh HD                   BCFB972B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52550"/>
            <a:ext cx="32766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2996" name="Rectangle 12"/>
          <p:cNvSpPr>
            <a:spLocks noChangeArrowheads="1"/>
          </p:cNvSpPr>
          <p:nvPr/>
        </p:nvSpPr>
        <p:spPr bwMode="auto">
          <a:xfrm>
            <a:off x="1295400" y="838200"/>
            <a:ext cx="165258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smtClean="0">
                <a:solidFill>
                  <a:srgbClr val="0000FF"/>
                </a:solidFill>
              </a:rPr>
              <a:t>t=10</a:t>
            </a:r>
            <a:r>
              <a:rPr lang="en-US" sz="2400" baseline="30000" smtClean="0">
                <a:solidFill>
                  <a:srgbClr val="0000FF"/>
                </a:solidFill>
              </a:rPr>
              <a:t>-35</a:t>
            </a:r>
            <a:r>
              <a:rPr lang="en-US" sz="2400" smtClean="0">
                <a:solidFill>
                  <a:srgbClr val="0000FF"/>
                </a:solidFill>
              </a:rPr>
              <a:t> sec </a:t>
            </a:r>
          </a:p>
        </p:txBody>
      </p:sp>
      <p:pic>
        <p:nvPicPr>
          <p:cNvPr id="20" name="Picture 19" descr="earlyuniverse_quantu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14450"/>
            <a:ext cx="3603625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8"/>
          <p:cNvSpPr>
            <a:spLocks noChangeArrowheads="1"/>
          </p:cNvSpPr>
          <p:nvPr/>
        </p:nvSpPr>
        <p:spPr bwMode="auto">
          <a:xfrm>
            <a:off x="0" y="4246578"/>
            <a:ext cx="4211960" cy="220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10000"/>
              </a:spcBef>
            </a:pPr>
            <a:r>
              <a:rPr lang="en-GB" sz="2400" dirty="0"/>
              <a:t>E</a:t>
            </a:r>
            <a:r>
              <a:rPr lang="en-GB" sz="2400" dirty="0" smtClean="0"/>
              <a:t>arly </a:t>
            </a:r>
            <a:r>
              <a:rPr lang="en-GB" sz="2400" dirty="0"/>
              <a:t>universe </a:t>
            </a:r>
            <a:r>
              <a:rPr lang="en-GB" sz="2400" dirty="0" smtClean="0"/>
              <a:t>was seeded </a:t>
            </a:r>
            <a:r>
              <a:rPr lang="en-GB" sz="2400" dirty="0"/>
              <a:t>by </a:t>
            </a:r>
            <a:r>
              <a:rPr lang="en-GB" sz="2400" dirty="0" smtClean="0"/>
              <a:t>tiny </a:t>
            </a:r>
            <a:r>
              <a:rPr lang="en-GB" sz="2400" dirty="0" smtClean="0">
                <a:solidFill>
                  <a:srgbClr val="FF0000"/>
                </a:solidFill>
              </a:rPr>
              <a:t>mass irregularities </a:t>
            </a:r>
            <a:r>
              <a:rPr lang="en-GB" sz="2400" dirty="0" smtClean="0"/>
              <a:t>produced </a:t>
            </a:r>
            <a:r>
              <a:rPr lang="en-GB" sz="2400" dirty="0"/>
              <a:t>by quantum </a:t>
            </a:r>
            <a:r>
              <a:rPr lang="en-GB" sz="2400" dirty="0" smtClean="0"/>
              <a:t>processes (</a:t>
            </a:r>
            <a:r>
              <a:rPr lang="en-GB" sz="2400" dirty="0" smtClean="0">
                <a:solidFill>
                  <a:srgbClr val="FF0000"/>
                </a:solidFill>
              </a:rPr>
              <a:t>quantum fluctuations</a:t>
            </a:r>
            <a:r>
              <a:rPr lang="en-GB" sz="2400" dirty="0" smtClean="0"/>
              <a:t> of the vacuum)</a:t>
            </a:r>
            <a:endParaRPr lang="en-US" sz="2400" dirty="0"/>
          </a:p>
        </p:txBody>
      </p:sp>
      <p:grpSp>
        <p:nvGrpSpPr>
          <p:cNvPr id="5" name="Group 4"/>
          <p:cNvGrpSpPr/>
          <p:nvPr/>
        </p:nvGrpSpPr>
        <p:grpSpPr>
          <a:xfrm>
            <a:off x="3955193" y="1267374"/>
            <a:ext cx="4548186" cy="5041946"/>
            <a:chOff x="3955193" y="1267374"/>
            <a:chExt cx="4548186" cy="5041946"/>
          </a:xfrm>
        </p:grpSpPr>
        <p:grpSp>
          <p:nvGrpSpPr>
            <p:cNvPr id="3" name="Group 18"/>
            <p:cNvGrpSpPr>
              <a:grpSpLocks/>
            </p:cNvGrpSpPr>
            <p:nvPr/>
          </p:nvGrpSpPr>
          <p:grpSpPr bwMode="auto">
            <a:xfrm>
              <a:off x="5148064" y="3212975"/>
              <a:ext cx="3355315" cy="3096345"/>
              <a:chOff x="5562600" y="3886200"/>
              <a:chExt cx="2343427" cy="2453640"/>
            </a:xfrm>
          </p:grpSpPr>
          <p:sp>
            <p:nvSpPr>
              <p:cNvPr id="213002" name="Rectangle 9"/>
              <p:cNvSpPr>
                <a:spLocks noChangeArrowheads="1"/>
              </p:cNvSpPr>
              <p:nvPr/>
            </p:nvSpPr>
            <p:spPr bwMode="auto">
              <a:xfrm>
                <a:off x="5914644" y="5937419"/>
                <a:ext cx="1688260" cy="4024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2400" dirty="0" smtClean="0">
                    <a:solidFill>
                      <a:srgbClr val="0000FF"/>
                    </a:solidFill>
                  </a:rPr>
                  <a:t>t=13.8 billion </a:t>
                </a:r>
                <a:r>
                  <a:rPr lang="en-US" sz="2400" dirty="0" err="1" smtClean="0">
                    <a:solidFill>
                      <a:srgbClr val="0000FF"/>
                    </a:solidFill>
                  </a:rPr>
                  <a:t>yrs</a:t>
                </a:r>
                <a:endParaRPr lang="en-US" sz="2400" dirty="0" smtClean="0">
                  <a:solidFill>
                    <a:srgbClr val="0000FF"/>
                  </a:solidFill>
                </a:endParaRPr>
              </a:p>
            </p:txBody>
          </p:sp>
          <p:pic>
            <p:nvPicPr>
              <p:cNvPr id="213003" name="Picture 4" descr="galaxies.jpg                                                   00034983Macintosh HD                   BCFB972B: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62600" y="3886200"/>
                <a:ext cx="2343427" cy="20133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" name="Curved Down Arrow 3"/>
            <p:cNvSpPr/>
            <p:nvPr/>
          </p:nvSpPr>
          <p:spPr bwMode="auto">
            <a:xfrm rot="1944892">
              <a:off x="3955193" y="1267374"/>
              <a:ext cx="3982240" cy="1811483"/>
            </a:xfrm>
            <a:prstGeom prst="curvedDownArrow">
              <a:avLst>
                <a:gd name="adj1" fmla="val 6706"/>
                <a:gd name="adj2" fmla="val 39998"/>
                <a:gd name="adj3" fmla="val 20114"/>
              </a:avLst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457200" marR="0" indent="-45720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4372569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210" name="Picture 2" descr="IMG_117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"/>
            <a:ext cx="9150350" cy="6896100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</p:pic>
      <p:sp>
        <p:nvSpPr>
          <p:cNvPr id="2793475" name="Text Box 3"/>
          <p:cNvSpPr txBox="1">
            <a:spLocks noChangeArrowheads="1"/>
          </p:cNvSpPr>
          <p:nvPr/>
        </p:nvSpPr>
        <p:spPr bwMode="auto">
          <a:xfrm>
            <a:off x="179511" y="335594"/>
            <a:ext cx="8856985" cy="1077182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txBody>
          <a:bodyPr wrap="square" lIns="91400" tIns="45702" rIns="91400" bIns="45702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lang="en-GB" sz="3200" dirty="0" smtClean="0">
                <a:solidFill>
                  <a:srgbClr val="800000"/>
                </a:solidFill>
              </a:rPr>
              <a:t>The identity of the dark matter is one of the great mysteries of modern science</a:t>
            </a:r>
            <a:endParaRPr lang="en-GB" sz="32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636142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3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793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93475" grpId="0" animBg="1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362" name="Picture 3" descr="coll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istine_chapel_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2675"/>
            <a:ext cx="91440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699" name="Text Box 7"/>
          <p:cNvSpPr txBox="1">
            <a:spLocks noChangeArrowheads="1"/>
          </p:cNvSpPr>
          <p:nvPr/>
        </p:nvSpPr>
        <p:spPr bwMode="auto">
          <a:xfrm>
            <a:off x="152400" y="2579688"/>
            <a:ext cx="8763000" cy="1077912"/>
          </a:xfrm>
          <a:prstGeom prst="rect">
            <a:avLst/>
          </a:prstGeom>
          <a:solidFill>
            <a:srgbClr val="CC99FF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lang="en-GB" sz="3200">
                <a:solidFill>
                  <a:srgbClr val="0000FF"/>
                </a:solidFill>
              </a:rPr>
              <a:t>The tiny quantum irregularities were hugely amplified by the gravity of the dark matter </a:t>
            </a:r>
            <a:endParaRPr lang="en-GB" sz="32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57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69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5C5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1" descr="sistine_chapel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62000"/>
            <a:ext cx="8231188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99" name="TextBox 1"/>
          <p:cNvSpPr txBox="1">
            <a:spLocks noChangeArrowheads="1"/>
          </p:cNvSpPr>
          <p:nvPr/>
        </p:nvSpPr>
        <p:spPr bwMode="auto">
          <a:xfrm>
            <a:off x="2411760" y="114846"/>
            <a:ext cx="515461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Where do galaxies come from?</a:t>
            </a:r>
          </a:p>
        </p:txBody>
      </p:sp>
      <p:pic>
        <p:nvPicPr>
          <p:cNvPr id="3" name="Picture 2" descr="slide7_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8910" y="4437112"/>
            <a:ext cx="2898993" cy="2393280"/>
          </a:xfrm>
          <a:prstGeom prst="rect">
            <a:avLst/>
          </a:prstGeom>
          <a:noFill/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1408208" y="1619685"/>
            <a:ext cx="5206984" cy="3549423"/>
            <a:chOff x="1408208" y="1619685"/>
            <a:chExt cx="5206984" cy="3549423"/>
          </a:xfrm>
        </p:grpSpPr>
        <p:grpSp>
          <p:nvGrpSpPr>
            <p:cNvPr id="4" name="Group 3"/>
            <p:cNvGrpSpPr/>
            <p:nvPr/>
          </p:nvGrpSpPr>
          <p:grpSpPr>
            <a:xfrm>
              <a:off x="1408208" y="1838070"/>
              <a:ext cx="5206984" cy="3331038"/>
              <a:chOff x="1408208" y="1838070"/>
              <a:chExt cx="5206984" cy="3331038"/>
            </a:xfrm>
          </p:grpSpPr>
          <p:sp>
            <p:nvSpPr>
              <p:cNvPr id="106504" name="AutoShape 28"/>
              <p:cNvSpPr>
                <a:spLocks noChangeArrowheads="1"/>
              </p:cNvSpPr>
              <p:nvPr/>
            </p:nvSpPr>
            <p:spPr bwMode="auto">
              <a:xfrm rot="999783">
                <a:off x="5785429" y="1838070"/>
                <a:ext cx="829763" cy="2558107"/>
              </a:xfrm>
              <a:prstGeom prst="curvedLeftArrow">
                <a:avLst>
                  <a:gd name="adj1" fmla="val 14069"/>
                  <a:gd name="adj2" fmla="val 120986"/>
                  <a:gd name="adj3" fmla="val 22605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square" anchor="ctr">
                <a:spAutoFit/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AutoShape 28"/>
              <p:cNvSpPr>
                <a:spLocks noChangeArrowheads="1"/>
              </p:cNvSpPr>
              <p:nvPr/>
            </p:nvSpPr>
            <p:spPr bwMode="auto">
              <a:xfrm rot="2783006" flipH="1">
                <a:off x="2273239" y="3476032"/>
                <a:ext cx="828045" cy="2558107"/>
              </a:xfrm>
              <a:prstGeom prst="curvedLeftArrow">
                <a:avLst>
                  <a:gd name="adj1" fmla="val 14069"/>
                  <a:gd name="adj2" fmla="val 120986"/>
                  <a:gd name="adj3" fmla="val 22605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square" anchor="ctr">
                <a:spAutoFit/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4139952" y="1619685"/>
              <a:ext cx="1603956" cy="35375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9900" dirty="0" smtClean="0">
                  <a:solidFill>
                    <a:srgbClr val="FF0000"/>
                  </a:solidFill>
                </a:rPr>
                <a:t>?</a:t>
              </a:r>
              <a:endParaRPr lang="en-US" sz="199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5" name="Picture 17" descr="cosma3_1.jpg"/>
          <p:cNvPicPr>
            <a:picLocks noChangeAspect="1"/>
          </p:cNvPicPr>
          <p:nvPr/>
        </p:nvPicPr>
        <p:blipFill>
          <a:blip r:embed="rId4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348880"/>
            <a:ext cx="3672566" cy="2449513"/>
          </a:xfrm>
          <a:prstGeom prst="rect">
            <a:avLst/>
          </a:prstGeom>
          <a:noFill/>
          <a:ln>
            <a:noFill/>
          </a:ln>
          <a:effectLst>
            <a:outerShdw blurRad="82550" dist="76200" dir="27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5724129" y="674062"/>
            <a:ext cx="3027583" cy="2158336"/>
            <a:chOff x="5724129" y="674062"/>
            <a:chExt cx="3027583" cy="2158336"/>
          </a:xfrm>
        </p:grpSpPr>
        <p:pic>
          <p:nvPicPr>
            <p:cNvPr id="38" name="Picture 37" descr="earlyuniverse_quantum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4129" y="674062"/>
              <a:ext cx="3024336" cy="2158336"/>
            </a:xfrm>
            <a:prstGeom prst="rect">
              <a:avLst/>
            </a:prstGeom>
            <a:noFill/>
            <a:ln>
              <a:noFill/>
            </a:ln>
            <a:effectLst>
              <a:outerShdw blurRad="60325" dist="635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TextBox 38"/>
            <p:cNvSpPr txBox="1"/>
            <p:nvPr/>
          </p:nvSpPr>
          <p:spPr>
            <a:xfrm>
              <a:off x="6012160" y="1196752"/>
              <a:ext cx="2739552" cy="5770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Initial conditions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9499246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019891" y="260648"/>
            <a:ext cx="5792469" cy="648512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3200" dirty="0" smtClean="0">
                <a:solidFill>
                  <a:srgbClr val="FF0000"/>
                </a:solidFill>
              </a:rPr>
              <a:t>How to make a virtual universe</a:t>
            </a:r>
            <a:endParaRPr lang="en-GB" sz="32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1556792"/>
            <a:ext cx="3672408" cy="2348335"/>
          </a:xfrm>
          <a:prstGeom prst="rect">
            <a:avLst/>
          </a:prstGeom>
          <a:solidFill>
            <a:schemeClr val="bg1"/>
          </a:solidFill>
          <a:effectLst>
            <a:glow rad="101600">
              <a:schemeClr val="bg1">
                <a:alpha val="75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  <a:softEdge rad="15240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rgbClr val="800000"/>
                </a:solidFill>
              </a:rPr>
              <a:t>Equations of physics</a:t>
            </a:r>
            <a:r>
              <a:rPr lang="en-US" dirty="0" smtClean="0">
                <a:solidFill>
                  <a:srgbClr val="800000"/>
                </a:solidFill>
              </a:rPr>
              <a:t>: </a:t>
            </a:r>
            <a:r>
              <a:rPr lang="en-US" sz="2400" dirty="0" smtClean="0">
                <a:solidFill>
                  <a:srgbClr val="000000"/>
                </a:solidFill>
              </a:rPr>
              <a:t>General Relativity Mechanics  Hydrodynamics 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</a:rPr>
              <a:t>Atomic physics, </a:t>
            </a:r>
            <a:r>
              <a:rPr lang="en-US" sz="2400" dirty="0" err="1" smtClean="0">
                <a:solidFill>
                  <a:srgbClr val="000000"/>
                </a:solidFill>
              </a:rPr>
              <a:t>etc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832932" y="1844823"/>
            <a:ext cx="4699508" cy="2786063"/>
            <a:chOff x="3832932" y="1445601"/>
            <a:chExt cx="5059548" cy="3185286"/>
          </a:xfrm>
        </p:grpSpPr>
        <p:pic>
          <p:nvPicPr>
            <p:cNvPr id="4" name="Picture 17" descr="cosma3_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7355" y="1844824"/>
              <a:ext cx="4175125" cy="278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AutoShape 28"/>
            <p:cNvSpPr>
              <a:spLocks noChangeArrowheads="1"/>
            </p:cNvSpPr>
            <p:nvPr/>
          </p:nvSpPr>
          <p:spPr bwMode="auto">
            <a:xfrm rot="17766615">
              <a:off x="5035406" y="243127"/>
              <a:ext cx="897433" cy="3302381"/>
            </a:xfrm>
            <a:prstGeom prst="curvedLeftArrow">
              <a:avLst>
                <a:gd name="adj1" fmla="val 14069"/>
                <a:gd name="adj2" fmla="val 120986"/>
                <a:gd name="adj3" fmla="val 22605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1560" y="4077072"/>
            <a:ext cx="5413567" cy="2664296"/>
            <a:chOff x="472860" y="3727276"/>
            <a:chExt cx="5840299" cy="3086100"/>
          </a:xfrm>
        </p:grpSpPr>
        <p:pic>
          <p:nvPicPr>
            <p:cNvPr id="9" name="Picture 8" descr="hubble-image-of-Stephans-Quintet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649668" y="3550468"/>
              <a:ext cx="3086100" cy="3439716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10" name="AutoShape 28"/>
            <p:cNvSpPr>
              <a:spLocks noChangeArrowheads="1"/>
            </p:cNvSpPr>
            <p:nvPr/>
          </p:nvSpPr>
          <p:spPr bwMode="auto">
            <a:xfrm rot="3186499">
              <a:off x="4238280" y="3879295"/>
              <a:ext cx="801991" cy="3347766"/>
            </a:xfrm>
            <a:prstGeom prst="curvedLeftArrow">
              <a:avLst>
                <a:gd name="adj1" fmla="val 14069"/>
                <a:gd name="adj2" fmla="val 120986"/>
                <a:gd name="adj3" fmla="val 22605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07504" y="980728"/>
            <a:ext cx="9176736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Initial conditions + assumption about content of Universe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14" name="AutoShape 28"/>
          <p:cNvSpPr>
            <a:spLocks noChangeArrowheads="1"/>
          </p:cNvSpPr>
          <p:nvPr/>
        </p:nvSpPr>
        <p:spPr bwMode="auto">
          <a:xfrm rot="1727728">
            <a:off x="7366456" y="1671031"/>
            <a:ext cx="675783" cy="2507828"/>
          </a:xfrm>
          <a:prstGeom prst="curvedLeftArrow">
            <a:avLst>
              <a:gd name="adj1" fmla="val 14069"/>
              <a:gd name="adj2" fmla="val 166265"/>
              <a:gd name="adj3" fmla="val 22605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993102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754" name="Aq-A-2-evolv.avi" descr="/Users/csf/Movies/volker/billennium/Aq-A-2-evolv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07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307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075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3075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802" name="millennium_flythru_fast.avi" descr="/Users/csf/Movies/volker/millennium/millennium_flythru_fast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5088"/>
            <a:ext cx="8999538" cy="675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28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328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280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3280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ulti_componen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612118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  <p:pic>
        <p:nvPicPr>
          <p:cNvPr id="2539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258050" y="6456362"/>
            <a:ext cx="179046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sz="1800" dirty="0" err="1">
                <a:solidFill>
                  <a:srgbClr val="FFFFFF"/>
                </a:solidFill>
                <a:latin typeface="Calibri"/>
              </a:rPr>
              <a:t>Trayford</a:t>
            </a:r>
            <a:r>
              <a:rPr lang="en-US" sz="1800" dirty="0">
                <a:solidFill>
                  <a:srgbClr val="FFFFFF"/>
                </a:solidFill>
                <a:latin typeface="Calibri"/>
              </a:rPr>
              <a:t> et al ‘</a:t>
            </a:r>
            <a:r>
              <a:rPr lang="en-US" sz="1800" dirty="0" smtClean="0">
                <a:solidFill>
                  <a:srgbClr val="FFFFFF"/>
                </a:solidFill>
                <a:latin typeface="Calibri"/>
              </a:rPr>
              <a:t>15</a:t>
            </a:r>
            <a:endParaRPr lang="en-US" sz="1800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566030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cdm+wdm.mov" descr="/Users/csf/Movies/lovell/cdm+wdm.mo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7575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3" name="TextBox 2"/>
          <p:cNvSpPr txBox="1">
            <a:spLocks noChangeArrowheads="1"/>
          </p:cNvSpPr>
          <p:nvPr/>
        </p:nvSpPr>
        <p:spPr bwMode="auto">
          <a:xfrm>
            <a:off x="1195388" y="358775"/>
            <a:ext cx="2390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>
                <a:srgbClr val="000000"/>
              </a:buClr>
              <a:buSzPct val="125000"/>
            </a:pPr>
            <a:r>
              <a:rPr lang="en-US">
                <a:solidFill>
                  <a:srgbClr val="FFFFFF"/>
                </a:solidFill>
              </a:rPr>
              <a:t>cold dark matter</a:t>
            </a:r>
          </a:p>
        </p:txBody>
      </p:sp>
      <p:sp>
        <p:nvSpPr>
          <p:cNvPr id="179204" name="TextBox 3"/>
          <p:cNvSpPr txBox="1">
            <a:spLocks noChangeArrowheads="1"/>
          </p:cNvSpPr>
          <p:nvPr/>
        </p:nvSpPr>
        <p:spPr bwMode="auto">
          <a:xfrm>
            <a:off x="5257800" y="363538"/>
            <a:ext cx="30178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>
                <a:srgbClr val="000000"/>
              </a:buClr>
              <a:buSzPct val="125000"/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warm dark matter </a:t>
            </a:r>
          </a:p>
        </p:txBody>
      </p:sp>
      <p:sp>
        <p:nvSpPr>
          <p:cNvPr id="179205" name="TextBox 4"/>
          <p:cNvSpPr txBox="1">
            <a:spLocks noChangeArrowheads="1"/>
          </p:cNvSpPr>
          <p:nvPr/>
        </p:nvSpPr>
        <p:spPr bwMode="auto">
          <a:xfrm>
            <a:off x="1009650" y="6102350"/>
            <a:ext cx="70262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>
                <a:srgbClr val="000000"/>
              </a:buClr>
              <a:buSzPct val="125000"/>
            </a:pPr>
            <a:r>
              <a:rPr lang="en-US" sz="2000">
                <a:solidFill>
                  <a:srgbClr val="FFFFFF"/>
                </a:solidFill>
              </a:rPr>
              <a:t>Lovell, Eke, Frenk, Gao, Jenkins, Wang, White, Theuns, Boyarski &amp; Ruchayskiy  </a:t>
            </a:r>
            <a:r>
              <a:rPr lang="ja-JP" altLang="en-US" sz="2000">
                <a:solidFill>
                  <a:srgbClr val="FFFFFF"/>
                </a:solidFill>
              </a:rPr>
              <a:t>‘</a:t>
            </a:r>
            <a:r>
              <a:rPr lang="en-US" altLang="ja-JP" sz="2000">
                <a:solidFill>
                  <a:srgbClr val="FFFFFF"/>
                </a:solidFill>
              </a:rPr>
              <a:t>12</a:t>
            </a:r>
            <a:endParaRPr lang="en-US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586377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6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761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130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6130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3"/>
          <p:cNvSpPr>
            <a:spLocks noChangeArrowheads="1"/>
          </p:cNvSpPr>
          <p:nvPr/>
        </p:nvSpPr>
        <p:spPr bwMode="auto">
          <a:xfrm>
            <a:off x="1711325" y="836712"/>
            <a:ext cx="5721350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0" tIns="45702" rIns="91400" bIns="45702">
            <a:sp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What is the dark matter?</a:t>
            </a:r>
          </a:p>
        </p:txBody>
      </p:sp>
      <p:pic>
        <p:nvPicPr>
          <p:cNvPr id="6" name="Picture 5" descr="merke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6"/>
          <a:stretch>
            <a:fillRect/>
          </a:stretch>
        </p:blipFill>
        <p:spPr bwMode="auto">
          <a:xfrm>
            <a:off x="2195736" y="2132856"/>
            <a:ext cx="4629150" cy="401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51258" y="2780928"/>
            <a:ext cx="8885238" cy="1901825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0" tIns="45702" rIns="91400" bIns="45702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3200" dirty="0">
                <a:solidFill>
                  <a:srgbClr val="800000"/>
                </a:solidFill>
              </a:rPr>
              <a:t>Key assumption: </a:t>
            </a:r>
            <a:r>
              <a:rPr lang="en-GB" sz="3200" dirty="0">
                <a:solidFill>
                  <a:srgbClr val="FF0000"/>
                </a:solidFill>
              </a:rPr>
              <a:t>the dark matter is an elementary particle</a:t>
            </a:r>
            <a:r>
              <a:rPr lang="en-GB" sz="3600" dirty="0">
                <a:solidFill>
                  <a:srgbClr val="3333CC"/>
                </a:solidFill>
              </a:rPr>
              <a:t> </a:t>
            </a:r>
            <a:r>
              <a:rPr lang="en-GB" sz="3200" dirty="0">
                <a:solidFill>
                  <a:srgbClr val="FF0000"/>
                </a:solidFill>
              </a:rPr>
              <a:t>formed in the early universe, different from particles in ordinary atoms</a:t>
            </a:r>
          </a:p>
        </p:txBody>
      </p:sp>
      <p:pic>
        <p:nvPicPr>
          <p:cNvPr id="2" name="Picture 1" descr="cameron_merkel_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772816"/>
            <a:ext cx="7234882" cy="4071545"/>
          </a:xfrm>
          <a:prstGeom prst="rect">
            <a:avLst/>
          </a:prstGeom>
        </p:spPr>
      </p:pic>
      <p:pic>
        <p:nvPicPr>
          <p:cNvPr id="3" name="Picture 2" descr="cameron_merkel_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772816"/>
            <a:ext cx="6166493" cy="4763616"/>
          </a:xfrm>
          <a:prstGeom prst="rect">
            <a:avLst/>
          </a:prstGeom>
        </p:spPr>
      </p:pic>
      <p:pic>
        <p:nvPicPr>
          <p:cNvPr id="4" name="Picture 3" descr="cameron_sad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628800"/>
            <a:ext cx="7859464" cy="4715678"/>
          </a:xfrm>
          <a:prstGeom prst="rect">
            <a:avLst/>
          </a:prstGeom>
        </p:spPr>
      </p:pic>
      <p:pic>
        <p:nvPicPr>
          <p:cNvPr id="5" name="Picture 4" descr="cameron_obama_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772816"/>
            <a:ext cx="7200800" cy="4788825"/>
          </a:xfrm>
          <a:prstGeom prst="rect">
            <a:avLst/>
          </a:prstGeom>
        </p:spPr>
      </p:pic>
      <p:pic>
        <p:nvPicPr>
          <p:cNvPr id="9" name="Picture 8" descr="cameron_obama_2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6" t="6073"/>
          <a:stretch/>
        </p:blipFill>
        <p:spPr>
          <a:xfrm>
            <a:off x="1475656" y="1772816"/>
            <a:ext cx="5976664" cy="475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1538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linton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988840"/>
            <a:ext cx="5940660" cy="3960440"/>
          </a:xfrm>
          <a:prstGeom prst="rect">
            <a:avLst/>
          </a:prstGeom>
        </p:spPr>
      </p:pic>
      <p:sp>
        <p:nvSpPr>
          <p:cNvPr id="201730" name="Rectangle 3"/>
          <p:cNvSpPr>
            <a:spLocks noChangeArrowheads="1"/>
          </p:cNvSpPr>
          <p:nvPr/>
        </p:nvSpPr>
        <p:spPr bwMode="auto">
          <a:xfrm>
            <a:off x="1711325" y="836712"/>
            <a:ext cx="5721350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0" tIns="45702" rIns="91400" bIns="45702">
            <a:sp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What is the dark matter?</a:t>
            </a:r>
          </a:p>
        </p:txBody>
      </p:sp>
      <p:pic>
        <p:nvPicPr>
          <p:cNvPr id="13" name="Picture 12" descr="obama_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916832"/>
            <a:ext cx="5879861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clinton_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899739"/>
            <a:ext cx="6984776" cy="440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1720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Text Box 2"/>
          <p:cNvSpPr txBox="1">
            <a:spLocks noChangeArrowheads="1"/>
          </p:cNvSpPr>
          <p:nvPr/>
        </p:nvSpPr>
        <p:spPr bwMode="auto">
          <a:xfrm>
            <a:off x="990600" y="2514600"/>
            <a:ext cx="739140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4000" b="1">
                <a:solidFill>
                  <a:srgbClr val="FF0000"/>
                </a:solidFill>
              </a:rPr>
              <a:t>The content of the Universe</a:t>
            </a:r>
          </a:p>
        </p:txBody>
      </p:sp>
    </p:spTree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3"/>
          <p:cNvSpPr>
            <a:spLocks noChangeArrowheads="1"/>
          </p:cNvSpPr>
          <p:nvPr/>
        </p:nvSpPr>
        <p:spPr bwMode="auto">
          <a:xfrm>
            <a:off x="1371600" y="2133600"/>
            <a:ext cx="6227763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The search for dark matter 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590800" y="3429000"/>
            <a:ext cx="4114800" cy="646113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3200">
                <a:solidFill>
                  <a:srgbClr val="FF0000"/>
                </a:solidFill>
              </a:rPr>
              <a:t>Experimental physics </a:t>
            </a:r>
          </a:p>
        </p:txBody>
      </p:sp>
    </p:spTree>
    <p:extLst>
      <p:ext uri="{BB962C8B-B14F-4D97-AF65-F5344CB8AC3E}">
        <p14:creationId xmlns:p14="http://schemas.microsoft.com/office/powerpoint/2010/main" val="1898906841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3"/>
          <p:cNvSpPr>
            <a:spLocks noChangeArrowheads="1"/>
          </p:cNvSpPr>
          <p:nvPr/>
        </p:nvSpPr>
        <p:spPr bwMode="auto">
          <a:xfrm>
            <a:off x="1600200" y="152400"/>
            <a:ext cx="6227763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The search for dark matter </a:t>
            </a:r>
          </a:p>
        </p:txBody>
      </p:sp>
      <p:pic>
        <p:nvPicPr>
          <p:cNvPr id="196613" name="Picture 5" descr="sc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066800"/>
            <a:ext cx="3019425" cy="536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7399221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196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3"/>
          <p:cNvSpPr>
            <a:spLocks noChangeArrowheads="1"/>
          </p:cNvSpPr>
          <p:nvPr/>
        </p:nvSpPr>
        <p:spPr bwMode="auto">
          <a:xfrm>
            <a:off x="3376613" y="204788"/>
            <a:ext cx="3979862" cy="647700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Clr>
                <a:srgbClr val="000000"/>
              </a:buClr>
              <a:buSzPct val="125000"/>
            </a:pPr>
            <a:r>
              <a:rPr lang="en-US" sz="3600">
                <a:solidFill>
                  <a:srgbClr val="FF0000"/>
                </a:solidFill>
              </a:rPr>
              <a:t>Cold dark matter ?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514528" y="3953691"/>
            <a:ext cx="3629472" cy="2283621"/>
            <a:chOff x="5334000" y="3789040"/>
            <a:chExt cx="3629472" cy="2283621"/>
          </a:xfrm>
        </p:grpSpPr>
        <p:pic>
          <p:nvPicPr>
            <p:cNvPr id="16" name="Picture 7" descr="snolab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38"/>
            <a:stretch/>
          </p:blipFill>
          <p:spPr bwMode="auto">
            <a:xfrm>
              <a:off x="5334000" y="3789040"/>
              <a:ext cx="3629472" cy="2283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7150" name="Text Box 7"/>
            <p:cNvSpPr txBox="1">
              <a:spLocks noChangeArrowheads="1"/>
            </p:cNvSpPr>
            <p:nvPr/>
          </p:nvSpPr>
          <p:spPr bwMode="auto">
            <a:xfrm>
              <a:off x="6516216" y="3964994"/>
              <a:ext cx="216024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50000"/>
                </a:spcBef>
                <a:buClrTx/>
              </a:pPr>
              <a:r>
                <a:rPr lang="en-GB" sz="2000" dirty="0" smtClean="0">
                  <a:solidFill>
                    <a:srgbClr val="FF0000"/>
                  </a:solidFill>
                </a:rPr>
                <a:t>Direct detection</a:t>
              </a:r>
              <a:endParaRPr lang="en-GB" sz="20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347142" name="Group 21"/>
          <p:cNvGrpSpPr>
            <a:grpSpLocks/>
          </p:cNvGrpSpPr>
          <p:nvPr/>
        </p:nvGrpSpPr>
        <p:grpSpPr bwMode="auto">
          <a:xfrm>
            <a:off x="3064817" y="2276872"/>
            <a:ext cx="6181834" cy="2232248"/>
            <a:chOff x="3029682" y="1003940"/>
            <a:chExt cx="5767448" cy="2054366"/>
          </a:xfrm>
        </p:grpSpPr>
        <p:sp>
          <p:nvSpPr>
            <p:cNvPr id="347148" name="TextBox 12"/>
            <p:cNvSpPr txBox="1">
              <a:spLocks noChangeArrowheads="1"/>
            </p:cNvSpPr>
            <p:nvPr/>
          </p:nvSpPr>
          <p:spPr bwMode="auto">
            <a:xfrm>
              <a:off x="6115361" y="1337514"/>
              <a:ext cx="268176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</a:pPr>
              <a:r>
                <a:rPr lang="en-US" sz="2400" dirty="0">
                  <a:solidFill>
                    <a:srgbClr val="0000FF"/>
                  </a:solidFill>
                </a:rPr>
                <a:t>LHC</a:t>
              </a:r>
              <a:r>
                <a:rPr lang="en-US" sz="2000" dirty="0">
                  <a:solidFill>
                    <a:srgbClr val="FF0000"/>
                  </a:solidFill>
                </a:rPr>
                <a:t> – will it make it?</a:t>
              </a:r>
            </a:p>
          </p:txBody>
        </p:sp>
        <p:pic>
          <p:nvPicPr>
            <p:cNvPr id="347147" name="Picture 5" descr="atlas_magnet_600x391.jpg                                       000349AEMacintosh HD                   BCFB972B: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9682" y="1003940"/>
              <a:ext cx="3152861" cy="2054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47140" name="TextBox 19"/>
          <p:cNvSpPr txBox="1">
            <a:spLocks noChangeArrowheads="1"/>
          </p:cNvSpPr>
          <p:nvPr/>
        </p:nvSpPr>
        <p:spPr bwMode="auto">
          <a:xfrm>
            <a:off x="367978" y="1268760"/>
            <a:ext cx="8668518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dirty="0">
                <a:solidFill>
                  <a:srgbClr val="FFFFFF"/>
                </a:solidFill>
              </a:rPr>
              <a:t>Theory predicts: dark matter is </a:t>
            </a:r>
            <a:r>
              <a:rPr lang="en-US" dirty="0" smtClean="0">
                <a:solidFill>
                  <a:srgbClr val="FFFFFF"/>
                </a:solidFill>
              </a:rPr>
              <a:t>an elementary particle </a:t>
            </a: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19226" y="2460855"/>
            <a:ext cx="2560320" cy="3848465"/>
            <a:chOff x="219226" y="2460855"/>
            <a:chExt cx="2560320" cy="3848465"/>
          </a:xfrm>
        </p:grpSpPr>
        <p:grpSp>
          <p:nvGrpSpPr>
            <p:cNvPr id="347143" name="Group 22"/>
            <p:cNvGrpSpPr>
              <a:grpSpLocks/>
            </p:cNvGrpSpPr>
            <p:nvPr/>
          </p:nvGrpSpPr>
          <p:grpSpPr bwMode="auto">
            <a:xfrm rot="21196362">
              <a:off x="219226" y="2460855"/>
              <a:ext cx="2560320" cy="1855693"/>
              <a:chOff x="56030" y="968245"/>
              <a:chExt cx="2560210" cy="1855693"/>
            </a:xfrm>
          </p:grpSpPr>
          <p:pic>
            <p:nvPicPr>
              <p:cNvPr id="347145" name="Picture 7" descr="main_glast_226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9780004">
                <a:off x="252452" y="1045938"/>
                <a:ext cx="2363788" cy="177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47146" name="TextBox 13"/>
              <p:cNvSpPr txBox="1">
                <a:spLocks noChangeArrowheads="1"/>
              </p:cNvSpPr>
              <p:nvPr/>
            </p:nvSpPr>
            <p:spPr bwMode="auto">
              <a:xfrm rot="20232999">
                <a:off x="56030" y="968245"/>
                <a:ext cx="2390246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lnSpc>
                    <a:spcPct val="115000"/>
                  </a:lnSpc>
                  <a:spcBef>
                    <a:spcPct val="2500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lnSpc>
                    <a:spcPct val="115000"/>
                  </a:lnSpc>
                  <a:spcBef>
                    <a:spcPct val="2500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lnSpc>
                    <a:spcPct val="115000"/>
                  </a:lnSpc>
                  <a:spcBef>
                    <a:spcPct val="2500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lnSpc>
                    <a:spcPct val="115000"/>
                  </a:lnSpc>
                  <a:spcBef>
                    <a:spcPct val="2500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50000"/>
                  </a:spcBef>
                  <a:buClr>
                    <a:srgbClr val="000000"/>
                  </a:buClr>
                  <a:buSzPct val="125000"/>
                </a:pPr>
                <a:r>
                  <a:rPr lang="en-US" sz="2400" dirty="0" smtClean="0">
                    <a:solidFill>
                      <a:srgbClr val="0000FF"/>
                    </a:solidFill>
                  </a:rPr>
                  <a:t>Fermi (cold DM)</a:t>
                </a:r>
                <a:endParaRPr lang="en-US" sz="2400" dirty="0">
                  <a:solidFill>
                    <a:srgbClr val="0000FF"/>
                  </a:solidFill>
                </a:endParaRP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395536" y="4846118"/>
              <a:ext cx="2304256" cy="1463202"/>
              <a:chOff x="467544" y="4486078"/>
              <a:chExt cx="2304256" cy="1463202"/>
            </a:xfrm>
          </p:grpSpPr>
          <p:pic>
            <p:nvPicPr>
              <p:cNvPr id="3" name="Picture 2" descr="xmm_1.jp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7544" y="4486078"/>
                <a:ext cx="2304256" cy="1463202"/>
              </a:xfrm>
              <a:prstGeom prst="rect">
                <a:avLst/>
              </a:prstGeom>
            </p:spPr>
          </p:pic>
          <p:sp>
            <p:nvSpPr>
              <p:cNvPr id="4" name="TextBox 3"/>
              <p:cNvSpPr txBox="1"/>
              <p:nvPr/>
            </p:nvSpPr>
            <p:spPr>
              <a:xfrm>
                <a:off x="611560" y="5438690"/>
                <a:ext cx="2122171" cy="4385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FFFF"/>
                    </a:solidFill>
                  </a:rPr>
                  <a:t>XMM (warm DM)</a:t>
                </a:r>
                <a:endParaRPr lang="en-US" sz="2000" dirty="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>
            <a:off x="520687" y="2857116"/>
            <a:ext cx="7676583" cy="3095939"/>
            <a:chOff x="520687" y="2857116"/>
            <a:chExt cx="7676583" cy="3095939"/>
          </a:xfrm>
        </p:grpSpPr>
        <p:sp>
          <p:nvSpPr>
            <p:cNvPr id="18" name="TextBox 17"/>
            <p:cNvSpPr txBox="1"/>
            <p:nvPr/>
          </p:nvSpPr>
          <p:spPr>
            <a:xfrm rot="18924804">
              <a:off x="3258250" y="2857116"/>
              <a:ext cx="1861357" cy="5078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0000FF"/>
                  </a:solidFill>
                </a:rPr>
                <a:t>69 countries</a:t>
              </a:r>
              <a:endParaRPr lang="en-US" sz="2400" dirty="0">
                <a:solidFill>
                  <a:srgbClr val="0000FF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2510540">
              <a:off x="520687" y="3973029"/>
              <a:ext cx="2041094" cy="5078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0000FF"/>
                  </a:solidFill>
                </a:rPr>
                <a:t>~20 countries</a:t>
              </a:r>
              <a:endParaRPr lang="en-US" sz="2400" dirty="0">
                <a:solidFill>
                  <a:srgbClr val="0000FF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156176" y="5445224"/>
              <a:ext cx="2041094" cy="5078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0000FF"/>
                  </a:solidFill>
                </a:rPr>
                <a:t>~15 countries</a:t>
              </a:r>
              <a:endParaRPr lang="en-US" sz="2400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7615869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47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210" name="Picture 2" descr="IMG_117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"/>
            <a:ext cx="9150350" cy="6896100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</p:pic>
      <p:sp>
        <p:nvSpPr>
          <p:cNvPr id="2793475" name="Text Box 3"/>
          <p:cNvSpPr txBox="1">
            <a:spLocks noChangeArrowheads="1"/>
          </p:cNvSpPr>
          <p:nvPr/>
        </p:nvSpPr>
        <p:spPr bwMode="auto">
          <a:xfrm>
            <a:off x="179511" y="335594"/>
            <a:ext cx="8856985" cy="1077182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txBody>
          <a:bodyPr wrap="square" lIns="91400" tIns="45702" rIns="91400" bIns="45702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lang="en-GB" sz="3200" dirty="0" smtClean="0">
                <a:solidFill>
                  <a:srgbClr val="800000"/>
                </a:solidFill>
              </a:rPr>
              <a:t>The identity of the dark matter is one of the great mysteries of modern science</a:t>
            </a:r>
            <a:endParaRPr lang="en-GB" sz="3200" dirty="0">
              <a:solidFill>
                <a:srgbClr val="800000"/>
              </a:solidFill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10863" y="4724400"/>
            <a:ext cx="8853625" cy="584739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txBody>
          <a:bodyPr wrap="none" lIns="91400" tIns="45702" rIns="91400" bIns="45702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</a:pPr>
            <a:r>
              <a:rPr lang="en-GB" sz="3200" dirty="0">
                <a:solidFill>
                  <a:srgbClr val="0000FF"/>
                </a:solidFill>
              </a:rPr>
              <a:t>… and </a:t>
            </a:r>
            <a:r>
              <a:rPr lang="en-GB" sz="3200" dirty="0" smtClean="0">
                <a:solidFill>
                  <a:srgbClr val="0000FF"/>
                </a:solidFill>
              </a:rPr>
              <a:t>the answer may be just round the corner</a:t>
            </a:r>
            <a:endParaRPr lang="en-GB" sz="3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756091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3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793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93475" grpId="0" animBg="1" autoUpdateAnimBg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91" descr="&#10;pie_chart.jpg                                                  00092B0BMacintosh HD                   BCFB972B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98" t="40167" r="28038" b="33534"/>
          <a:stretch>
            <a:fillRect/>
          </a:stretch>
        </p:blipFill>
        <p:spPr bwMode="auto">
          <a:xfrm>
            <a:off x="4343400" y="3200400"/>
            <a:ext cx="19050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5651" name="Group 2"/>
          <p:cNvGrpSpPr>
            <a:grpSpLocks/>
          </p:cNvGrpSpPr>
          <p:nvPr/>
        </p:nvGrpSpPr>
        <p:grpSpPr bwMode="auto">
          <a:xfrm>
            <a:off x="152400" y="152400"/>
            <a:ext cx="609600" cy="533400"/>
            <a:chOff x="146" y="195"/>
            <a:chExt cx="582" cy="669"/>
          </a:xfrm>
        </p:grpSpPr>
        <p:sp>
          <p:nvSpPr>
            <p:cNvPr id="155663" name="Freeform 3"/>
            <p:cNvSpPr>
              <a:spLocks/>
            </p:cNvSpPr>
            <p:nvPr/>
          </p:nvSpPr>
          <p:spPr bwMode="auto">
            <a:xfrm>
              <a:off x="246" y="247"/>
              <a:ext cx="478" cy="614"/>
            </a:xfrm>
            <a:custGeom>
              <a:avLst/>
              <a:gdLst>
                <a:gd name="T0" fmla="*/ 478 w 478"/>
                <a:gd name="T1" fmla="*/ 0 h 614"/>
                <a:gd name="T2" fmla="*/ 478 w 478"/>
                <a:gd name="T3" fmla="*/ 5 h 614"/>
                <a:gd name="T4" fmla="*/ 478 w 478"/>
                <a:gd name="T5" fmla="*/ 23 h 614"/>
                <a:gd name="T6" fmla="*/ 478 w 478"/>
                <a:gd name="T7" fmla="*/ 40 h 614"/>
                <a:gd name="T8" fmla="*/ 477 w 478"/>
                <a:gd name="T9" fmla="*/ 70 h 614"/>
                <a:gd name="T10" fmla="*/ 474 w 478"/>
                <a:gd name="T11" fmla="*/ 106 h 614"/>
                <a:gd name="T12" fmla="*/ 465 w 478"/>
                <a:gd name="T13" fmla="*/ 168 h 614"/>
                <a:gd name="T14" fmla="*/ 459 w 478"/>
                <a:gd name="T15" fmla="*/ 213 h 614"/>
                <a:gd name="T16" fmla="*/ 452 w 478"/>
                <a:gd name="T17" fmla="*/ 245 h 614"/>
                <a:gd name="T18" fmla="*/ 439 w 478"/>
                <a:gd name="T19" fmla="*/ 287 h 614"/>
                <a:gd name="T20" fmla="*/ 403 w 478"/>
                <a:gd name="T21" fmla="*/ 382 h 614"/>
                <a:gd name="T22" fmla="*/ 354 w 478"/>
                <a:gd name="T23" fmla="*/ 476 h 614"/>
                <a:gd name="T24" fmla="*/ 321 w 478"/>
                <a:gd name="T25" fmla="*/ 525 h 614"/>
                <a:gd name="T26" fmla="*/ 287 w 478"/>
                <a:gd name="T27" fmla="*/ 568 h 614"/>
                <a:gd name="T28" fmla="*/ 257 w 478"/>
                <a:gd name="T29" fmla="*/ 603 h 614"/>
                <a:gd name="T30" fmla="*/ 247 w 478"/>
                <a:gd name="T31" fmla="*/ 614 h 614"/>
                <a:gd name="T32" fmla="*/ 246 w 478"/>
                <a:gd name="T33" fmla="*/ 614 h 614"/>
                <a:gd name="T34" fmla="*/ 236 w 478"/>
                <a:gd name="T35" fmla="*/ 604 h 614"/>
                <a:gd name="T36" fmla="*/ 216 w 478"/>
                <a:gd name="T37" fmla="*/ 586 h 614"/>
                <a:gd name="T38" fmla="*/ 206 w 478"/>
                <a:gd name="T39" fmla="*/ 577 h 614"/>
                <a:gd name="T40" fmla="*/ 195 w 478"/>
                <a:gd name="T41" fmla="*/ 565 h 614"/>
                <a:gd name="T42" fmla="*/ 180 w 478"/>
                <a:gd name="T43" fmla="*/ 547 h 614"/>
                <a:gd name="T44" fmla="*/ 159 w 478"/>
                <a:gd name="T45" fmla="*/ 514 h 614"/>
                <a:gd name="T46" fmla="*/ 144 w 478"/>
                <a:gd name="T47" fmla="*/ 491 h 614"/>
                <a:gd name="T48" fmla="*/ 129 w 478"/>
                <a:gd name="T49" fmla="*/ 466 h 614"/>
                <a:gd name="T50" fmla="*/ 105 w 478"/>
                <a:gd name="T51" fmla="*/ 431 h 614"/>
                <a:gd name="T52" fmla="*/ 80 w 478"/>
                <a:gd name="T53" fmla="*/ 399 h 614"/>
                <a:gd name="T54" fmla="*/ 64 w 478"/>
                <a:gd name="T55" fmla="*/ 366 h 614"/>
                <a:gd name="T56" fmla="*/ 54 w 478"/>
                <a:gd name="T57" fmla="*/ 337 h 614"/>
                <a:gd name="T58" fmla="*/ 42 w 478"/>
                <a:gd name="T59" fmla="*/ 303 h 614"/>
                <a:gd name="T60" fmla="*/ 32 w 478"/>
                <a:gd name="T61" fmla="*/ 274 h 614"/>
                <a:gd name="T62" fmla="*/ 23 w 478"/>
                <a:gd name="T63" fmla="*/ 238 h 614"/>
                <a:gd name="T64" fmla="*/ 14 w 478"/>
                <a:gd name="T65" fmla="*/ 200 h 614"/>
                <a:gd name="T66" fmla="*/ 8 w 478"/>
                <a:gd name="T67" fmla="*/ 164 h 614"/>
                <a:gd name="T68" fmla="*/ 1 w 478"/>
                <a:gd name="T69" fmla="*/ 119 h 614"/>
                <a:gd name="T70" fmla="*/ 0 w 478"/>
                <a:gd name="T71" fmla="*/ 72 h 614"/>
                <a:gd name="T72" fmla="*/ 0 w 478"/>
                <a:gd name="T73" fmla="*/ 31 h 614"/>
                <a:gd name="T74" fmla="*/ 0 w 478"/>
                <a:gd name="T75" fmla="*/ 9 h 614"/>
                <a:gd name="T76" fmla="*/ 0 w 478"/>
                <a:gd name="T77" fmla="*/ 0 h 61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478"/>
                <a:gd name="T118" fmla="*/ 0 h 614"/>
                <a:gd name="T119" fmla="*/ 478 w 478"/>
                <a:gd name="T120" fmla="*/ 614 h 61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478" h="614">
                  <a:moveTo>
                    <a:pt x="0" y="0"/>
                  </a:moveTo>
                  <a:lnTo>
                    <a:pt x="478" y="0"/>
                  </a:lnTo>
                  <a:lnTo>
                    <a:pt x="478" y="5"/>
                  </a:lnTo>
                  <a:lnTo>
                    <a:pt x="478" y="13"/>
                  </a:lnTo>
                  <a:lnTo>
                    <a:pt x="478" y="23"/>
                  </a:lnTo>
                  <a:lnTo>
                    <a:pt x="478" y="31"/>
                  </a:lnTo>
                  <a:lnTo>
                    <a:pt x="478" y="40"/>
                  </a:lnTo>
                  <a:lnTo>
                    <a:pt x="477" y="54"/>
                  </a:lnTo>
                  <a:lnTo>
                    <a:pt x="477" y="70"/>
                  </a:lnTo>
                  <a:lnTo>
                    <a:pt x="475" y="88"/>
                  </a:lnTo>
                  <a:lnTo>
                    <a:pt x="474" y="106"/>
                  </a:lnTo>
                  <a:lnTo>
                    <a:pt x="469" y="148"/>
                  </a:lnTo>
                  <a:lnTo>
                    <a:pt x="465" y="168"/>
                  </a:lnTo>
                  <a:lnTo>
                    <a:pt x="462" y="182"/>
                  </a:lnTo>
                  <a:lnTo>
                    <a:pt x="459" y="213"/>
                  </a:lnTo>
                  <a:lnTo>
                    <a:pt x="455" y="227"/>
                  </a:lnTo>
                  <a:lnTo>
                    <a:pt x="452" y="245"/>
                  </a:lnTo>
                  <a:lnTo>
                    <a:pt x="446" y="265"/>
                  </a:lnTo>
                  <a:lnTo>
                    <a:pt x="439" y="287"/>
                  </a:lnTo>
                  <a:lnTo>
                    <a:pt x="423" y="337"/>
                  </a:lnTo>
                  <a:lnTo>
                    <a:pt x="403" y="382"/>
                  </a:lnTo>
                  <a:lnTo>
                    <a:pt x="380" y="429"/>
                  </a:lnTo>
                  <a:lnTo>
                    <a:pt x="354" y="476"/>
                  </a:lnTo>
                  <a:lnTo>
                    <a:pt x="339" y="500"/>
                  </a:lnTo>
                  <a:lnTo>
                    <a:pt x="321" y="525"/>
                  </a:lnTo>
                  <a:lnTo>
                    <a:pt x="303" y="547"/>
                  </a:lnTo>
                  <a:lnTo>
                    <a:pt x="287" y="568"/>
                  </a:lnTo>
                  <a:lnTo>
                    <a:pt x="272" y="586"/>
                  </a:lnTo>
                  <a:lnTo>
                    <a:pt x="257" y="603"/>
                  </a:lnTo>
                  <a:lnTo>
                    <a:pt x="249" y="612"/>
                  </a:lnTo>
                  <a:lnTo>
                    <a:pt x="247" y="614"/>
                  </a:lnTo>
                  <a:lnTo>
                    <a:pt x="246" y="614"/>
                  </a:lnTo>
                  <a:lnTo>
                    <a:pt x="241" y="610"/>
                  </a:lnTo>
                  <a:lnTo>
                    <a:pt x="236" y="604"/>
                  </a:lnTo>
                  <a:lnTo>
                    <a:pt x="231" y="599"/>
                  </a:lnTo>
                  <a:lnTo>
                    <a:pt x="216" y="586"/>
                  </a:lnTo>
                  <a:lnTo>
                    <a:pt x="211" y="583"/>
                  </a:lnTo>
                  <a:lnTo>
                    <a:pt x="206" y="577"/>
                  </a:lnTo>
                  <a:lnTo>
                    <a:pt x="198" y="570"/>
                  </a:lnTo>
                  <a:lnTo>
                    <a:pt x="195" y="565"/>
                  </a:lnTo>
                  <a:lnTo>
                    <a:pt x="187" y="558"/>
                  </a:lnTo>
                  <a:lnTo>
                    <a:pt x="180" y="547"/>
                  </a:lnTo>
                  <a:lnTo>
                    <a:pt x="170" y="534"/>
                  </a:lnTo>
                  <a:lnTo>
                    <a:pt x="159" y="514"/>
                  </a:lnTo>
                  <a:lnTo>
                    <a:pt x="151" y="505"/>
                  </a:lnTo>
                  <a:lnTo>
                    <a:pt x="144" y="491"/>
                  </a:lnTo>
                  <a:lnTo>
                    <a:pt x="137" y="478"/>
                  </a:lnTo>
                  <a:lnTo>
                    <a:pt x="129" y="466"/>
                  </a:lnTo>
                  <a:lnTo>
                    <a:pt x="116" y="447"/>
                  </a:lnTo>
                  <a:lnTo>
                    <a:pt x="105" y="431"/>
                  </a:lnTo>
                  <a:lnTo>
                    <a:pt x="91" y="417"/>
                  </a:lnTo>
                  <a:lnTo>
                    <a:pt x="80" y="399"/>
                  </a:lnTo>
                  <a:lnTo>
                    <a:pt x="70" y="379"/>
                  </a:lnTo>
                  <a:lnTo>
                    <a:pt x="64" y="366"/>
                  </a:lnTo>
                  <a:lnTo>
                    <a:pt x="59" y="354"/>
                  </a:lnTo>
                  <a:lnTo>
                    <a:pt x="54" y="337"/>
                  </a:lnTo>
                  <a:lnTo>
                    <a:pt x="47" y="321"/>
                  </a:lnTo>
                  <a:lnTo>
                    <a:pt x="42" y="303"/>
                  </a:lnTo>
                  <a:lnTo>
                    <a:pt x="36" y="287"/>
                  </a:lnTo>
                  <a:lnTo>
                    <a:pt x="32" y="274"/>
                  </a:lnTo>
                  <a:lnTo>
                    <a:pt x="28" y="260"/>
                  </a:lnTo>
                  <a:lnTo>
                    <a:pt x="23" y="238"/>
                  </a:lnTo>
                  <a:lnTo>
                    <a:pt x="18" y="218"/>
                  </a:lnTo>
                  <a:lnTo>
                    <a:pt x="14" y="200"/>
                  </a:lnTo>
                  <a:lnTo>
                    <a:pt x="11" y="182"/>
                  </a:lnTo>
                  <a:lnTo>
                    <a:pt x="8" y="164"/>
                  </a:lnTo>
                  <a:lnTo>
                    <a:pt x="5" y="142"/>
                  </a:lnTo>
                  <a:lnTo>
                    <a:pt x="1" y="119"/>
                  </a:lnTo>
                  <a:lnTo>
                    <a:pt x="0" y="97"/>
                  </a:lnTo>
                  <a:lnTo>
                    <a:pt x="0" y="72"/>
                  </a:lnTo>
                  <a:lnTo>
                    <a:pt x="0" y="50"/>
                  </a:lnTo>
                  <a:lnTo>
                    <a:pt x="0" y="31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664" name="Freeform 4"/>
            <p:cNvSpPr>
              <a:spLocks/>
            </p:cNvSpPr>
            <p:nvPr/>
          </p:nvSpPr>
          <p:spPr bwMode="auto">
            <a:xfrm>
              <a:off x="246" y="241"/>
              <a:ext cx="480" cy="8"/>
            </a:xfrm>
            <a:custGeom>
              <a:avLst/>
              <a:gdLst>
                <a:gd name="T0" fmla="*/ 480 w 480"/>
                <a:gd name="T1" fmla="*/ 6 h 8"/>
                <a:gd name="T2" fmla="*/ 478 w 480"/>
                <a:gd name="T3" fmla="*/ 0 h 8"/>
                <a:gd name="T4" fmla="*/ 0 w 480"/>
                <a:gd name="T5" fmla="*/ 0 h 8"/>
                <a:gd name="T6" fmla="*/ 0 w 480"/>
                <a:gd name="T7" fmla="*/ 8 h 8"/>
                <a:gd name="T8" fmla="*/ 478 w 480"/>
                <a:gd name="T9" fmla="*/ 8 h 8"/>
                <a:gd name="T10" fmla="*/ 480 w 480"/>
                <a:gd name="T11" fmla="*/ 6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80"/>
                <a:gd name="T19" fmla="*/ 0 h 8"/>
                <a:gd name="T20" fmla="*/ 480 w 480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80" h="8">
                  <a:moveTo>
                    <a:pt x="480" y="6"/>
                  </a:moveTo>
                  <a:lnTo>
                    <a:pt x="47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478" y="8"/>
                  </a:lnTo>
                  <a:lnTo>
                    <a:pt x="480" y="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665" name="Freeform 5"/>
            <p:cNvSpPr>
              <a:spLocks/>
            </p:cNvSpPr>
            <p:nvPr/>
          </p:nvSpPr>
          <p:spPr bwMode="auto">
            <a:xfrm>
              <a:off x="721" y="247"/>
              <a:ext cx="7" cy="23"/>
            </a:xfrm>
            <a:custGeom>
              <a:avLst/>
              <a:gdLst>
                <a:gd name="T0" fmla="*/ 5 w 7"/>
                <a:gd name="T1" fmla="*/ 23 h 23"/>
                <a:gd name="T2" fmla="*/ 5 w 7"/>
                <a:gd name="T3" fmla="*/ 23 h 23"/>
                <a:gd name="T4" fmla="*/ 7 w 7"/>
                <a:gd name="T5" fmla="*/ 5 h 23"/>
                <a:gd name="T6" fmla="*/ 5 w 7"/>
                <a:gd name="T7" fmla="*/ 0 h 23"/>
                <a:gd name="T8" fmla="*/ 0 w 7"/>
                <a:gd name="T9" fmla="*/ 0 h 23"/>
                <a:gd name="T10" fmla="*/ 0 w 7"/>
                <a:gd name="T11" fmla="*/ 5 h 23"/>
                <a:gd name="T12" fmla="*/ 0 w 7"/>
                <a:gd name="T13" fmla="*/ 22 h 23"/>
                <a:gd name="T14" fmla="*/ 0 w 7"/>
                <a:gd name="T15" fmla="*/ 22 h 23"/>
                <a:gd name="T16" fmla="*/ 5 w 7"/>
                <a:gd name="T17" fmla="*/ 23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23"/>
                <a:gd name="T29" fmla="*/ 7 w 7"/>
                <a:gd name="T30" fmla="*/ 23 h 2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23">
                  <a:moveTo>
                    <a:pt x="5" y="23"/>
                  </a:moveTo>
                  <a:lnTo>
                    <a:pt x="5" y="23"/>
                  </a:lnTo>
                  <a:lnTo>
                    <a:pt x="7" y="5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22"/>
                  </a:lnTo>
                  <a:lnTo>
                    <a:pt x="5" y="23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666" name="Freeform 6"/>
            <p:cNvSpPr>
              <a:spLocks/>
            </p:cNvSpPr>
            <p:nvPr/>
          </p:nvSpPr>
          <p:spPr bwMode="auto">
            <a:xfrm>
              <a:off x="711" y="269"/>
              <a:ext cx="15" cy="126"/>
            </a:xfrm>
            <a:custGeom>
              <a:avLst/>
              <a:gdLst>
                <a:gd name="T0" fmla="*/ 5 w 15"/>
                <a:gd name="T1" fmla="*/ 126 h 126"/>
                <a:gd name="T2" fmla="*/ 5 w 15"/>
                <a:gd name="T3" fmla="*/ 126 h 126"/>
                <a:gd name="T4" fmla="*/ 12 w 15"/>
                <a:gd name="T5" fmla="*/ 86 h 126"/>
                <a:gd name="T6" fmla="*/ 13 w 15"/>
                <a:gd name="T7" fmla="*/ 48 h 126"/>
                <a:gd name="T8" fmla="*/ 15 w 15"/>
                <a:gd name="T9" fmla="*/ 18 h 126"/>
                <a:gd name="T10" fmla="*/ 15 w 15"/>
                <a:gd name="T11" fmla="*/ 1 h 126"/>
                <a:gd name="T12" fmla="*/ 10 w 15"/>
                <a:gd name="T13" fmla="*/ 0 h 126"/>
                <a:gd name="T14" fmla="*/ 10 w 15"/>
                <a:gd name="T15" fmla="*/ 18 h 126"/>
                <a:gd name="T16" fmla="*/ 9 w 15"/>
                <a:gd name="T17" fmla="*/ 48 h 126"/>
                <a:gd name="T18" fmla="*/ 5 w 15"/>
                <a:gd name="T19" fmla="*/ 84 h 126"/>
                <a:gd name="T20" fmla="*/ 0 w 15"/>
                <a:gd name="T21" fmla="*/ 126 h 126"/>
                <a:gd name="T22" fmla="*/ 0 w 15"/>
                <a:gd name="T23" fmla="*/ 126 h 126"/>
                <a:gd name="T24" fmla="*/ 5 w 15"/>
                <a:gd name="T25" fmla="*/ 126 h 1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5"/>
                <a:gd name="T40" fmla="*/ 0 h 126"/>
                <a:gd name="T41" fmla="*/ 15 w 15"/>
                <a:gd name="T42" fmla="*/ 126 h 12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5" h="126">
                  <a:moveTo>
                    <a:pt x="5" y="126"/>
                  </a:moveTo>
                  <a:lnTo>
                    <a:pt x="5" y="126"/>
                  </a:lnTo>
                  <a:lnTo>
                    <a:pt x="12" y="86"/>
                  </a:lnTo>
                  <a:lnTo>
                    <a:pt x="13" y="48"/>
                  </a:lnTo>
                  <a:lnTo>
                    <a:pt x="15" y="18"/>
                  </a:lnTo>
                  <a:lnTo>
                    <a:pt x="15" y="1"/>
                  </a:lnTo>
                  <a:lnTo>
                    <a:pt x="10" y="0"/>
                  </a:lnTo>
                  <a:lnTo>
                    <a:pt x="10" y="18"/>
                  </a:lnTo>
                  <a:lnTo>
                    <a:pt x="9" y="48"/>
                  </a:lnTo>
                  <a:lnTo>
                    <a:pt x="5" y="84"/>
                  </a:lnTo>
                  <a:lnTo>
                    <a:pt x="0" y="126"/>
                  </a:lnTo>
                  <a:lnTo>
                    <a:pt x="5" y="12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667" name="Freeform 7"/>
            <p:cNvSpPr>
              <a:spLocks/>
            </p:cNvSpPr>
            <p:nvPr/>
          </p:nvSpPr>
          <p:spPr bwMode="auto">
            <a:xfrm>
              <a:off x="682" y="395"/>
              <a:ext cx="34" cy="139"/>
            </a:xfrm>
            <a:custGeom>
              <a:avLst/>
              <a:gdLst>
                <a:gd name="T0" fmla="*/ 6 w 34"/>
                <a:gd name="T1" fmla="*/ 139 h 139"/>
                <a:gd name="T2" fmla="*/ 6 w 34"/>
                <a:gd name="T3" fmla="*/ 139 h 139"/>
                <a:gd name="T4" fmla="*/ 18 w 34"/>
                <a:gd name="T5" fmla="*/ 99 h 139"/>
                <a:gd name="T6" fmla="*/ 24 w 34"/>
                <a:gd name="T7" fmla="*/ 67 h 139"/>
                <a:gd name="T8" fmla="*/ 29 w 34"/>
                <a:gd name="T9" fmla="*/ 36 h 139"/>
                <a:gd name="T10" fmla="*/ 34 w 34"/>
                <a:gd name="T11" fmla="*/ 0 h 139"/>
                <a:gd name="T12" fmla="*/ 29 w 34"/>
                <a:gd name="T13" fmla="*/ 0 h 139"/>
                <a:gd name="T14" fmla="*/ 24 w 34"/>
                <a:gd name="T15" fmla="*/ 34 h 139"/>
                <a:gd name="T16" fmla="*/ 19 w 34"/>
                <a:gd name="T17" fmla="*/ 65 h 139"/>
                <a:gd name="T18" fmla="*/ 13 w 34"/>
                <a:gd name="T19" fmla="*/ 97 h 139"/>
                <a:gd name="T20" fmla="*/ 0 w 34"/>
                <a:gd name="T21" fmla="*/ 139 h 139"/>
                <a:gd name="T22" fmla="*/ 0 w 34"/>
                <a:gd name="T23" fmla="*/ 139 h 139"/>
                <a:gd name="T24" fmla="*/ 6 w 34"/>
                <a:gd name="T25" fmla="*/ 139 h 1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4"/>
                <a:gd name="T40" fmla="*/ 0 h 139"/>
                <a:gd name="T41" fmla="*/ 34 w 34"/>
                <a:gd name="T42" fmla="*/ 139 h 13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4" h="139">
                  <a:moveTo>
                    <a:pt x="6" y="139"/>
                  </a:moveTo>
                  <a:lnTo>
                    <a:pt x="6" y="139"/>
                  </a:lnTo>
                  <a:lnTo>
                    <a:pt x="18" y="99"/>
                  </a:lnTo>
                  <a:lnTo>
                    <a:pt x="24" y="67"/>
                  </a:lnTo>
                  <a:lnTo>
                    <a:pt x="29" y="36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4" y="34"/>
                  </a:lnTo>
                  <a:lnTo>
                    <a:pt x="19" y="65"/>
                  </a:lnTo>
                  <a:lnTo>
                    <a:pt x="13" y="97"/>
                  </a:lnTo>
                  <a:lnTo>
                    <a:pt x="0" y="139"/>
                  </a:lnTo>
                  <a:lnTo>
                    <a:pt x="6" y="13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668" name="Freeform 8"/>
            <p:cNvSpPr>
              <a:spLocks/>
            </p:cNvSpPr>
            <p:nvPr/>
          </p:nvSpPr>
          <p:spPr bwMode="auto">
            <a:xfrm>
              <a:off x="598" y="534"/>
              <a:ext cx="90" cy="189"/>
            </a:xfrm>
            <a:custGeom>
              <a:avLst/>
              <a:gdLst>
                <a:gd name="T0" fmla="*/ 5 w 90"/>
                <a:gd name="T1" fmla="*/ 189 h 189"/>
                <a:gd name="T2" fmla="*/ 5 w 90"/>
                <a:gd name="T3" fmla="*/ 189 h 189"/>
                <a:gd name="T4" fmla="*/ 18 w 90"/>
                <a:gd name="T5" fmla="*/ 168 h 189"/>
                <a:gd name="T6" fmla="*/ 30 w 90"/>
                <a:gd name="T7" fmla="*/ 144 h 189"/>
                <a:gd name="T8" fmla="*/ 43 w 90"/>
                <a:gd name="T9" fmla="*/ 119 h 189"/>
                <a:gd name="T10" fmla="*/ 54 w 90"/>
                <a:gd name="T11" fmla="*/ 97 h 189"/>
                <a:gd name="T12" fmla="*/ 64 w 90"/>
                <a:gd name="T13" fmla="*/ 74 h 189"/>
                <a:gd name="T14" fmla="*/ 72 w 90"/>
                <a:gd name="T15" fmla="*/ 50 h 189"/>
                <a:gd name="T16" fmla="*/ 82 w 90"/>
                <a:gd name="T17" fmla="*/ 27 h 189"/>
                <a:gd name="T18" fmla="*/ 90 w 90"/>
                <a:gd name="T19" fmla="*/ 0 h 189"/>
                <a:gd name="T20" fmla="*/ 84 w 90"/>
                <a:gd name="T21" fmla="*/ 0 h 189"/>
                <a:gd name="T22" fmla="*/ 77 w 90"/>
                <a:gd name="T23" fmla="*/ 23 h 189"/>
                <a:gd name="T24" fmla="*/ 67 w 90"/>
                <a:gd name="T25" fmla="*/ 49 h 189"/>
                <a:gd name="T26" fmla="*/ 58 w 90"/>
                <a:gd name="T27" fmla="*/ 70 h 189"/>
                <a:gd name="T28" fmla="*/ 48 w 90"/>
                <a:gd name="T29" fmla="*/ 94 h 189"/>
                <a:gd name="T30" fmla="*/ 38 w 90"/>
                <a:gd name="T31" fmla="*/ 119 h 189"/>
                <a:gd name="T32" fmla="*/ 26 w 90"/>
                <a:gd name="T33" fmla="*/ 141 h 189"/>
                <a:gd name="T34" fmla="*/ 13 w 90"/>
                <a:gd name="T35" fmla="*/ 164 h 189"/>
                <a:gd name="T36" fmla="*/ 0 w 90"/>
                <a:gd name="T37" fmla="*/ 188 h 189"/>
                <a:gd name="T38" fmla="*/ 0 w 90"/>
                <a:gd name="T39" fmla="*/ 188 h 189"/>
                <a:gd name="T40" fmla="*/ 5 w 90"/>
                <a:gd name="T41" fmla="*/ 189 h 18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0"/>
                <a:gd name="T64" fmla="*/ 0 h 189"/>
                <a:gd name="T65" fmla="*/ 90 w 90"/>
                <a:gd name="T66" fmla="*/ 189 h 18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0" h="189">
                  <a:moveTo>
                    <a:pt x="5" y="189"/>
                  </a:moveTo>
                  <a:lnTo>
                    <a:pt x="5" y="189"/>
                  </a:lnTo>
                  <a:lnTo>
                    <a:pt x="18" y="168"/>
                  </a:lnTo>
                  <a:lnTo>
                    <a:pt x="30" y="144"/>
                  </a:lnTo>
                  <a:lnTo>
                    <a:pt x="43" y="119"/>
                  </a:lnTo>
                  <a:lnTo>
                    <a:pt x="54" y="97"/>
                  </a:lnTo>
                  <a:lnTo>
                    <a:pt x="64" y="74"/>
                  </a:lnTo>
                  <a:lnTo>
                    <a:pt x="72" y="50"/>
                  </a:lnTo>
                  <a:lnTo>
                    <a:pt x="82" y="27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77" y="23"/>
                  </a:lnTo>
                  <a:lnTo>
                    <a:pt x="67" y="49"/>
                  </a:lnTo>
                  <a:lnTo>
                    <a:pt x="58" y="70"/>
                  </a:lnTo>
                  <a:lnTo>
                    <a:pt x="48" y="94"/>
                  </a:lnTo>
                  <a:lnTo>
                    <a:pt x="38" y="119"/>
                  </a:lnTo>
                  <a:lnTo>
                    <a:pt x="26" y="141"/>
                  </a:lnTo>
                  <a:lnTo>
                    <a:pt x="13" y="164"/>
                  </a:lnTo>
                  <a:lnTo>
                    <a:pt x="0" y="188"/>
                  </a:lnTo>
                  <a:lnTo>
                    <a:pt x="5" y="18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669" name="Freeform 9"/>
            <p:cNvSpPr>
              <a:spLocks/>
            </p:cNvSpPr>
            <p:nvPr/>
          </p:nvSpPr>
          <p:spPr bwMode="auto">
            <a:xfrm>
              <a:off x="490" y="722"/>
              <a:ext cx="113" cy="142"/>
            </a:xfrm>
            <a:custGeom>
              <a:avLst/>
              <a:gdLst>
                <a:gd name="T0" fmla="*/ 2 w 113"/>
                <a:gd name="T1" fmla="*/ 142 h 142"/>
                <a:gd name="T2" fmla="*/ 3 w 113"/>
                <a:gd name="T3" fmla="*/ 140 h 142"/>
                <a:gd name="T4" fmla="*/ 16 w 113"/>
                <a:gd name="T5" fmla="*/ 129 h 142"/>
                <a:gd name="T6" fmla="*/ 44 w 113"/>
                <a:gd name="T7" fmla="*/ 95 h 142"/>
                <a:gd name="T8" fmla="*/ 62 w 113"/>
                <a:gd name="T9" fmla="*/ 74 h 142"/>
                <a:gd name="T10" fmla="*/ 80 w 113"/>
                <a:gd name="T11" fmla="*/ 50 h 142"/>
                <a:gd name="T12" fmla="*/ 97 w 113"/>
                <a:gd name="T13" fmla="*/ 27 h 142"/>
                <a:gd name="T14" fmla="*/ 113 w 113"/>
                <a:gd name="T15" fmla="*/ 1 h 142"/>
                <a:gd name="T16" fmla="*/ 108 w 113"/>
                <a:gd name="T17" fmla="*/ 0 h 142"/>
                <a:gd name="T18" fmla="*/ 92 w 113"/>
                <a:gd name="T19" fmla="*/ 21 h 142"/>
                <a:gd name="T20" fmla="*/ 75 w 113"/>
                <a:gd name="T21" fmla="*/ 46 h 142"/>
                <a:gd name="T22" fmla="*/ 57 w 113"/>
                <a:gd name="T23" fmla="*/ 70 h 142"/>
                <a:gd name="T24" fmla="*/ 39 w 113"/>
                <a:gd name="T25" fmla="*/ 90 h 142"/>
                <a:gd name="T26" fmla="*/ 13 w 113"/>
                <a:gd name="T27" fmla="*/ 124 h 142"/>
                <a:gd name="T28" fmla="*/ 0 w 113"/>
                <a:gd name="T29" fmla="*/ 137 h 142"/>
                <a:gd name="T30" fmla="*/ 3 w 113"/>
                <a:gd name="T31" fmla="*/ 137 h 142"/>
                <a:gd name="T32" fmla="*/ 2 w 113"/>
                <a:gd name="T33" fmla="*/ 142 h 1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3"/>
                <a:gd name="T52" fmla="*/ 0 h 142"/>
                <a:gd name="T53" fmla="*/ 113 w 113"/>
                <a:gd name="T54" fmla="*/ 142 h 1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3" h="142">
                  <a:moveTo>
                    <a:pt x="2" y="142"/>
                  </a:moveTo>
                  <a:lnTo>
                    <a:pt x="3" y="140"/>
                  </a:lnTo>
                  <a:lnTo>
                    <a:pt x="16" y="129"/>
                  </a:lnTo>
                  <a:lnTo>
                    <a:pt x="44" y="95"/>
                  </a:lnTo>
                  <a:lnTo>
                    <a:pt x="62" y="74"/>
                  </a:lnTo>
                  <a:lnTo>
                    <a:pt x="80" y="50"/>
                  </a:lnTo>
                  <a:lnTo>
                    <a:pt x="97" y="27"/>
                  </a:lnTo>
                  <a:lnTo>
                    <a:pt x="113" y="1"/>
                  </a:lnTo>
                  <a:lnTo>
                    <a:pt x="108" y="0"/>
                  </a:lnTo>
                  <a:lnTo>
                    <a:pt x="92" y="21"/>
                  </a:lnTo>
                  <a:lnTo>
                    <a:pt x="75" y="46"/>
                  </a:lnTo>
                  <a:lnTo>
                    <a:pt x="57" y="70"/>
                  </a:lnTo>
                  <a:lnTo>
                    <a:pt x="39" y="90"/>
                  </a:lnTo>
                  <a:lnTo>
                    <a:pt x="13" y="124"/>
                  </a:lnTo>
                  <a:lnTo>
                    <a:pt x="0" y="137"/>
                  </a:lnTo>
                  <a:lnTo>
                    <a:pt x="3" y="137"/>
                  </a:lnTo>
                  <a:lnTo>
                    <a:pt x="2" y="14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670" name="Freeform 10"/>
            <p:cNvSpPr>
              <a:spLocks/>
            </p:cNvSpPr>
            <p:nvPr/>
          </p:nvSpPr>
          <p:spPr bwMode="auto">
            <a:xfrm>
              <a:off x="449" y="821"/>
              <a:ext cx="44" cy="43"/>
            </a:xfrm>
            <a:custGeom>
              <a:avLst/>
              <a:gdLst>
                <a:gd name="T0" fmla="*/ 0 w 44"/>
                <a:gd name="T1" fmla="*/ 5 h 43"/>
                <a:gd name="T2" fmla="*/ 0 w 44"/>
                <a:gd name="T3" fmla="*/ 5 h 43"/>
                <a:gd name="T4" fmla="*/ 25 w 44"/>
                <a:gd name="T5" fmla="*/ 29 h 43"/>
                <a:gd name="T6" fmla="*/ 43 w 44"/>
                <a:gd name="T7" fmla="*/ 43 h 43"/>
                <a:gd name="T8" fmla="*/ 44 w 44"/>
                <a:gd name="T9" fmla="*/ 38 h 43"/>
                <a:gd name="T10" fmla="*/ 28 w 44"/>
                <a:gd name="T11" fmla="*/ 23 h 43"/>
                <a:gd name="T12" fmla="*/ 5 w 44"/>
                <a:gd name="T13" fmla="*/ 0 h 43"/>
                <a:gd name="T14" fmla="*/ 5 w 44"/>
                <a:gd name="T15" fmla="*/ 0 h 43"/>
                <a:gd name="T16" fmla="*/ 0 w 44"/>
                <a:gd name="T17" fmla="*/ 5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4"/>
                <a:gd name="T28" fmla="*/ 0 h 43"/>
                <a:gd name="T29" fmla="*/ 44 w 44"/>
                <a:gd name="T30" fmla="*/ 43 h 4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4" h="43">
                  <a:moveTo>
                    <a:pt x="0" y="5"/>
                  </a:moveTo>
                  <a:lnTo>
                    <a:pt x="0" y="5"/>
                  </a:lnTo>
                  <a:lnTo>
                    <a:pt x="25" y="29"/>
                  </a:lnTo>
                  <a:lnTo>
                    <a:pt x="43" y="43"/>
                  </a:lnTo>
                  <a:lnTo>
                    <a:pt x="44" y="38"/>
                  </a:lnTo>
                  <a:lnTo>
                    <a:pt x="28" y="23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671" name="Freeform 11"/>
            <p:cNvSpPr>
              <a:spLocks/>
            </p:cNvSpPr>
            <p:nvPr/>
          </p:nvSpPr>
          <p:spPr bwMode="auto">
            <a:xfrm>
              <a:off x="388" y="736"/>
              <a:ext cx="66" cy="90"/>
            </a:xfrm>
            <a:custGeom>
              <a:avLst/>
              <a:gdLst>
                <a:gd name="T0" fmla="*/ 0 w 66"/>
                <a:gd name="T1" fmla="*/ 4 h 90"/>
                <a:gd name="T2" fmla="*/ 0 w 66"/>
                <a:gd name="T3" fmla="*/ 4 h 90"/>
                <a:gd name="T4" fmla="*/ 13 w 66"/>
                <a:gd name="T5" fmla="*/ 27 h 90"/>
                <a:gd name="T6" fmla="*/ 27 w 66"/>
                <a:gd name="T7" fmla="*/ 45 h 90"/>
                <a:gd name="T8" fmla="*/ 35 w 66"/>
                <a:gd name="T9" fmla="*/ 61 h 90"/>
                <a:gd name="T10" fmla="*/ 45 w 66"/>
                <a:gd name="T11" fmla="*/ 70 h 90"/>
                <a:gd name="T12" fmla="*/ 54 w 66"/>
                <a:gd name="T13" fmla="*/ 83 h 90"/>
                <a:gd name="T14" fmla="*/ 61 w 66"/>
                <a:gd name="T15" fmla="*/ 90 h 90"/>
                <a:gd name="T16" fmla="*/ 66 w 66"/>
                <a:gd name="T17" fmla="*/ 85 h 90"/>
                <a:gd name="T18" fmla="*/ 59 w 66"/>
                <a:gd name="T19" fmla="*/ 78 h 90"/>
                <a:gd name="T20" fmla="*/ 48 w 66"/>
                <a:gd name="T21" fmla="*/ 65 h 90"/>
                <a:gd name="T22" fmla="*/ 40 w 66"/>
                <a:gd name="T23" fmla="*/ 56 h 90"/>
                <a:gd name="T24" fmla="*/ 30 w 66"/>
                <a:gd name="T25" fmla="*/ 43 h 90"/>
                <a:gd name="T26" fmla="*/ 18 w 66"/>
                <a:gd name="T27" fmla="*/ 25 h 90"/>
                <a:gd name="T28" fmla="*/ 5 w 66"/>
                <a:gd name="T29" fmla="*/ 0 h 90"/>
                <a:gd name="T30" fmla="*/ 5 w 66"/>
                <a:gd name="T31" fmla="*/ 0 h 90"/>
                <a:gd name="T32" fmla="*/ 0 w 66"/>
                <a:gd name="T33" fmla="*/ 4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6"/>
                <a:gd name="T52" fmla="*/ 0 h 90"/>
                <a:gd name="T53" fmla="*/ 66 w 66"/>
                <a:gd name="T54" fmla="*/ 90 h 9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6" h="90">
                  <a:moveTo>
                    <a:pt x="0" y="4"/>
                  </a:moveTo>
                  <a:lnTo>
                    <a:pt x="0" y="4"/>
                  </a:lnTo>
                  <a:lnTo>
                    <a:pt x="13" y="27"/>
                  </a:lnTo>
                  <a:lnTo>
                    <a:pt x="27" y="45"/>
                  </a:lnTo>
                  <a:lnTo>
                    <a:pt x="35" y="61"/>
                  </a:lnTo>
                  <a:lnTo>
                    <a:pt x="45" y="70"/>
                  </a:lnTo>
                  <a:lnTo>
                    <a:pt x="54" y="83"/>
                  </a:lnTo>
                  <a:lnTo>
                    <a:pt x="61" y="90"/>
                  </a:lnTo>
                  <a:lnTo>
                    <a:pt x="66" y="85"/>
                  </a:lnTo>
                  <a:lnTo>
                    <a:pt x="59" y="78"/>
                  </a:lnTo>
                  <a:lnTo>
                    <a:pt x="48" y="65"/>
                  </a:lnTo>
                  <a:lnTo>
                    <a:pt x="40" y="56"/>
                  </a:lnTo>
                  <a:lnTo>
                    <a:pt x="30" y="43"/>
                  </a:lnTo>
                  <a:lnTo>
                    <a:pt x="18" y="25"/>
                  </a:lnTo>
                  <a:lnTo>
                    <a:pt x="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672" name="Freeform 12"/>
            <p:cNvSpPr>
              <a:spLocks/>
            </p:cNvSpPr>
            <p:nvPr/>
          </p:nvSpPr>
          <p:spPr bwMode="auto">
            <a:xfrm>
              <a:off x="290" y="566"/>
              <a:ext cx="103" cy="174"/>
            </a:xfrm>
            <a:custGeom>
              <a:avLst/>
              <a:gdLst>
                <a:gd name="T0" fmla="*/ 0 w 103"/>
                <a:gd name="T1" fmla="*/ 4 h 174"/>
                <a:gd name="T2" fmla="*/ 0 w 103"/>
                <a:gd name="T3" fmla="*/ 4 h 174"/>
                <a:gd name="T4" fmla="*/ 11 w 103"/>
                <a:gd name="T5" fmla="*/ 36 h 174"/>
                <a:gd name="T6" fmla="*/ 23 w 103"/>
                <a:gd name="T7" fmla="*/ 62 h 174"/>
                <a:gd name="T8" fmla="*/ 34 w 103"/>
                <a:gd name="T9" fmla="*/ 82 h 174"/>
                <a:gd name="T10" fmla="*/ 44 w 103"/>
                <a:gd name="T11" fmla="*/ 98 h 174"/>
                <a:gd name="T12" fmla="*/ 57 w 103"/>
                <a:gd name="T13" fmla="*/ 114 h 174"/>
                <a:gd name="T14" fmla="*/ 70 w 103"/>
                <a:gd name="T15" fmla="*/ 130 h 174"/>
                <a:gd name="T16" fmla="*/ 82 w 103"/>
                <a:gd name="T17" fmla="*/ 150 h 174"/>
                <a:gd name="T18" fmla="*/ 98 w 103"/>
                <a:gd name="T19" fmla="*/ 174 h 174"/>
                <a:gd name="T20" fmla="*/ 103 w 103"/>
                <a:gd name="T21" fmla="*/ 170 h 174"/>
                <a:gd name="T22" fmla="*/ 88 w 103"/>
                <a:gd name="T23" fmla="*/ 147 h 174"/>
                <a:gd name="T24" fmla="*/ 74 w 103"/>
                <a:gd name="T25" fmla="*/ 127 h 174"/>
                <a:gd name="T26" fmla="*/ 62 w 103"/>
                <a:gd name="T27" fmla="*/ 110 h 174"/>
                <a:gd name="T28" fmla="*/ 51 w 103"/>
                <a:gd name="T29" fmla="*/ 96 h 174"/>
                <a:gd name="T30" fmla="*/ 39 w 103"/>
                <a:gd name="T31" fmla="*/ 78 h 174"/>
                <a:gd name="T32" fmla="*/ 28 w 103"/>
                <a:gd name="T33" fmla="*/ 58 h 174"/>
                <a:gd name="T34" fmla="*/ 18 w 103"/>
                <a:gd name="T35" fmla="*/ 35 h 174"/>
                <a:gd name="T36" fmla="*/ 6 w 103"/>
                <a:gd name="T37" fmla="*/ 0 h 174"/>
                <a:gd name="T38" fmla="*/ 6 w 103"/>
                <a:gd name="T39" fmla="*/ 0 h 174"/>
                <a:gd name="T40" fmla="*/ 0 w 103"/>
                <a:gd name="T41" fmla="*/ 4 h 17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03"/>
                <a:gd name="T64" fmla="*/ 0 h 174"/>
                <a:gd name="T65" fmla="*/ 103 w 103"/>
                <a:gd name="T66" fmla="*/ 174 h 17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03" h="174">
                  <a:moveTo>
                    <a:pt x="0" y="4"/>
                  </a:moveTo>
                  <a:lnTo>
                    <a:pt x="0" y="4"/>
                  </a:lnTo>
                  <a:lnTo>
                    <a:pt x="11" y="36"/>
                  </a:lnTo>
                  <a:lnTo>
                    <a:pt x="23" y="62"/>
                  </a:lnTo>
                  <a:lnTo>
                    <a:pt x="34" y="82"/>
                  </a:lnTo>
                  <a:lnTo>
                    <a:pt x="44" y="98"/>
                  </a:lnTo>
                  <a:lnTo>
                    <a:pt x="57" y="114"/>
                  </a:lnTo>
                  <a:lnTo>
                    <a:pt x="70" y="130"/>
                  </a:lnTo>
                  <a:lnTo>
                    <a:pt x="82" y="150"/>
                  </a:lnTo>
                  <a:lnTo>
                    <a:pt x="98" y="174"/>
                  </a:lnTo>
                  <a:lnTo>
                    <a:pt x="103" y="170"/>
                  </a:lnTo>
                  <a:lnTo>
                    <a:pt x="88" y="147"/>
                  </a:lnTo>
                  <a:lnTo>
                    <a:pt x="74" y="127"/>
                  </a:lnTo>
                  <a:lnTo>
                    <a:pt x="62" y="110"/>
                  </a:lnTo>
                  <a:lnTo>
                    <a:pt x="51" y="96"/>
                  </a:lnTo>
                  <a:lnTo>
                    <a:pt x="39" y="78"/>
                  </a:lnTo>
                  <a:lnTo>
                    <a:pt x="28" y="58"/>
                  </a:lnTo>
                  <a:lnTo>
                    <a:pt x="18" y="35"/>
                  </a:lnTo>
                  <a:lnTo>
                    <a:pt x="6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673" name="Freeform 13"/>
            <p:cNvSpPr>
              <a:spLocks/>
            </p:cNvSpPr>
            <p:nvPr/>
          </p:nvSpPr>
          <p:spPr bwMode="auto">
            <a:xfrm>
              <a:off x="246" y="389"/>
              <a:ext cx="50" cy="181"/>
            </a:xfrm>
            <a:custGeom>
              <a:avLst/>
              <a:gdLst>
                <a:gd name="T0" fmla="*/ 0 w 50"/>
                <a:gd name="T1" fmla="*/ 0 h 181"/>
                <a:gd name="T2" fmla="*/ 1 w 50"/>
                <a:gd name="T3" fmla="*/ 0 h 181"/>
                <a:gd name="T4" fmla="*/ 8 w 50"/>
                <a:gd name="T5" fmla="*/ 42 h 181"/>
                <a:gd name="T6" fmla="*/ 14 w 50"/>
                <a:gd name="T7" fmla="*/ 76 h 181"/>
                <a:gd name="T8" fmla="*/ 26 w 50"/>
                <a:gd name="T9" fmla="*/ 120 h 181"/>
                <a:gd name="T10" fmla="*/ 44 w 50"/>
                <a:gd name="T11" fmla="*/ 181 h 181"/>
                <a:gd name="T12" fmla="*/ 50 w 50"/>
                <a:gd name="T13" fmla="*/ 177 h 181"/>
                <a:gd name="T14" fmla="*/ 31 w 50"/>
                <a:gd name="T15" fmla="*/ 118 h 181"/>
                <a:gd name="T16" fmla="*/ 21 w 50"/>
                <a:gd name="T17" fmla="*/ 76 h 181"/>
                <a:gd name="T18" fmla="*/ 13 w 50"/>
                <a:gd name="T19" fmla="*/ 40 h 181"/>
                <a:gd name="T20" fmla="*/ 8 w 50"/>
                <a:gd name="T21" fmla="*/ 0 h 181"/>
                <a:gd name="T22" fmla="*/ 8 w 50"/>
                <a:gd name="T23" fmla="*/ 0 h 181"/>
                <a:gd name="T24" fmla="*/ 0 w 50"/>
                <a:gd name="T25" fmla="*/ 0 h 1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0"/>
                <a:gd name="T40" fmla="*/ 0 h 181"/>
                <a:gd name="T41" fmla="*/ 50 w 50"/>
                <a:gd name="T42" fmla="*/ 181 h 18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0" h="181">
                  <a:moveTo>
                    <a:pt x="0" y="0"/>
                  </a:moveTo>
                  <a:lnTo>
                    <a:pt x="1" y="0"/>
                  </a:lnTo>
                  <a:lnTo>
                    <a:pt x="8" y="42"/>
                  </a:lnTo>
                  <a:lnTo>
                    <a:pt x="14" y="76"/>
                  </a:lnTo>
                  <a:lnTo>
                    <a:pt x="26" y="120"/>
                  </a:lnTo>
                  <a:lnTo>
                    <a:pt x="44" y="181"/>
                  </a:lnTo>
                  <a:lnTo>
                    <a:pt x="50" y="177"/>
                  </a:lnTo>
                  <a:lnTo>
                    <a:pt x="31" y="118"/>
                  </a:lnTo>
                  <a:lnTo>
                    <a:pt x="21" y="76"/>
                  </a:lnTo>
                  <a:lnTo>
                    <a:pt x="13" y="4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674" name="Freeform 14"/>
            <p:cNvSpPr>
              <a:spLocks/>
            </p:cNvSpPr>
            <p:nvPr/>
          </p:nvSpPr>
          <p:spPr bwMode="auto">
            <a:xfrm>
              <a:off x="242" y="241"/>
              <a:ext cx="12" cy="148"/>
            </a:xfrm>
            <a:custGeom>
              <a:avLst/>
              <a:gdLst>
                <a:gd name="T0" fmla="*/ 4 w 12"/>
                <a:gd name="T1" fmla="*/ 0 h 148"/>
                <a:gd name="T2" fmla="*/ 0 w 12"/>
                <a:gd name="T3" fmla="*/ 6 h 148"/>
                <a:gd name="T4" fmla="*/ 0 w 12"/>
                <a:gd name="T5" fmla="*/ 19 h 148"/>
                <a:gd name="T6" fmla="*/ 0 w 12"/>
                <a:gd name="T7" fmla="*/ 56 h 148"/>
                <a:gd name="T8" fmla="*/ 2 w 12"/>
                <a:gd name="T9" fmla="*/ 103 h 148"/>
                <a:gd name="T10" fmla="*/ 4 w 12"/>
                <a:gd name="T11" fmla="*/ 148 h 148"/>
                <a:gd name="T12" fmla="*/ 12 w 12"/>
                <a:gd name="T13" fmla="*/ 148 h 148"/>
                <a:gd name="T14" fmla="*/ 7 w 12"/>
                <a:gd name="T15" fmla="*/ 103 h 148"/>
                <a:gd name="T16" fmla="*/ 5 w 12"/>
                <a:gd name="T17" fmla="*/ 56 h 148"/>
                <a:gd name="T18" fmla="*/ 5 w 12"/>
                <a:gd name="T19" fmla="*/ 19 h 148"/>
                <a:gd name="T20" fmla="*/ 5 w 12"/>
                <a:gd name="T21" fmla="*/ 6 h 148"/>
                <a:gd name="T22" fmla="*/ 4 w 12"/>
                <a:gd name="T23" fmla="*/ 8 h 148"/>
                <a:gd name="T24" fmla="*/ 4 w 12"/>
                <a:gd name="T25" fmla="*/ 0 h 148"/>
                <a:gd name="T26" fmla="*/ 0 w 12"/>
                <a:gd name="T27" fmla="*/ 0 h 148"/>
                <a:gd name="T28" fmla="*/ 0 w 12"/>
                <a:gd name="T29" fmla="*/ 6 h 148"/>
                <a:gd name="T30" fmla="*/ 4 w 12"/>
                <a:gd name="T31" fmla="*/ 0 h 14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2"/>
                <a:gd name="T49" fmla="*/ 0 h 148"/>
                <a:gd name="T50" fmla="*/ 12 w 12"/>
                <a:gd name="T51" fmla="*/ 148 h 14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2" h="148">
                  <a:moveTo>
                    <a:pt x="4" y="0"/>
                  </a:moveTo>
                  <a:lnTo>
                    <a:pt x="0" y="6"/>
                  </a:lnTo>
                  <a:lnTo>
                    <a:pt x="0" y="19"/>
                  </a:lnTo>
                  <a:lnTo>
                    <a:pt x="0" y="56"/>
                  </a:lnTo>
                  <a:lnTo>
                    <a:pt x="2" y="103"/>
                  </a:lnTo>
                  <a:lnTo>
                    <a:pt x="4" y="148"/>
                  </a:lnTo>
                  <a:lnTo>
                    <a:pt x="12" y="148"/>
                  </a:lnTo>
                  <a:lnTo>
                    <a:pt x="7" y="103"/>
                  </a:lnTo>
                  <a:lnTo>
                    <a:pt x="5" y="56"/>
                  </a:lnTo>
                  <a:lnTo>
                    <a:pt x="5" y="19"/>
                  </a:lnTo>
                  <a:lnTo>
                    <a:pt x="5" y="6"/>
                  </a:lnTo>
                  <a:lnTo>
                    <a:pt x="4" y="8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675" name="Freeform 15"/>
            <p:cNvSpPr>
              <a:spLocks/>
            </p:cNvSpPr>
            <p:nvPr/>
          </p:nvSpPr>
          <p:spPr bwMode="auto">
            <a:xfrm>
              <a:off x="146" y="196"/>
              <a:ext cx="514" cy="655"/>
            </a:xfrm>
            <a:custGeom>
              <a:avLst/>
              <a:gdLst>
                <a:gd name="T0" fmla="*/ 510 w 514"/>
                <a:gd name="T1" fmla="*/ 2 h 655"/>
                <a:gd name="T2" fmla="*/ 511 w 514"/>
                <a:gd name="T3" fmla="*/ 0 h 655"/>
                <a:gd name="T4" fmla="*/ 513 w 514"/>
                <a:gd name="T5" fmla="*/ 2 h 655"/>
                <a:gd name="T6" fmla="*/ 513 w 514"/>
                <a:gd name="T7" fmla="*/ 17 h 655"/>
                <a:gd name="T8" fmla="*/ 508 w 514"/>
                <a:gd name="T9" fmla="*/ 60 h 655"/>
                <a:gd name="T10" fmla="*/ 506 w 514"/>
                <a:gd name="T11" fmla="*/ 105 h 655"/>
                <a:gd name="T12" fmla="*/ 503 w 514"/>
                <a:gd name="T13" fmla="*/ 141 h 655"/>
                <a:gd name="T14" fmla="*/ 498 w 514"/>
                <a:gd name="T15" fmla="*/ 181 h 655"/>
                <a:gd name="T16" fmla="*/ 492 w 514"/>
                <a:gd name="T17" fmla="*/ 215 h 655"/>
                <a:gd name="T18" fmla="*/ 485 w 514"/>
                <a:gd name="T19" fmla="*/ 249 h 655"/>
                <a:gd name="T20" fmla="*/ 475 w 514"/>
                <a:gd name="T21" fmla="*/ 287 h 655"/>
                <a:gd name="T22" fmla="*/ 464 w 514"/>
                <a:gd name="T23" fmla="*/ 338 h 655"/>
                <a:gd name="T24" fmla="*/ 441 w 514"/>
                <a:gd name="T25" fmla="*/ 408 h 655"/>
                <a:gd name="T26" fmla="*/ 421 w 514"/>
                <a:gd name="T27" fmla="*/ 455 h 655"/>
                <a:gd name="T28" fmla="*/ 396 w 514"/>
                <a:gd name="T29" fmla="*/ 504 h 655"/>
                <a:gd name="T30" fmla="*/ 359 w 514"/>
                <a:gd name="T31" fmla="*/ 556 h 655"/>
                <a:gd name="T32" fmla="*/ 316 w 514"/>
                <a:gd name="T33" fmla="*/ 605 h 655"/>
                <a:gd name="T34" fmla="*/ 280 w 514"/>
                <a:gd name="T35" fmla="*/ 641 h 655"/>
                <a:gd name="T36" fmla="*/ 269 w 514"/>
                <a:gd name="T37" fmla="*/ 652 h 655"/>
                <a:gd name="T38" fmla="*/ 265 w 514"/>
                <a:gd name="T39" fmla="*/ 655 h 655"/>
                <a:gd name="T40" fmla="*/ 259 w 514"/>
                <a:gd name="T41" fmla="*/ 650 h 655"/>
                <a:gd name="T42" fmla="*/ 247 w 514"/>
                <a:gd name="T43" fmla="*/ 641 h 655"/>
                <a:gd name="T44" fmla="*/ 226 w 514"/>
                <a:gd name="T45" fmla="*/ 625 h 655"/>
                <a:gd name="T46" fmla="*/ 218 w 514"/>
                <a:gd name="T47" fmla="*/ 616 h 655"/>
                <a:gd name="T48" fmla="*/ 206 w 514"/>
                <a:gd name="T49" fmla="*/ 600 h 655"/>
                <a:gd name="T50" fmla="*/ 185 w 514"/>
                <a:gd name="T51" fmla="*/ 576 h 655"/>
                <a:gd name="T52" fmla="*/ 160 w 514"/>
                <a:gd name="T53" fmla="*/ 538 h 655"/>
                <a:gd name="T54" fmla="*/ 116 w 514"/>
                <a:gd name="T55" fmla="*/ 462 h 655"/>
                <a:gd name="T56" fmla="*/ 82 w 514"/>
                <a:gd name="T57" fmla="*/ 390 h 655"/>
                <a:gd name="T58" fmla="*/ 65 w 514"/>
                <a:gd name="T59" fmla="*/ 349 h 655"/>
                <a:gd name="T60" fmla="*/ 47 w 514"/>
                <a:gd name="T61" fmla="*/ 293 h 655"/>
                <a:gd name="T62" fmla="*/ 24 w 514"/>
                <a:gd name="T63" fmla="*/ 206 h 655"/>
                <a:gd name="T64" fmla="*/ 11 w 514"/>
                <a:gd name="T65" fmla="*/ 132 h 655"/>
                <a:gd name="T66" fmla="*/ 5 w 514"/>
                <a:gd name="T67" fmla="*/ 82 h 655"/>
                <a:gd name="T68" fmla="*/ 1 w 514"/>
                <a:gd name="T69" fmla="*/ 35 h 655"/>
                <a:gd name="T70" fmla="*/ 0 w 514"/>
                <a:gd name="T71" fmla="*/ 11 h 655"/>
                <a:gd name="T72" fmla="*/ 1 w 514"/>
                <a:gd name="T73" fmla="*/ 2 h 6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14"/>
                <a:gd name="T112" fmla="*/ 0 h 655"/>
                <a:gd name="T113" fmla="*/ 514 w 514"/>
                <a:gd name="T114" fmla="*/ 655 h 6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14" h="655">
                  <a:moveTo>
                    <a:pt x="1" y="2"/>
                  </a:moveTo>
                  <a:lnTo>
                    <a:pt x="510" y="2"/>
                  </a:lnTo>
                  <a:lnTo>
                    <a:pt x="511" y="2"/>
                  </a:lnTo>
                  <a:lnTo>
                    <a:pt x="511" y="0"/>
                  </a:lnTo>
                  <a:lnTo>
                    <a:pt x="513" y="0"/>
                  </a:lnTo>
                  <a:lnTo>
                    <a:pt x="513" y="2"/>
                  </a:lnTo>
                  <a:lnTo>
                    <a:pt x="514" y="8"/>
                  </a:lnTo>
                  <a:lnTo>
                    <a:pt x="513" y="17"/>
                  </a:lnTo>
                  <a:lnTo>
                    <a:pt x="511" y="29"/>
                  </a:lnTo>
                  <a:lnTo>
                    <a:pt x="508" y="60"/>
                  </a:lnTo>
                  <a:lnTo>
                    <a:pt x="508" y="89"/>
                  </a:lnTo>
                  <a:lnTo>
                    <a:pt x="506" y="105"/>
                  </a:lnTo>
                  <a:lnTo>
                    <a:pt x="505" y="121"/>
                  </a:lnTo>
                  <a:lnTo>
                    <a:pt x="503" y="141"/>
                  </a:lnTo>
                  <a:lnTo>
                    <a:pt x="500" y="161"/>
                  </a:lnTo>
                  <a:lnTo>
                    <a:pt x="498" y="181"/>
                  </a:lnTo>
                  <a:lnTo>
                    <a:pt x="495" y="199"/>
                  </a:lnTo>
                  <a:lnTo>
                    <a:pt x="492" y="215"/>
                  </a:lnTo>
                  <a:lnTo>
                    <a:pt x="490" y="231"/>
                  </a:lnTo>
                  <a:lnTo>
                    <a:pt x="485" y="249"/>
                  </a:lnTo>
                  <a:lnTo>
                    <a:pt x="480" y="267"/>
                  </a:lnTo>
                  <a:lnTo>
                    <a:pt x="475" y="287"/>
                  </a:lnTo>
                  <a:lnTo>
                    <a:pt x="469" y="311"/>
                  </a:lnTo>
                  <a:lnTo>
                    <a:pt x="464" y="338"/>
                  </a:lnTo>
                  <a:lnTo>
                    <a:pt x="455" y="361"/>
                  </a:lnTo>
                  <a:lnTo>
                    <a:pt x="441" y="408"/>
                  </a:lnTo>
                  <a:lnTo>
                    <a:pt x="433" y="432"/>
                  </a:lnTo>
                  <a:lnTo>
                    <a:pt x="421" y="455"/>
                  </a:lnTo>
                  <a:lnTo>
                    <a:pt x="410" y="479"/>
                  </a:lnTo>
                  <a:lnTo>
                    <a:pt x="396" y="504"/>
                  </a:lnTo>
                  <a:lnTo>
                    <a:pt x="380" y="529"/>
                  </a:lnTo>
                  <a:lnTo>
                    <a:pt x="359" y="556"/>
                  </a:lnTo>
                  <a:lnTo>
                    <a:pt x="337" y="581"/>
                  </a:lnTo>
                  <a:lnTo>
                    <a:pt x="316" y="605"/>
                  </a:lnTo>
                  <a:lnTo>
                    <a:pt x="295" y="625"/>
                  </a:lnTo>
                  <a:lnTo>
                    <a:pt x="280" y="641"/>
                  </a:lnTo>
                  <a:lnTo>
                    <a:pt x="273" y="646"/>
                  </a:lnTo>
                  <a:lnTo>
                    <a:pt x="269" y="652"/>
                  </a:lnTo>
                  <a:lnTo>
                    <a:pt x="267" y="654"/>
                  </a:lnTo>
                  <a:lnTo>
                    <a:pt x="265" y="655"/>
                  </a:lnTo>
                  <a:lnTo>
                    <a:pt x="264" y="654"/>
                  </a:lnTo>
                  <a:lnTo>
                    <a:pt x="259" y="650"/>
                  </a:lnTo>
                  <a:lnTo>
                    <a:pt x="254" y="646"/>
                  </a:lnTo>
                  <a:lnTo>
                    <a:pt x="247" y="641"/>
                  </a:lnTo>
                  <a:lnTo>
                    <a:pt x="232" y="630"/>
                  </a:lnTo>
                  <a:lnTo>
                    <a:pt x="226" y="625"/>
                  </a:lnTo>
                  <a:lnTo>
                    <a:pt x="223" y="619"/>
                  </a:lnTo>
                  <a:lnTo>
                    <a:pt x="218" y="616"/>
                  </a:lnTo>
                  <a:lnTo>
                    <a:pt x="213" y="609"/>
                  </a:lnTo>
                  <a:lnTo>
                    <a:pt x="206" y="600"/>
                  </a:lnTo>
                  <a:lnTo>
                    <a:pt x="196" y="589"/>
                  </a:lnTo>
                  <a:lnTo>
                    <a:pt x="185" y="576"/>
                  </a:lnTo>
                  <a:lnTo>
                    <a:pt x="173" y="558"/>
                  </a:lnTo>
                  <a:lnTo>
                    <a:pt x="160" y="538"/>
                  </a:lnTo>
                  <a:lnTo>
                    <a:pt x="144" y="515"/>
                  </a:lnTo>
                  <a:lnTo>
                    <a:pt x="116" y="462"/>
                  </a:lnTo>
                  <a:lnTo>
                    <a:pt x="91" y="414"/>
                  </a:lnTo>
                  <a:lnTo>
                    <a:pt x="82" y="390"/>
                  </a:lnTo>
                  <a:lnTo>
                    <a:pt x="72" y="369"/>
                  </a:lnTo>
                  <a:lnTo>
                    <a:pt x="65" y="349"/>
                  </a:lnTo>
                  <a:lnTo>
                    <a:pt x="57" y="331"/>
                  </a:lnTo>
                  <a:lnTo>
                    <a:pt x="47" y="293"/>
                  </a:lnTo>
                  <a:lnTo>
                    <a:pt x="36" y="251"/>
                  </a:lnTo>
                  <a:lnTo>
                    <a:pt x="24" y="206"/>
                  </a:lnTo>
                  <a:lnTo>
                    <a:pt x="16" y="157"/>
                  </a:lnTo>
                  <a:lnTo>
                    <a:pt x="11" y="132"/>
                  </a:lnTo>
                  <a:lnTo>
                    <a:pt x="8" y="107"/>
                  </a:lnTo>
                  <a:lnTo>
                    <a:pt x="5" y="82"/>
                  </a:lnTo>
                  <a:lnTo>
                    <a:pt x="3" y="56"/>
                  </a:lnTo>
                  <a:lnTo>
                    <a:pt x="1" y="35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6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676" name="Freeform 16"/>
            <p:cNvSpPr>
              <a:spLocks/>
            </p:cNvSpPr>
            <p:nvPr/>
          </p:nvSpPr>
          <p:spPr bwMode="auto">
            <a:xfrm>
              <a:off x="147" y="198"/>
              <a:ext cx="184" cy="175"/>
            </a:xfrm>
            <a:custGeom>
              <a:avLst/>
              <a:gdLst>
                <a:gd name="T0" fmla="*/ 17 w 184"/>
                <a:gd name="T1" fmla="*/ 0 h 175"/>
                <a:gd name="T2" fmla="*/ 184 w 184"/>
                <a:gd name="T3" fmla="*/ 0 h 175"/>
                <a:gd name="T4" fmla="*/ 182 w 184"/>
                <a:gd name="T5" fmla="*/ 175 h 175"/>
                <a:gd name="T6" fmla="*/ 15 w 184"/>
                <a:gd name="T7" fmla="*/ 175 h 175"/>
                <a:gd name="T8" fmla="*/ 15 w 184"/>
                <a:gd name="T9" fmla="*/ 175 h 175"/>
                <a:gd name="T10" fmla="*/ 17 w 184"/>
                <a:gd name="T11" fmla="*/ 175 h 175"/>
                <a:gd name="T12" fmla="*/ 18 w 184"/>
                <a:gd name="T13" fmla="*/ 172 h 175"/>
                <a:gd name="T14" fmla="*/ 17 w 184"/>
                <a:gd name="T15" fmla="*/ 168 h 175"/>
                <a:gd name="T16" fmla="*/ 15 w 184"/>
                <a:gd name="T17" fmla="*/ 161 h 175"/>
                <a:gd name="T18" fmla="*/ 15 w 184"/>
                <a:gd name="T19" fmla="*/ 157 h 175"/>
                <a:gd name="T20" fmla="*/ 15 w 184"/>
                <a:gd name="T21" fmla="*/ 154 h 175"/>
                <a:gd name="T22" fmla="*/ 15 w 184"/>
                <a:gd name="T23" fmla="*/ 148 h 175"/>
                <a:gd name="T24" fmla="*/ 13 w 184"/>
                <a:gd name="T25" fmla="*/ 139 h 175"/>
                <a:gd name="T26" fmla="*/ 12 w 184"/>
                <a:gd name="T27" fmla="*/ 132 h 175"/>
                <a:gd name="T28" fmla="*/ 10 w 184"/>
                <a:gd name="T29" fmla="*/ 123 h 175"/>
                <a:gd name="T30" fmla="*/ 8 w 184"/>
                <a:gd name="T31" fmla="*/ 112 h 175"/>
                <a:gd name="T32" fmla="*/ 8 w 184"/>
                <a:gd name="T33" fmla="*/ 103 h 175"/>
                <a:gd name="T34" fmla="*/ 7 w 184"/>
                <a:gd name="T35" fmla="*/ 94 h 175"/>
                <a:gd name="T36" fmla="*/ 5 w 184"/>
                <a:gd name="T37" fmla="*/ 85 h 175"/>
                <a:gd name="T38" fmla="*/ 2 w 184"/>
                <a:gd name="T39" fmla="*/ 65 h 175"/>
                <a:gd name="T40" fmla="*/ 2 w 184"/>
                <a:gd name="T41" fmla="*/ 45 h 175"/>
                <a:gd name="T42" fmla="*/ 2 w 184"/>
                <a:gd name="T43" fmla="*/ 40 h 175"/>
                <a:gd name="T44" fmla="*/ 2 w 184"/>
                <a:gd name="T45" fmla="*/ 33 h 175"/>
                <a:gd name="T46" fmla="*/ 2 w 184"/>
                <a:gd name="T47" fmla="*/ 20 h 175"/>
                <a:gd name="T48" fmla="*/ 0 w 184"/>
                <a:gd name="T49" fmla="*/ 11 h 175"/>
                <a:gd name="T50" fmla="*/ 0 w 184"/>
                <a:gd name="T51" fmla="*/ 6 h 175"/>
                <a:gd name="T52" fmla="*/ 0 w 184"/>
                <a:gd name="T53" fmla="*/ 2 h 175"/>
                <a:gd name="T54" fmla="*/ 0 w 184"/>
                <a:gd name="T55" fmla="*/ 0 h 175"/>
                <a:gd name="T56" fmla="*/ 17 w 184"/>
                <a:gd name="T57" fmla="*/ 0 h 17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84"/>
                <a:gd name="T88" fmla="*/ 0 h 175"/>
                <a:gd name="T89" fmla="*/ 184 w 184"/>
                <a:gd name="T90" fmla="*/ 175 h 17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84" h="175">
                  <a:moveTo>
                    <a:pt x="17" y="0"/>
                  </a:moveTo>
                  <a:lnTo>
                    <a:pt x="184" y="0"/>
                  </a:lnTo>
                  <a:lnTo>
                    <a:pt x="182" y="175"/>
                  </a:lnTo>
                  <a:lnTo>
                    <a:pt x="15" y="175"/>
                  </a:lnTo>
                  <a:lnTo>
                    <a:pt x="17" y="175"/>
                  </a:lnTo>
                  <a:lnTo>
                    <a:pt x="18" y="172"/>
                  </a:lnTo>
                  <a:lnTo>
                    <a:pt x="17" y="168"/>
                  </a:lnTo>
                  <a:lnTo>
                    <a:pt x="15" y="161"/>
                  </a:lnTo>
                  <a:lnTo>
                    <a:pt x="15" y="157"/>
                  </a:lnTo>
                  <a:lnTo>
                    <a:pt x="15" y="154"/>
                  </a:lnTo>
                  <a:lnTo>
                    <a:pt x="15" y="148"/>
                  </a:lnTo>
                  <a:lnTo>
                    <a:pt x="13" y="139"/>
                  </a:lnTo>
                  <a:lnTo>
                    <a:pt x="12" y="132"/>
                  </a:lnTo>
                  <a:lnTo>
                    <a:pt x="10" y="123"/>
                  </a:lnTo>
                  <a:lnTo>
                    <a:pt x="8" y="112"/>
                  </a:lnTo>
                  <a:lnTo>
                    <a:pt x="8" y="103"/>
                  </a:lnTo>
                  <a:lnTo>
                    <a:pt x="7" y="94"/>
                  </a:lnTo>
                  <a:lnTo>
                    <a:pt x="5" y="85"/>
                  </a:lnTo>
                  <a:lnTo>
                    <a:pt x="2" y="65"/>
                  </a:lnTo>
                  <a:lnTo>
                    <a:pt x="2" y="45"/>
                  </a:lnTo>
                  <a:lnTo>
                    <a:pt x="2" y="40"/>
                  </a:lnTo>
                  <a:lnTo>
                    <a:pt x="2" y="33"/>
                  </a:lnTo>
                  <a:lnTo>
                    <a:pt x="2" y="20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677" name="Freeform 17"/>
            <p:cNvSpPr>
              <a:spLocks/>
            </p:cNvSpPr>
            <p:nvPr/>
          </p:nvSpPr>
          <p:spPr bwMode="auto">
            <a:xfrm>
              <a:off x="160" y="207"/>
              <a:ext cx="58" cy="89"/>
            </a:xfrm>
            <a:custGeom>
              <a:avLst/>
              <a:gdLst>
                <a:gd name="T0" fmla="*/ 20 w 58"/>
                <a:gd name="T1" fmla="*/ 25 h 89"/>
                <a:gd name="T2" fmla="*/ 22 w 58"/>
                <a:gd name="T3" fmla="*/ 24 h 89"/>
                <a:gd name="T4" fmla="*/ 20 w 58"/>
                <a:gd name="T5" fmla="*/ 18 h 89"/>
                <a:gd name="T6" fmla="*/ 20 w 58"/>
                <a:gd name="T7" fmla="*/ 15 h 89"/>
                <a:gd name="T8" fmla="*/ 25 w 58"/>
                <a:gd name="T9" fmla="*/ 13 h 89"/>
                <a:gd name="T10" fmla="*/ 23 w 58"/>
                <a:gd name="T11" fmla="*/ 11 h 89"/>
                <a:gd name="T12" fmla="*/ 27 w 58"/>
                <a:gd name="T13" fmla="*/ 7 h 89"/>
                <a:gd name="T14" fmla="*/ 30 w 58"/>
                <a:gd name="T15" fmla="*/ 6 h 89"/>
                <a:gd name="T16" fmla="*/ 33 w 58"/>
                <a:gd name="T17" fmla="*/ 4 h 89"/>
                <a:gd name="T18" fmla="*/ 40 w 58"/>
                <a:gd name="T19" fmla="*/ 2 h 89"/>
                <a:gd name="T20" fmla="*/ 41 w 58"/>
                <a:gd name="T21" fmla="*/ 4 h 89"/>
                <a:gd name="T22" fmla="*/ 41 w 58"/>
                <a:gd name="T23" fmla="*/ 7 h 89"/>
                <a:gd name="T24" fmla="*/ 41 w 58"/>
                <a:gd name="T25" fmla="*/ 9 h 89"/>
                <a:gd name="T26" fmla="*/ 43 w 58"/>
                <a:gd name="T27" fmla="*/ 27 h 89"/>
                <a:gd name="T28" fmla="*/ 38 w 58"/>
                <a:gd name="T29" fmla="*/ 33 h 89"/>
                <a:gd name="T30" fmla="*/ 33 w 58"/>
                <a:gd name="T31" fmla="*/ 34 h 89"/>
                <a:gd name="T32" fmla="*/ 33 w 58"/>
                <a:gd name="T33" fmla="*/ 42 h 89"/>
                <a:gd name="T34" fmla="*/ 36 w 58"/>
                <a:gd name="T35" fmla="*/ 45 h 89"/>
                <a:gd name="T36" fmla="*/ 38 w 58"/>
                <a:gd name="T37" fmla="*/ 54 h 89"/>
                <a:gd name="T38" fmla="*/ 41 w 58"/>
                <a:gd name="T39" fmla="*/ 33 h 89"/>
                <a:gd name="T40" fmla="*/ 43 w 58"/>
                <a:gd name="T41" fmla="*/ 31 h 89"/>
                <a:gd name="T42" fmla="*/ 46 w 58"/>
                <a:gd name="T43" fmla="*/ 31 h 89"/>
                <a:gd name="T44" fmla="*/ 51 w 58"/>
                <a:gd name="T45" fmla="*/ 31 h 89"/>
                <a:gd name="T46" fmla="*/ 58 w 58"/>
                <a:gd name="T47" fmla="*/ 38 h 89"/>
                <a:gd name="T48" fmla="*/ 51 w 58"/>
                <a:gd name="T49" fmla="*/ 40 h 89"/>
                <a:gd name="T50" fmla="*/ 46 w 58"/>
                <a:gd name="T51" fmla="*/ 34 h 89"/>
                <a:gd name="T52" fmla="*/ 43 w 58"/>
                <a:gd name="T53" fmla="*/ 34 h 89"/>
                <a:gd name="T54" fmla="*/ 41 w 58"/>
                <a:gd name="T55" fmla="*/ 36 h 89"/>
                <a:gd name="T56" fmla="*/ 43 w 58"/>
                <a:gd name="T57" fmla="*/ 40 h 89"/>
                <a:gd name="T58" fmla="*/ 43 w 58"/>
                <a:gd name="T59" fmla="*/ 51 h 89"/>
                <a:gd name="T60" fmla="*/ 36 w 58"/>
                <a:gd name="T61" fmla="*/ 62 h 89"/>
                <a:gd name="T62" fmla="*/ 40 w 58"/>
                <a:gd name="T63" fmla="*/ 81 h 89"/>
                <a:gd name="T64" fmla="*/ 33 w 58"/>
                <a:gd name="T65" fmla="*/ 89 h 89"/>
                <a:gd name="T66" fmla="*/ 23 w 58"/>
                <a:gd name="T67" fmla="*/ 83 h 89"/>
                <a:gd name="T68" fmla="*/ 23 w 58"/>
                <a:gd name="T69" fmla="*/ 78 h 89"/>
                <a:gd name="T70" fmla="*/ 30 w 58"/>
                <a:gd name="T71" fmla="*/ 76 h 89"/>
                <a:gd name="T72" fmla="*/ 30 w 58"/>
                <a:gd name="T73" fmla="*/ 72 h 89"/>
                <a:gd name="T74" fmla="*/ 23 w 58"/>
                <a:gd name="T75" fmla="*/ 72 h 89"/>
                <a:gd name="T76" fmla="*/ 12 w 58"/>
                <a:gd name="T77" fmla="*/ 65 h 89"/>
                <a:gd name="T78" fmla="*/ 9 w 58"/>
                <a:gd name="T79" fmla="*/ 58 h 89"/>
                <a:gd name="T80" fmla="*/ 12 w 58"/>
                <a:gd name="T81" fmla="*/ 54 h 89"/>
                <a:gd name="T82" fmla="*/ 15 w 58"/>
                <a:gd name="T83" fmla="*/ 53 h 89"/>
                <a:gd name="T84" fmla="*/ 18 w 58"/>
                <a:gd name="T85" fmla="*/ 60 h 89"/>
                <a:gd name="T86" fmla="*/ 20 w 58"/>
                <a:gd name="T87" fmla="*/ 60 h 89"/>
                <a:gd name="T88" fmla="*/ 18 w 58"/>
                <a:gd name="T89" fmla="*/ 51 h 89"/>
                <a:gd name="T90" fmla="*/ 23 w 58"/>
                <a:gd name="T91" fmla="*/ 51 h 89"/>
                <a:gd name="T92" fmla="*/ 23 w 58"/>
                <a:gd name="T93" fmla="*/ 47 h 89"/>
                <a:gd name="T94" fmla="*/ 17 w 58"/>
                <a:gd name="T95" fmla="*/ 47 h 89"/>
                <a:gd name="T96" fmla="*/ 0 w 58"/>
                <a:gd name="T97" fmla="*/ 43 h 89"/>
                <a:gd name="T98" fmla="*/ 4 w 58"/>
                <a:gd name="T99" fmla="*/ 31 h 89"/>
                <a:gd name="T100" fmla="*/ 7 w 58"/>
                <a:gd name="T101" fmla="*/ 34 h 89"/>
                <a:gd name="T102" fmla="*/ 10 w 58"/>
                <a:gd name="T103" fmla="*/ 40 h 89"/>
                <a:gd name="T104" fmla="*/ 15 w 58"/>
                <a:gd name="T105" fmla="*/ 38 h 89"/>
                <a:gd name="T106" fmla="*/ 14 w 58"/>
                <a:gd name="T107" fmla="*/ 34 h 89"/>
                <a:gd name="T108" fmla="*/ 10 w 58"/>
                <a:gd name="T109" fmla="*/ 31 h 89"/>
                <a:gd name="T110" fmla="*/ 7 w 58"/>
                <a:gd name="T111" fmla="*/ 25 h 89"/>
                <a:gd name="T112" fmla="*/ 5 w 58"/>
                <a:gd name="T113" fmla="*/ 20 h 89"/>
                <a:gd name="T114" fmla="*/ 7 w 58"/>
                <a:gd name="T115" fmla="*/ 15 h 89"/>
                <a:gd name="T116" fmla="*/ 12 w 58"/>
                <a:gd name="T117" fmla="*/ 15 h 89"/>
                <a:gd name="T118" fmla="*/ 15 w 58"/>
                <a:gd name="T119" fmla="*/ 24 h 8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58"/>
                <a:gd name="T181" fmla="*/ 0 h 89"/>
                <a:gd name="T182" fmla="*/ 58 w 58"/>
                <a:gd name="T183" fmla="*/ 89 h 89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58" h="89">
                  <a:moveTo>
                    <a:pt x="15" y="24"/>
                  </a:moveTo>
                  <a:lnTo>
                    <a:pt x="15" y="24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2" y="24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3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7" y="9"/>
                  </a:lnTo>
                  <a:lnTo>
                    <a:pt x="27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2" y="6"/>
                  </a:lnTo>
                  <a:lnTo>
                    <a:pt x="32" y="4"/>
                  </a:lnTo>
                  <a:lnTo>
                    <a:pt x="33" y="4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40" y="2"/>
                  </a:lnTo>
                  <a:lnTo>
                    <a:pt x="40" y="4"/>
                  </a:lnTo>
                  <a:lnTo>
                    <a:pt x="41" y="4"/>
                  </a:lnTo>
                  <a:lnTo>
                    <a:pt x="41" y="6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5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3" y="40"/>
                  </a:lnTo>
                  <a:lnTo>
                    <a:pt x="33" y="42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8" y="51"/>
                  </a:lnTo>
                  <a:lnTo>
                    <a:pt x="38" y="53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40" y="56"/>
                  </a:lnTo>
                  <a:lnTo>
                    <a:pt x="41" y="54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50" y="31"/>
                  </a:lnTo>
                  <a:lnTo>
                    <a:pt x="51" y="31"/>
                  </a:lnTo>
                  <a:lnTo>
                    <a:pt x="53" y="33"/>
                  </a:lnTo>
                  <a:lnTo>
                    <a:pt x="55" y="34"/>
                  </a:lnTo>
                  <a:lnTo>
                    <a:pt x="56" y="36"/>
                  </a:lnTo>
                  <a:lnTo>
                    <a:pt x="58" y="36"/>
                  </a:lnTo>
                  <a:lnTo>
                    <a:pt x="58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1" y="40"/>
                  </a:lnTo>
                  <a:lnTo>
                    <a:pt x="50" y="40"/>
                  </a:lnTo>
                  <a:lnTo>
                    <a:pt x="48" y="38"/>
                  </a:lnTo>
                  <a:lnTo>
                    <a:pt x="48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3"/>
                  </a:lnTo>
                  <a:lnTo>
                    <a:pt x="45" y="33"/>
                  </a:lnTo>
                  <a:lnTo>
                    <a:pt x="45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3" y="40"/>
                  </a:lnTo>
                  <a:lnTo>
                    <a:pt x="43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1" y="60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40" y="72"/>
                  </a:lnTo>
                  <a:lnTo>
                    <a:pt x="40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0" y="89"/>
                  </a:lnTo>
                  <a:lnTo>
                    <a:pt x="27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3" y="81"/>
                  </a:lnTo>
                  <a:lnTo>
                    <a:pt x="22" y="80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7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2" y="76"/>
                  </a:lnTo>
                  <a:lnTo>
                    <a:pt x="32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7" y="71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4" y="67"/>
                  </a:lnTo>
                  <a:lnTo>
                    <a:pt x="12" y="67"/>
                  </a:lnTo>
                  <a:lnTo>
                    <a:pt x="12" y="65"/>
                  </a:lnTo>
                  <a:lnTo>
                    <a:pt x="10" y="65"/>
                  </a:lnTo>
                  <a:lnTo>
                    <a:pt x="9" y="63"/>
                  </a:lnTo>
                  <a:lnTo>
                    <a:pt x="9" y="60"/>
                  </a:lnTo>
                  <a:lnTo>
                    <a:pt x="9" y="58"/>
                  </a:lnTo>
                  <a:lnTo>
                    <a:pt x="9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4" y="53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3" y="51"/>
                  </a:lnTo>
                  <a:lnTo>
                    <a:pt x="23" y="49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5" y="47"/>
                  </a:lnTo>
                  <a:lnTo>
                    <a:pt x="9" y="45"/>
                  </a:lnTo>
                  <a:lnTo>
                    <a:pt x="7" y="45"/>
                  </a:lnTo>
                  <a:lnTo>
                    <a:pt x="5" y="45"/>
                  </a:lnTo>
                  <a:lnTo>
                    <a:pt x="4" y="45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4" y="31"/>
                  </a:lnTo>
                  <a:lnTo>
                    <a:pt x="5" y="31"/>
                  </a:lnTo>
                  <a:lnTo>
                    <a:pt x="5" y="33"/>
                  </a:lnTo>
                  <a:lnTo>
                    <a:pt x="7" y="33"/>
                  </a:lnTo>
                  <a:lnTo>
                    <a:pt x="7" y="34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9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4" y="38"/>
                  </a:lnTo>
                  <a:lnTo>
                    <a:pt x="15" y="38"/>
                  </a:lnTo>
                  <a:lnTo>
                    <a:pt x="15" y="36"/>
                  </a:lnTo>
                  <a:lnTo>
                    <a:pt x="14" y="36"/>
                  </a:lnTo>
                  <a:lnTo>
                    <a:pt x="14" y="34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9" y="31"/>
                  </a:lnTo>
                  <a:lnTo>
                    <a:pt x="9" y="29"/>
                  </a:lnTo>
                  <a:lnTo>
                    <a:pt x="7" y="25"/>
                  </a:lnTo>
                  <a:lnTo>
                    <a:pt x="7" y="24"/>
                  </a:lnTo>
                  <a:lnTo>
                    <a:pt x="7" y="22"/>
                  </a:lnTo>
                  <a:lnTo>
                    <a:pt x="5" y="22"/>
                  </a:lnTo>
                  <a:lnTo>
                    <a:pt x="4" y="20"/>
                  </a:lnTo>
                  <a:lnTo>
                    <a:pt x="5" y="20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14" y="24"/>
                  </a:lnTo>
                  <a:lnTo>
                    <a:pt x="1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678" name="Freeform 18"/>
            <p:cNvSpPr>
              <a:spLocks/>
            </p:cNvSpPr>
            <p:nvPr/>
          </p:nvSpPr>
          <p:spPr bwMode="auto">
            <a:xfrm>
              <a:off x="270" y="207"/>
              <a:ext cx="56" cy="89"/>
            </a:xfrm>
            <a:custGeom>
              <a:avLst/>
              <a:gdLst>
                <a:gd name="T0" fmla="*/ 18 w 56"/>
                <a:gd name="T1" fmla="*/ 25 h 89"/>
                <a:gd name="T2" fmla="*/ 20 w 56"/>
                <a:gd name="T3" fmla="*/ 24 h 89"/>
                <a:gd name="T4" fmla="*/ 20 w 56"/>
                <a:gd name="T5" fmla="*/ 18 h 89"/>
                <a:gd name="T6" fmla="*/ 20 w 56"/>
                <a:gd name="T7" fmla="*/ 15 h 89"/>
                <a:gd name="T8" fmla="*/ 23 w 56"/>
                <a:gd name="T9" fmla="*/ 13 h 89"/>
                <a:gd name="T10" fmla="*/ 23 w 56"/>
                <a:gd name="T11" fmla="*/ 11 h 89"/>
                <a:gd name="T12" fmla="*/ 26 w 56"/>
                <a:gd name="T13" fmla="*/ 7 h 89"/>
                <a:gd name="T14" fmla="*/ 30 w 56"/>
                <a:gd name="T15" fmla="*/ 6 h 89"/>
                <a:gd name="T16" fmla="*/ 31 w 56"/>
                <a:gd name="T17" fmla="*/ 2 h 89"/>
                <a:gd name="T18" fmla="*/ 38 w 56"/>
                <a:gd name="T19" fmla="*/ 2 h 89"/>
                <a:gd name="T20" fmla="*/ 40 w 56"/>
                <a:gd name="T21" fmla="*/ 4 h 89"/>
                <a:gd name="T22" fmla="*/ 40 w 56"/>
                <a:gd name="T23" fmla="*/ 7 h 89"/>
                <a:gd name="T24" fmla="*/ 43 w 56"/>
                <a:gd name="T25" fmla="*/ 11 h 89"/>
                <a:gd name="T26" fmla="*/ 41 w 56"/>
                <a:gd name="T27" fmla="*/ 29 h 89"/>
                <a:gd name="T28" fmla="*/ 36 w 56"/>
                <a:gd name="T29" fmla="*/ 33 h 89"/>
                <a:gd name="T30" fmla="*/ 33 w 56"/>
                <a:gd name="T31" fmla="*/ 34 h 89"/>
                <a:gd name="T32" fmla="*/ 31 w 56"/>
                <a:gd name="T33" fmla="*/ 42 h 89"/>
                <a:gd name="T34" fmla="*/ 35 w 56"/>
                <a:gd name="T35" fmla="*/ 45 h 89"/>
                <a:gd name="T36" fmla="*/ 38 w 56"/>
                <a:gd name="T37" fmla="*/ 54 h 89"/>
                <a:gd name="T38" fmla="*/ 40 w 56"/>
                <a:gd name="T39" fmla="*/ 33 h 89"/>
                <a:gd name="T40" fmla="*/ 43 w 56"/>
                <a:gd name="T41" fmla="*/ 31 h 89"/>
                <a:gd name="T42" fmla="*/ 46 w 56"/>
                <a:gd name="T43" fmla="*/ 31 h 89"/>
                <a:gd name="T44" fmla="*/ 53 w 56"/>
                <a:gd name="T45" fmla="*/ 33 h 89"/>
                <a:gd name="T46" fmla="*/ 56 w 56"/>
                <a:gd name="T47" fmla="*/ 38 h 89"/>
                <a:gd name="T48" fmla="*/ 48 w 56"/>
                <a:gd name="T49" fmla="*/ 40 h 89"/>
                <a:gd name="T50" fmla="*/ 46 w 56"/>
                <a:gd name="T51" fmla="*/ 34 h 89"/>
                <a:gd name="T52" fmla="*/ 43 w 56"/>
                <a:gd name="T53" fmla="*/ 34 h 89"/>
                <a:gd name="T54" fmla="*/ 41 w 56"/>
                <a:gd name="T55" fmla="*/ 36 h 89"/>
                <a:gd name="T56" fmla="*/ 41 w 56"/>
                <a:gd name="T57" fmla="*/ 42 h 89"/>
                <a:gd name="T58" fmla="*/ 41 w 56"/>
                <a:gd name="T59" fmla="*/ 56 h 89"/>
                <a:gd name="T60" fmla="*/ 36 w 56"/>
                <a:gd name="T61" fmla="*/ 63 h 89"/>
                <a:gd name="T62" fmla="*/ 38 w 56"/>
                <a:gd name="T63" fmla="*/ 81 h 89"/>
                <a:gd name="T64" fmla="*/ 25 w 56"/>
                <a:gd name="T65" fmla="*/ 89 h 89"/>
                <a:gd name="T66" fmla="*/ 20 w 56"/>
                <a:gd name="T67" fmla="*/ 81 h 89"/>
                <a:gd name="T68" fmla="*/ 23 w 56"/>
                <a:gd name="T69" fmla="*/ 78 h 89"/>
                <a:gd name="T70" fmla="*/ 30 w 56"/>
                <a:gd name="T71" fmla="*/ 76 h 89"/>
                <a:gd name="T72" fmla="*/ 28 w 56"/>
                <a:gd name="T73" fmla="*/ 71 h 89"/>
                <a:gd name="T74" fmla="*/ 20 w 56"/>
                <a:gd name="T75" fmla="*/ 71 h 89"/>
                <a:gd name="T76" fmla="*/ 8 w 56"/>
                <a:gd name="T77" fmla="*/ 63 h 89"/>
                <a:gd name="T78" fmla="*/ 8 w 56"/>
                <a:gd name="T79" fmla="*/ 56 h 89"/>
                <a:gd name="T80" fmla="*/ 12 w 56"/>
                <a:gd name="T81" fmla="*/ 54 h 89"/>
                <a:gd name="T82" fmla="*/ 13 w 56"/>
                <a:gd name="T83" fmla="*/ 54 h 89"/>
                <a:gd name="T84" fmla="*/ 18 w 56"/>
                <a:gd name="T85" fmla="*/ 60 h 89"/>
                <a:gd name="T86" fmla="*/ 18 w 56"/>
                <a:gd name="T87" fmla="*/ 60 h 89"/>
                <a:gd name="T88" fmla="*/ 20 w 56"/>
                <a:gd name="T89" fmla="*/ 51 h 89"/>
                <a:gd name="T90" fmla="*/ 22 w 56"/>
                <a:gd name="T91" fmla="*/ 51 h 89"/>
                <a:gd name="T92" fmla="*/ 22 w 56"/>
                <a:gd name="T93" fmla="*/ 47 h 89"/>
                <a:gd name="T94" fmla="*/ 12 w 56"/>
                <a:gd name="T95" fmla="*/ 47 h 89"/>
                <a:gd name="T96" fmla="*/ 0 w 56"/>
                <a:gd name="T97" fmla="*/ 40 h 89"/>
                <a:gd name="T98" fmla="*/ 2 w 56"/>
                <a:gd name="T99" fmla="*/ 31 h 89"/>
                <a:gd name="T100" fmla="*/ 7 w 56"/>
                <a:gd name="T101" fmla="*/ 38 h 89"/>
                <a:gd name="T102" fmla="*/ 12 w 56"/>
                <a:gd name="T103" fmla="*/ 40 h 89"/>
                <a:gd name="T104" fmla="*/ 13 w 56"/>
                <a:gd name="T105" fmla="*/ 36 h 89"/>
                <a:gd name="T106" fmla="*/ 12 w 56"/>
                <a:gd name="T107" fmla="*/ 33 h 89"/>
                <a:gd name="T108" fmla="*/ 8 w 56"/>
                <a:gd name="T109" fmla="*/ 31 h 89"/>
                <a:gd name="T110" fmla="*/ 5 w 56"/>
                <a:gd name="T111" fmla="*/ 22 h 89"/>
                <a:gd name="T112" fmla="*/ 4 w 56"/>
                <a:gd name="T113" fmla="*/ 18 h 89"/>
                <a:gd name="T114" fmla="*/ 7 w 56"/>
                <a:gd name="T115" fmla="*/ 15 h 89"/>
                <a:gd name="T116" fmla="*/ 12 w 56"/>
                <a:gd name="T117" fmla="*/ 15 h 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6"/>
                <a:gd name="T178" fmla="*/ 0 h 89"/>
                <a:gd name="T179" fmla="*/ 56 w 56"/>
                <a:gd name="T180" fmla="*/ 89 h 8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6" h="89">
                  <a:moveTo>
                    <a:pt x="12" y="24"/>
                  </a:moveTo>
                  <a:lnTo>
                    <a:pt x="12" y="24"/>
                  </a:lnTo>
                  <a:lnTo>
                    <a:pt x="13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2" y="13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2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6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1" y="4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4"/>
                  </a:lnTo>
                  <a:lnTo>
                    <a:pt x="40" y="4"/>
                  </a:lnTo>
                  <a:lnTo>
                    <a:pt x="40" y="6"/>
                  </a:lnTo>
                  <a:lnTo>
                    <a:pt x="40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40"/>
                  </a:lnTo>
                  <a:lnTo>
                    <a:pt x="31" y="42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38" y="54"/>
                  </a:lnTo>
                  <a:lnTo>
                    <a:pt x="40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29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4"/>
                  </a:lnTo>
                  <a:lnTo>
                    <a:pt x="54" y="34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4" y="40"/>
                  </a:lnTo>
                  <a:lnTo>
                    <a:pt x="51" y="40"/>
                  </a:lnTo>
                  <a:lnTo>
                    <a:pt x="48" y="40"/>
                  </a:lnTo>
                  <a:lnTo>
                    <a:pt x="46" y="38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5" y="34"/>
                  </a:lnTo>
                  <a:lnTo>
                    <a:pt x="45" y="33"/>
                  </a:lnTo>
                  <a:lnTo>
                    <a:pt x="43" y="33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1" y="89"/>
                  </a:lnTo>
                  <a:lnTo>
                    <a:pt x="30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2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2" y="83"/>
                  </a:lnTo>
                  <a:lnTo>
                    <a:pt x="22" y="81"/>
                  </a:lnTo>
                  <a:lnTo>
                    <a:pt x="20" y="81"/>
                  </a:lnTo>
                  <a:lnTo>
                    <a:pt x="20" y="80"/>
                  </a:lnTo>
                  <a:lnTo>
                    <a:pt x="22" y="80"/>
                  </a:lnTo>
                  <a:lnTo>
                    <a:pt x="22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28" y="71"/>
                  </a:lnTo>
                  <a:lnTo>
                    <a:pt x="26" y="71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2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3"/>
                  </a:lnTo>
                  <a:lnTo>
                    <a:pt x="7" y="63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3"/>
                  </a:lnTo>
                  <a:lnTo>
                    <a:pt x="13" y="53"/>
                  </a:lnTo>
                  <a:lnTo>
                    <a:pt x="13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49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5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4" y="45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4" y="33"/>
                  </a:lnTo>
                  <a:lnTo>
                    <a:pt x="5" y="34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4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7" y="29"/>
                  </a:lnTo>
                  <a:lnTo>
                    <a:pt x="7" y="25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679" name="Freeform 19"/>
            <p:cNvSpPr>
              <a:spLocks/>
            </p:cNvSpPr>
            <p:nvPr/>
          </p:nvSpPr>
          <p:spPr bwMode="auto">
            <a:xfrm>
              <a:off x="216" y="279"/>
              <a:ext cx="56" cy="87"/>
            </a:xfrm>
            <a:custGeom>
              <a:avLst/>
              <a:gdLst>
                <a:gd name="T0" fmla="*/ 18 w 56"/>
                <a:gd name="T1" fmla="*/ 26 h 87"/>
                <a:gd name="T2" fmla="*/ 21 w 56"/>
                <a:gd name="T3" fmla="*/ 24 h 87"/>
                <a:gd name="T4" fmla="*/ 20 w 56"/>
                <a:gd name="T5" fmla="*/ 18 h 87"/>
                <a:gd name="T6" fmla="*/ 18 w 56"/>
                <a:gd name="T7" fmla="*/ 17 h 87"/>
                <a:gd name="T8" fmla="*/ 25 w 56"/>
                <a:gd name="T9" fmla="*/ 13 h 87"/>
                <a:gd name="T10" fmla="*/ 21 w 56"/>
                <a:gd name="T11" fmla="*/ 9 h 87"/>
                <a:gd name="T12" fmla="*/ 26 w 56"/>
                <a:gd name="T13" fmla="*/ 8 h 87"/>
                <a:gd name="T14" fmla="*/ 28 w 56"/>
                <a:gd name="T15" fmla="*/ 6 h 87"/>
                <a:gd name="T16" fmla="*/ 30 w 56"/>
                <a:gd name="T17" fmla="*/ 4 h 87"/>
                <a:gd name="T18" fmla="*/ 38 w 56"/>
                <a:gd name="T19" fmla="*/ 0 h 87"/>
                <a:gd name="T20" fmla="*/ 39 w 56"/>
                <a:gd name="T21" fmla="*/ 4 h 87"/>
                <a:gd name="T22" fmla="*/ 39 w 56"/>
                <a:gd name="T23" fmla="*/ 8 h 87"/>
                <a:gd name="T24" fmla="*/ 43 w 56"/>
                <a:gd name="T25" fmla="*/ 9 h 87"/>
                <a:gd name="T26" fmla="*/ 41 w 56"/>
                <a:gd name="T27" fmla="*/ 27 h 87"/>
                <a:gd name="T28" fmla="*/ 36 w 56"/>
                <a:gd name="T29" fmla="*/ 33 h 87"/>
                <a:gd name="T30" fmla="*/ 33 w 56"/>
                <a:gd name="T31" fmla="*/ 35 h 87"/>
                <a:gd name="T32" fmla="*/ 33 w 56"/>
                <a:gd name="T33" fmla="*/ 44 h 87"/>
                <a:gd name="T34" fmla="*/ 36 w 56"/>
                <a:gd name="T35" fmla="*/ 45 h 87"/>
                <a:gd name="T36" fmla="*/ 38 w 56"/>
                <a:gd name="T37" fmla="*/ 56 h 87"/>
                <a:gd name="T38" fmla="*/ 39 w 56"/>
                <a:gd name="T39" fmla="*/ 33 h 87"/>
                <a:gd name="T40" fmla="*/ 43 w 56"/>
                <a:gd name="T41" fmla="*/ 29 h 87"/>
                <a:gd name="T42" fmla="*/ 46 w 56"/>
                <a:gd name="T43" fmla="*/ 29 h 87"/>
                <a:gd name="T44" fmla="*/ 53 w 56"/>
                <a:gd name="T45" fmla="*/ 33 h 87"/>
                <a:gd name="T46" fmla="*/ 56 w 56"/>
                <a:gd name="T47" fmla="*/ 38 h 87"/>
                <a:gd name="T48" fmla="*/ 48 w 56"/>
                <a:gd name="T49" fmla="*/ 38 h 87"/>
                <a:gd name="T50" fmla="*/ 46 w 56"/>
                <a:gd name="T51" fmla="*/ 35 h 87"/>
                <a:gd name="T52" fmla="*/ 43 w 56"/>
                <a:gd name="T53" fmla="*/ 35 h 87"/>
                <a:gd name="T54" fmla="*/ 41 w 56"/>
                <a:gd name="T55" fmla="*/ 36 h 87"/>
                <a:gd name="T56" fmla="*/ 41 w 56"/>
                <a:gd name="T57" fmla="*/ 40 h 87"/>
                <a:gd name="T58" fmla="*/ 43 w 56"/>
                <a:gd name="T59" fmla="*/ 51 h 87"/>
                <a:gd name="T60" fmla="*/ 35 w 56"/>
                <a:gd name="T61" fmla="*/ 62 h 87"/>
                <a:gd name="T62" fmla="*/ 38 w 56"/>
                <a:gd name="T63" fmla="*/ 82 h 87"/>
                <a:gd name="T64" fmla="*/ 23 w 56"/>
                <a:gd name="T65" fmla="*/ 87 h 87"/>
                <a:gd name="T66" fmla="*/ 21 w 56"/>
                <a:gd name="T67" fmla="*/ 82 h 87"/>
                <a:gd name="T68" fmla="*/ 23 w 56"/>
                <a:gd name="T69" fmla="*/ 78 h 87"/>
                <a:gd name="T70" fmla="*/ 30 w 56"/>
                <a:gd name="T71" fmla="*/ 76 h 87"/>
                <a:gd name="T72" fmla="*/ 28 w 56"/>
                <a:gd name="T73" fmla="*/ 71 h 87"/>
                <a:gd name="T74" fmla="*/ 21 w 56"/>
                <a:gd name="T75" fmla="*/ 71 h 87"/>
                <a:gd name="T76" fmla="*/ 10 w 56"/>
                <a:gd name="T77" fmla="*/ 65 h 87"/>
                <a:gd name="T78" fmla="*/ 7 w 56"/>
                <a:gd name="T79" fmla="*/ 56 h 87"/>
                <a:gd name="T80" fmla="*/ 12 w 56"/>
                <a:gd name="T81" fmla="*/ 55 h 87"/>
                <a:gd name="T82" fmla="*/ 13 w 56"/>
                <a:gd name="T83" fmla="*/ 55 h 87"/>
                <a:gd name="T84" fmla="*/ 18 w 56"/>
                <a:gd name="T85" fmla="*/ 60 h 87"/>
                <a:gd name="T86" fmla="*/ 18 w 56"/>
                <a:gd name="T87" fmla="*/ 58 h 87"/>
                <a:gd name="T88" fmla="*/ 18 w 56"/>
                <a:gd name="T89" fmla="*/ 51 h 87"/>
                <a:gd name="T90" fmla="*/ 21 w 56"/>
                <a:gd name="T91" fmla="*/ 49 h 87"/>
                <a:gd name="T92" fmla="*/ 21 w 56"/>
                <a:gd name="T93" fmla="*/ 47 h 87"/>
                <a:gd name="T94" fmla="*/ 12 w 56"/>
                <a:gd name="T95" fmla="*/ 47 h 87"/>
                <a:gd name="T96" fmla="*/ 0 w 56"/>
                <a:gd name="T97" fmla="*/ 38 h 87"/>
                <a:gd name="T98" fmla="*/ 2 w 56"/>
                <a:gd name="T99" fmla="*/ 31 h 87"/>
                <a:gd name="T100" fmla="*/ 7 w 56"/>
                <a:gd name="T101" fmla="*/ 36 h 87"/>
                <a:gd name="T102" fmla="*/ 12 w 56"/>
                <a:gd name="T103" fmla="*/ 38 h 87"/>
                <a:gd name="T104" fmla="*/ 12 w 56"/>
                <a:gd name="T105" fmla="*/ 36 h 87"/>
                <a:gd name="T106" fmla="*/ 12 w 56"/>
                <a:gd name="T107" fmla="*/ 35 h 87"/>
                <a:gd name="T108" fmla="*/ 8 w 56"/>
                <a:gd name="T109" fmla="*/ 31 h 87"/>
                <a:gd name="T110" fmla="*/ 5 w 56"/>
                <a:gd name="T111" fmla="*/ 22 h 87"/>
                <a:gd name="T112" fmla="*/ 3 w 56"/>
                <a:gd name="T113" fmla="*/ 17 h 87"/>
                <a:gd name="T114" fmla="*/ 7 w 56"/>
                <a:gd name="T115" fmla="*/ 15 h 87"/>
                <a:gd name="T116" fmla="*/ 12 w 56"/>
                <a:gd name="T117" fmla="*/ 15 h 8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6"/>
                <a:gd name="T178" fmla="*/ 0 h 87"/>
                <a:gd name="T179" fmla="*/ 56 w 56"/>
                <a:gd name="T180" fmla="*/ 87 h 8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6" h="87">
                  <a:moveTo>
                    <a:pt x="12" y="24"/>
                  </a:moveTo>
                  <a:lnTo>
                    <a:pt x="12" y="24"/>
                  </a:lnTo>
                  <a:lnTo>
                    <a:pt x="13" y="24"/>
                  </a:lnTo>
                  <a:lnTo>
                    <a:pt x="13" y="26"/>
                  </a:lnTo>
                  <a:lnTo>
                    <a:pt x="15" y="26"/>
                  </a:lnTo>
                  <a:lnTo>
                    <a:pt x="17" y="26"/>
                  </a:lnTo>
                  <a:lnTo>
                    <a:pt x="18" y="26"/>
                  </a:lnTo>
                  <a:lnTo>
                    <a:pt x="20" y="26"/>
                  </a:lnTo>
                  <a:lnTo>
                    <a:pt x="20" y="24"/>
                  </a:lnTo>
                  <a:lnTo>
                    <a:pt x="21" y="24"/>
                  </a:lnTo>
                  <a:lnTo>
                    <a:pt x="21" y="22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18" y="17"/>
                  </a:lnTo>
                  <a:lnTo>
                    <a:pt x="20" y="17"/>
                  </a:lnTo>
                  <a:lnTo>
                    <a:pt x="20" y="15"/>
                  </a:lnTo>
                  <a:lnTo>
                    <a:pt x="21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1" y="13"/>
                  </a:lnTo>
                  <a:lnTo>
                    <a:pt x="21" y="11"/>
                  </a:lnTo>
                  <a:lnTo>
                    <a:pt x="21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6" y="8"/>
                  </a:lnTo>
                  <a:lnTo>
                    <a:pt x="28" y="8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9" y="6"/>
                  </a:lnTo>
                  <a:lnTo>
                    <a:pt x="39" y="8"/>
                  </a:lnTo>
                  <a:lnTo>
                    <a:pt x="41" y="8"/>
                  </a:lnTo>
                  <a:lnTo>
                    <a:pt x="43" y="9"/>
                  </a:lnTo>
                  <a:lnTo>
                    <a:pt x="41" y="9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4" y="18"/>
                  </a:lnTo>
                  <a:lnTo>
                    <a:pt x="44" y="20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6"/>
                  </a:lnTo>
                  <a:lnTo>
                    <a:pt x="41" y="27"/>
                  </a:lnTo>
                  <a:lnTo>
                    <a:pt x="41" y="29"/>
                  </a:lnTo>
                  <a:lnTo>
                    <a:pt x="39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5"/>
                  </a:lnTo>
                  <a:lnTo>
                    <a:pt x="33" y="35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38"/>
                  </a:lnTo>
                  <a:lnTo>
                    <a:pt x="31" y="42"/>
                  </a:lnTo>
                  <a:lnTo>
                    <a:pt x="33" y="44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5"/>
                  </a:lnTo>
                  <a:lnTo>
                    <a:pt x="38" y="55"/>
                  </a:lnTo>
                  <a:lnTo>
                    <a:pt x="38" y="56"/>
                  </a:lnTo>
                  <a:lnTo>
                    <a:pt x="39" y="56"/>
                  </a:lnTo>
                  <a:lnTo>
                    <a:pt x="39" y="55"/>
                  </a:lnTo>
                  <a:lnTo>
                    <a:pt x="39" y="33"/>
                  </a:lnTo>
                  <a:lnTo>
                    <a:pt x="39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29"/>
                  </a:lnTo>
                  <a:lnTo>
                    <a:pt x="44" y="29"/>
                  </a:lnTo>
                  <a:lnTo>
                    <a:pt x="46" y="29"/>
                  </a:lnTo>
                  <a:lnTo>
                    <a:pt x="48" y="29"/>
                  </a:lnTo>
                  <a:lnTo>
                    <a:pt x="48" y="27"/>
                  </a:lnTo>
                  <a:lnTo>
                    <a:pt x="48" y="29"/>
                  </a:lnTo>
                  <a:lnTo>
                    <a:pt x="49" y="29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5"/>
                  </a:lnTo>
                  <a:lnTo>
                    <a:pt x="54" y="35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4" y="38"/>
                  </a:lnTo>
                  <a:lnTo>
                    <a:pt x="53" y="38"/>
                  </a:lnTo>
                  <a:lnTo>
                    <a:pt x="51" y="38"/>
                  </a:lnTo>
                  <a:lnTo>
                    <a:pt x="48" y="38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4" y="35"/>
                  </a:lnTo>
                  <a:lnTo>
                    <a:pt x="44" y="33"/>
                  </a:lnTo>
                  <a:lnTo>
                    <a:pt x="43" y="33"/>
                  </a:lnTo>
                  <a:lnTo>
                    <a:pt x="43" y="35"/>
                  </a:lnTo>
                  <a:lnTo>
                    <a:pt x="41" y="35"/>
                  </a:lnTo>
                  <a:lnTo>
                    <a:pt x="41" y="36"/>
                  </a:lnTo>
                  <a:lnTo>
                    <a:pt x="41" y="38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4"/>
                  </a:lnTo>
                  <a:lnTo>
                    <a:pt x="43" y="44"/>
                  </a:lnTo>
                  <a:lnTo>
                    <a:pt x="43" y="47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39" y="60"/>
                  </a:lnTo>
                  <a:lnTo>
                    <a:pt x="38" y="58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71"/>
                  </a:lnTo>
                  <a:lnTo>
                    <a:pt x="38" y="71"/>
                  </a:lnTo>
                  <a:lnTo>
                    <a:pt x="39" y="73"/>
                  </a:lnTo>
                  <a:lnTo>
                    <a:pt x="39" y="82"/>
                  </a:lnTo>
                  <a:lnTo>
                    <a:pt x="38" y="82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7"/>
                  </a:lnTo>
                  <a:lnTo>
                    <a:pt x="33" y="87"/>
                  </a:lnTo>
                  <a:lnTo>
                    <a:pt x="31" y="87"/>
                  </a:lnTo>
                  <a:lnTo>
                    <a:pt x="30" y="87"/>
                  </a:lnTo>
                  <a:lnTo>
                    <a:pt x="25" y="87"/>
                  </a:lnTo>
                  <a:lnTo>
                    <a:pt x="23" y="87"/>
                  </a:lnTo>
                  <a:lnTo>
                    <a:pt x="21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1" y="83"/>
                  </a:lnTo>
                  <a:lnTo>
                    <a:pt x="21" y="82"/>
                  </a:lnTo>
                  <a:lnTo>
                    <a:pt x="21" y="80"/>
                  </a:lnTo>
                  <a:lnTo>
                    <a:pt x="21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3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6" y="69"/>
                  </a:lnTo>
                  <a:lnTo>
                    <a:pt x="26" y="71"/>
                  </a:lnTo>
                  <a:lnTo>
                    <a:pt x="25" y="73"/>
                  </a:lnTo>
                  <a:lnTo>
                    <a:pt x="23" y="73"/>
                  </a:lnTo>
                  <a:lnTo>
                    <a:pt x="21" y="73"/>
                  </a:lnTo>
                  <a:lnTo>
                    <a:pt x="21" y="71"/>
                  </a:lnTo>
                  <a:lnTo>
                    <a:pt x="20" y="69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4"/>
                  </a:lnTo>
                  <a:lnTo>
                    <a:pt x="7" y="64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7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5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1"/>
                  </a:lnTo>
                  <a:lnTo>
                    <a:pt x="13" y="53"/>
                  </a:lnTo>
                  <a:lnTo>
                    <a:pt x="13" y="55"/>
                  </a:lnTo>
                  <a:lnTo>
                    <a:pt x="15" y="55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7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1" y="51"/>
                  </a:lnTo>
                  <a:lnTo>
                    <a:pt x="21" y="49"/>
                  </a:lnTo>
                  <a:lnTo>
                    <a:pt x="21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3" y="31"/>
                  </a:lnTo>
                  <a:lnTo>
                    <a:pt x="3" y="33"/>
                  </a:lnTo>
                  <a:lnTo>
                    <a:pt x="3" y="35"/>
                  </a:lnTo>
                  <a:lnTo>
                    <a:pt x="5" y="35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8" y="38"/>
                  </a:lnTo>
                  <a:lnTo>
                    <a:pt x="10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5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680" name="Freeform 20"/>
            <p:cNvSpPr>
              <a:spLocks/>
            </p:cNvSpPr>
            <p:nvPr/>
          </p:nvSpPr>
          <p:spPr bwMode="auto">
            <a:xfrm>
              <a:off x="172" y="231"/>
              <a:ext cx="146" cy="124"/>
            </a:xfrm>
            <a:custGeom>
              <a:avLst/>
              <a:gdLst>
                <a:gd name="T0" fmla="*/ 0 w 146"/>
                <a:gd name="T1" fmla="*/ 99 h 124"/>
                <a:gd name="T2" fmla="*/ 72 w 146"/>
                <a:gd name="T3" fmla="*/ 0 h 124"/>
                <a:gd name="T4" fmla="*/ 146 w 146"/>
                <a:gd name="T5" fmla="*/ 99 h 124"/>
                <a:gd name="T6" fmla="*/ 146 w 146"/>
                <a:gd name="T7" fmla="*/ 122 h 124"/>
                <a:gd name="T8" fmla="*/ 72 w 146"/>
                <a:gd name="T9" fmla="*/ 30 h 124"/>
                <a:gd name="T10" fmla="*/ 2 w 146"/>
                <a:gd name="T11" fmla="*/ 124 h 124"/>
                <a:gd name="T12" fmla="*/ 0 w 146"/>
                <a:gd name="T13" fmla="*/ 99 h 1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6"/>
                <a:gd name="T22" fmla="*/ 0 h 124"/>
                <a:gd name="T23" fmla="*/ 146 w 146"/>
                <a:gd name="T24" fmla="*/ 124 h 1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6" h="124">
                  <a:moveTo>
                    <a:pt x="0" y="99"/>
                  </a:moveTo>
                  <a:lnTo>
                    <a:pt x="72" y="0"/>
                  </a:lnTo>
                  <a:lnTo>
                    <a:pt x="146" y="99"/>
                  </a:lnTo>
                  <a:lnTo>
                    <a:pt x="146" y="122"/>
                  </a:lnTo>
                  <a:lnTo>
                    <a:pt x="72" y="30"/>
                  </a:lnTo>
                  <a:lnTo>
                    <a:pt x="2" y="124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F9A0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681" name="Freeform 21"/>
            <p:cNvSpPr>
              <a:spLocks/>
            </p:cNvSpPr>
            <p:nvPr/>
          </p:nvSpPr>
          <p:spPr bwMode="auto">
            <a:xfrm>
              <a:off x="326" y="204"/>
              <a:ext cx="5" cy="171"/>
            </a:xfrm>
            <a:custGeom>
              <a:avLst/>
              <a:gdLst>
                <a:gd name="T0" fmla="*/ 3 w 5"/>
                <a:gd name="T1" fmla="*/ 171 h 171"/>
                <a:gd name="T2" fmla="*/ 5 w 5"/>
                <a:gd name="T3" fmla="*/ 169 h 171"/>
                <a:gd name="T4" fmla="*/ 5 w 5"/>
                <a:gd name="T5" fmla="*/ 0 h 171"/>
                <a:gd name="T6" fmla="*/ 0 w 5"/>
                <a:gd name="T7" fmla="*/ 0 h 171"/>
                <a:gd name="T8" fmla="*/ 0 w 5"/>
                <a:gd name="T9" fmla="*/ 169 h 171"/>
                <a:gd name="T10" fmla="*/ 3 w 5"/>
                <a:gd name="T11" fmla="*/ 171 h 171"/>
                <a:gd name="T12" fmla="*/ 3 w 5"/>
                <a:gd name="T13" fmla="*/ 171 h 171"/>
                <a:gd name="T14" fmla="*/ 5 w 5"/>
                <a:gd name="T15" fmla="*/ 171 h 171"/>
                <a:gd name="T16" fmla="*/ 5 w 5"/>
                <a:gd name="T17" fmla="*/ 169 h 171"/>
                <a:gd name="T18" fmla="*/ 3 w 5"/>
                <a:gd name="T19" fmla="*/ 171 h 1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"/>
                <a:gd name="T31" fmla="*/ 0 h 171"/>
                <a:gd name="T32" fmla="*/ 5 w 5"/>
                <a:gd name="T33" fmla="*/ 171 h 17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" h="171">
                  <a:moveTo>
                    <a:pt x="3" y="171"/>
                  </a:moveTo>
                  <a:lnTo>
                    <a:pt x="5" y="16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69"/>
                  </a:lnTo>
                  <a:lnTo>
                    <a:pt x="3" y="171"/>
                  </a:lnTo>
                  <a:lnTo>
                    <a:pt x="5" y="171"/>
                  </a:lnTo>
                  <a:lnTo>
                    <a:pt x="5" y="169"/>
                  </a:lnTo>
                  <a:lnTo>
                    <a:pt x="3" y="171"/>
                  </a:lnTo>
                  <a:close/>
                </a:path>
              </a:pathLst>
            </a:cu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682" name="Rectangle 22"/>
            <p:cNvSpPr>
              <a:spLocks noChangeArrowheads="1"/>
            </p:cNvSpPr>
            <p:nvPr/>
          </p:nvSpPr>
          <p:spPr bwMode="auto">
            <a:xfrm>
              <a:off x="170" y="371"/>
              <a:ext cx="159" cy="4"/>
            </a:xfrm>
            <a:prstGeom prst="rect">
              <a:avLst/>
            </a:pr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683" name="Freeform 23"/>
            <p:cNvSpPr>
              <a:spLocks/>
            </p:cNvSpPr>
            <p:nvPr/>
          </p:nvSpPr>
          <p:spPr bwMode="auto">
            <a:xfrm>
              <a:off x="149" y="195"/>
              <a:ext cx="505" cy="9"/>
            </a:xfrm>
            <a:custGeom>
              <a:avLst/>
              <a:gdLst>
                <a:gd name="T0" fmla="*/ 505 w 505"/>
                <a:gd name="T1" fmla="*/ 7 h 9"/>
                <a:gd name="T2" fmla="*/ 505 w 505"/>
                <a:gd name="T3" fmla="*/ 0 h 9"/>
                <a:gd name="T4" fmla="*/ 0 w 505"/>
                <a:gd name="T5" fmla="*/ 1 h 9"/>
                <a:gd name="T6" fmla="*/ 0 w 505"/>
                <a:gd name="T7" fmla="*/ 9 h 9"/>
                <a:gd name="T8" fmla="*/ 505 w 505"/>
                <a:gd name="T9" fmla="*/ 7 h 9"/>
                <a:gd name="T10" fmla="*/ 505 w 505"/>
                <a:gd name="T11" fmla="*/ 7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5"/>
                <a:gd name="T19" fmla="*/ 0 h 9"/>
                <a:gd name="T20" fmla="*/ 505 w 505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5" h="9">
                  <a:moveTo>
                    <a:pt x="505" y="7"/>
                  </a:moveTo>
                  <a:lnTo>
                    <a:pt x="505" y="0"/>
                  </a:lnTo>
                  <a:lnTo>
                    <a:pt x="0" y="1"/>
                  </a:lnTo>
                  <a:lnTo>
                    <a:pt x="0" y="9"/>
                  </a:lnTo>
                  <a:lnTo>
                    <a:pt x="505" y="7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684" name="Freeform 24"/>
            <p:cNvSpPr>
              <a:spLocks/>
            </p:cNvSpPr>
            <p:nvPr/>
          </p:nvSpPr>
          <p:spPr bwMode="auto">
            <a:xfrm>
              <a:off x="651" y="195"/>
              <a:ext cx="6" cy="37"/>
            </a:xfrm>
            <a:custGeom>
              <a:avLst/>
              <a:gdLst>
                <a:gd name="T0" fmla="*/ 6 w 6"/>
                <a:gd name="T1" fmla="*/ 37 h 37"/>
                <a:gd name="T2" fmla="*/ 6 w 6"/>
                <a:gd name="T3" fmla="*/ 37 h 37"/>
                <a:gd name="T4" fmla="*/ 6 w 6"/>
                <a:gd name="T5" fmla="*/ 16 h 37"/>
                <a:gd name="T6" fmla="*/ 3 w 6"/>
                <a:gd name="T7" fmla="*/ 0 h 37"/>
                <a:gd name="T8" fmla="*/ 3 w 6"/>
                <a:gd name="T9" fmla="*/ 7 h 37"/>
                <a:gd name="T10" fmla="*/ 1 w 6"/>
                <a:gd name="T11" fmla="*/ 16 h 37"/>
                <a:gd name="T12" fmla="*/ 0 w 6"/>
                <a:gd name="T13" fmla="*/ 36 h 37"/>
                <a:gd name="T14" fmla="*/ 0 w 6"/>
                <a:gd name="T15" fmla="*/ 36 h 37"/>
                <a:gd name="T16" fmla="*/ 6 w 6"/>
                <a:gd name="T17" fmla="*/ 37 h 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7"/>
                <a:gd name="T29" fmla="*/ 6 w 6"/>
                <a:gd name="T30" fmla="*/ 37 h 3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7">
                  <a:moveTo>
                    <a:pt x="6" y="37"/>
                  </a:moveTo>
                  <a:lnTo>
                    <a:pt x="6" y="37"/>
                  </a:lnTo>
                  <a:lnTo>
                    <a:pt x="6" y="16"/>
                  </a:lnTo>
                  <a:lnTo>
                    <a:pt x="3" y="0"/>
                  </a:lnTo>
                  <a:lnTo>
                    <a:pt x="3" y="7"/>
                  </a:lnTo>
                  <a:lnTo>
                    <a:pt x="1" y="16"/>
                  </a:lnTo>
                  <a:lnTo>
                    <a:pt x="0" y="36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685" name="Freeform 25"/>
            <p:cNvSpPr>
              <a:spLocks/>
            </p:cNvSpPr>
            <p:nvPr/>
          </p:nvSpPr>
          <p:spPr bwMode="auto">
            <a:xfrm>
              <a:off x="641" y="231"/>
              <a:ext cx="16" cy="131"/>
            </a:xfrm>
            <a:custGeom>
              <a:avLst/>
              <a:gdLst>
                <a:gd name="T0" fmla="*/ 5 w 16"/>
                <a:gd name="T1" fmla="*/ 131 h 131"/>
                <a:gd name="T2" fmla="*/ 5 w 16"/>
                <a:gd name="T3" fmla="*/ 131 h 131"/>
                <a:gd name="T4" fmla="*/ 11 w 16"/>
                <a:gd name="T5" fmla="*/ 86 h 131"/>
                <a:gd name="T6" fmla="*/ 13 w 16"/>
                <a:gd name="T7" fmla="*/ 47 h 131"/>
                <a:gd name="T8" fmla="*/ 15 w 16"/>
                <a:gd name="T9" fmla="*/ 16 h 131"/>
                <a:gd name="T10" fmla="*/ 16 w 16"/>
                <a:gd name="T11" fmla="*/ 1 h 131"/>
                <a:gd name="T12" fmla="*/ 10 w 16"/>
                <a:gd name="T13" fmla="*/ 0 h 131"/>
                <a:gd name="T14" fmla="*/ 10 w 16"/>
                <a:gd name="T15" fmla="*/ 16 h 131"/>
                <a:gd name="T16" fmla="*/ 8 w 16"/>
                <a:gd name="T17" fmla="*/ 47 h 131"/>
                <a:gd name="T18" fmla="*/ 3 w 16"/>
                <a:gd name="T19" fmla="*/ 86 h 131"/>
                <a:gd name="T20" fmla="*/ 0 w 16"/>
                <a:gd name="T21" fmla="*/ 130 h 131"/>
                <a:gd name="T22" fmla="*/ 0 w 16"/>
                <a:gd name="T23" fmla="*/ 130 h 131"/>
                <a:gd name="T24" fmla="*/ 5 w 16"/>
                <a:gd name="T25" fmla="*/ 131 h 1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"/>
                <a:gd name="T40" fmla="*/ 0 h 131"/>
                <a:gd name="T41" fmla="*/ 16 w 16"/>
                <a:gd name="T42" fmla="*/ 131 h 13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" h="131">
                  <a:moveTo>
                    <a:pt x="5" y="131"/>
                  </a:moveTo>
                  <a:lnTo>
                    <a:pt x="5" y="131"/>
                  </a:lnTo>
                  <a:lnTo>
                    <a:pt x="11" y="86"/>
                  </a:lnTo>
                  <a:lnTo>
                    <a:pt x="13" y="47"/>
                  </a:lnTo>
                  <a:lnTo>
                    <a:pt x="15" y="16"/>
                  </a:lnTo>
                  <a:lnTo>
                    <a:pt x="16" y="1"/>
                  </a:lnTo>
                  <a:lnTo>
                    <a:pt x="10" y="0"/>
                  </a:lnTo>
                  <a:lnTo>
                    <a:pt x="10" y="16"/>
                  </a:lnTo>
                  <a:lnTo>
                    <a:pt x="8" y="47"/>
                  </a:lnTo>
                  <a:lnTo>
                    <a:pt x="3" y="86"/>
                  </a:lnTo>
                  <a:lnTo>
                    <a:pt x="0" y="130"/>
                  </a:lnTo>
                  <a:lnTo>
                    <a:pt x="5" y="13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686" name="Freeform 26"/>
            <p:cNvSpPr>
              <a:spLocks/>
            </p:cNvSpPr>
            <p:nvPr/>
          </p:nvSpPr>
          <p:spPr bwMode="auto">
            <a:xfrm>
              <a:off x="536" y="361"/>
              <a:ext cx="110" cy="344"/>
            </a:xfrm>
            <a:custGeom>
              <a:avLst/>
              <a:gdLst>
                <a:gd name="T0" fmla="*/ 5 w 110"/>
                <a:gd name="T1" fmla="*/ 344 h 344"/>
                <a:gd name="T2" fmla="*/ 5 w 110"/>
                <a:gd name="T3" fmla="*/ 344 h 344"/>
                <a:gd name="T4" fmla="*/ 16 w 110"/>
                <a:gd name="T5" fmla="*/ 324 h 344"/>
                <a:gd name="T6" fmla="*/ 28 w 110"/>
                <a:gd name="T7" fmla="*/ 305 h 344"/>
                <a:gd name="T8" fmla="*/ 38 w 110"/>
                <a:gd name="T9" fmla="*/ 285 h 344"/>
                <a:gd name="T10" fmla="*/ 46 w 110"/>
                <a:gd name="T11" fmla="*/ 265 h 344"/>
                <a:gd name="T12" fmla="*/ 62 w 110"/>
                <a:gd name="T13" fmla="*/ 223 h 344"/>
                <a:gd name="T14" fmla="*/ 74 w 110"/>
                <a:gd name="T15" fmla="*/ 182 h 344"/>
                <a:gd name="T16" fmla="*/ 85 w 110"/>
                <a:gd name="T17" fmla="*/ 139 h 344"/>
                <a:gd name="T18" fmla="*/ 95 w 110"/>
                <a:gd name="T19" fmla="*/ 93 h 344"/>
                <a:gd name="T20" fmla="*/ 103 w 110"/>
                <a:gd name="T21" fmla="*/ 48 h 344"/>
                <a:gd name="T22" fmla="*/ 110 w 110"/>
                <a:gd name="T23" fmla="*/ 1 h 344"/>
                <a:gd name="T24" fmla="*/ 105 w 110"/>
                <a:gd name="T25" fmla="*/ 0 h 344"/>
                <a:gd name="T26" fmla="*/ 97 w 110"/>
                <a:gd name="T27" fmla="*/ 47 h 344"/>
                <a:gd name="T28" fmla="*/ 88 w 110"/>
                <a:gd name="T29" fmla="*/ 93 h 344"/>
                <a:gd name="T30" fmla="*/ 80 w 110"/>
                <a:gd name="T31" fmla="*/ 137 h 344"/>
                <a:gd name="T32" fmla="*/ 69 w 110"/>
                <a:gd name="T33" fmla="*/ 180 h 344"/>
                <a:gd name="T34" fmla="*/ 56 w 110"/>
                <a:gd name="T35" fmla="*/ 222 h 344"/>
                <a:gd name="T36" fmla="*/ 39 w 110"/>
                <a:gd name="T37" fmla="*/ 263 h 344"/>
                <a:gd name="T38" fmla="*/ 31 w 110"/>
                <a:gd name="T39" fmla="*/ 283 h 344"/>
                <a:gd name="T40" fmla="*/ 21 w 110"/>
                <a:gd name="T41" fmla="*/ 303 h 344"/>
                <a:gd name="T42" fmla="*/ 11 w 110"/>
                <a:gd name="T43" fmla="*/ 323 h 344"/>
                <a:gd name="T44" fmla="*/ 0 w 110"/>
                <a:gd name="T45" fmla="*/ 341 h 344"/>
                <a:gd name="T46" fmla="*/ 0 w 110"/>
                <a:gd name="T47" fmla="*/ 341 h 344"/>
                <a:gd name="T48" fmla="*/ 5 w 110"/>
                <a:gd name="T49" fmla="*/ 344 h 34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10"/>
                <a:gd name="T76" fmla="*/ 0 h 344"/>
                <a:gd name="T77" fmla="*/ 110 w 110"/>
                <a:gd name="T78" fmla="*/ 344 h 34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10" h="344">
                  <a:moveTo>
                    <a:pt x="5" y="344"/>
                  </a:moveTo>
                  <a:lnTo>
                    <a:pt x="5" y="344"/>
                  </a:lnTo>
                  <a:lnTo>
                    <a:pt x="16" y="324"/>
                  </a:lnTo>
                  <a:lnTo>
                    <a:pt x="28" y="305"/>
                  </a:lnTo>
                  <a:lnTo>
                    <a:pt x="38" y="285"/>
                  </a:lnTo>
                  <a:lnTo>
                    <a:pt x="46" y="265"/>
                  </a:lnTo>
                  <a:lnTo>
                    <a:pt x="62" y="223"/>
                  </a:lnTo>
                  <a:lnTo>
                    <a:pt x="74" y="182"/>
                  </a:lnTo>
                  <a:lnTo>
                    <a:pt x="85" y="139"/>
                  </a:lnTo>
                  <a:lnTo>
                    <a:pt x="95" y="93"/>
                  </a:lnTo>
                  <a:lnTo>
                    <a:pt x="103" y="48"/>
                  </a:lnTo>
                  <a:lnTo>
                    <a:pt x="110" y="1"/>
                  </a:lnTo>
                  <a:lnTo>
                    <a:pt x="105" y="0"/>
                  </a:lnTo>
                  <a:lnTo>
                    <a:pt x="97" y="47"/>
                  </a:lnTo>
                  <a:lnTo>
                    <a:pt x="88" y="93"/>
                  </a:lnTo>
                  <a:lnTo>
                    <a:pt x="80" y="137"/>
                  </a:lnTo>
                  <a:lnTo>
                    <a:pt x="69" y="180"/>
                  </a:lnTo>
                  <a:lnTo>
                    <a:pt x="56" y="222"/>
                  </a:lnTo>
                  <a:lnTo>
                    <a:pt x="39" y="263"/>
                  </a:lnTo>
                  <a:lnTo>
                    <a:pt x="31" y="283"/>
                  </a:lnTo>
                  <a:lnTo>
                    <a:pt x="21" y="303"/>
                  </a:lnTo>
                  <a:lnTo>
                    <a:pt x="11" y="323"/>
                  </a:lnTo>
                  <a:lnTo>
                    <a:pt x="0" y="341"/>
                  </a:lnTo>
                  <a:lnTo>
                    <a:pt x="5" y="34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687" name="Freeform 27"/>
            <p:cNvSpPr>
              <a:spLocks/>
            </p:cNvSpPr>
            <p:nvPr/>
          </p:nvSpPr>
          <p:spPr bwMode="auto">
            <a:xfrm>
              <a:off x="410" y="702"/>
              <a:ext cx="131" cy="155"/>
            </a:xfrm>
            <a:custGeom>
              <a:avLst/>
              <a:gdLst>
                <a:gd name="T0" fmla="*/ 0 w 131"/>
                <a:gd name="T1" fmla="*/ 155 h 155"/>
                <a:gd name="T2" fmla="*/ 0 w 131"/>
                <a:gd name="T3" fmla="*/ 155 h 155"/>
                <a:gd name="T4" fmla="*/ 8 w 131"/>
                <a:gd name="T5" fmla="*/ 153 h 155"/>
                <a:gd name="T6" fmla="*/ 18 w 131"/>
                <a:gd name="T7" fmla="*/ 146 h 155"/>
                <a:gd name="T8" fmla="*/ 31 w 131"/>
                <a:gd name="T9" fmla="*/ 131 h 155"/>
                <a:gd name="T10" fmla="*/ 49 w 131"/>
                <a:gd name="T11" fmla="*/ 113 h 155"/>
                <a:gd name="T12" fmla="*/ 67 w 131"/>
                <a:gd name="T13" fmla="*/ 90 h 155"/>
                <a:gd name="T14" fmla="*/ 88 w 131"/>
                <a:gd name="T15" fmla="*/ 65 h 155"/>
                <a:gd name="T16" fmla="*/ 111 w 131"/>
                <a:gd name="T17" fmla="*/ 34 h 155"/>
                <a:gd name="T18" fmla="*/ 131 w 131"/>
                <a:gd name="T19" fmla="*/ 3 h 155"/>
                <a:gd name="T20" fmla="*/ 126 w 131"/>
                <a:gd name="T21" fmla="*/ 0 h 155"/>
                <a:gd name="T22" fmla="*/ 105 w 131"/>
                <a:gd name="T23" fmla="*/ 30 h 155"/>
                <a:gd name="T24" fmla="*/ 83 w 131"/>
                <a:gd name="T25" fmla="*/ 59 h 155"/>
                <a:gd name="T26" fmla="*/ 64 w 131"/>
                <a:gd name="T27" fmla="*/ 86 h 155"/>
                <a:gd name="T28" fmla="*/ 44 w 131"/>
                <a:gd name="T29" fmla="*/ 108 h 155"/>
                <a:gd name="T30" fmla="*/ 26 w 131"/>
                <a:gd name="T31" fmla="*/ 126 h 155"/>
                <a:gd name="T32" fmla="*/ 13 w 131"/>
                <a:gd name="T33" fmla="*/ 139 h 155"/>
                <a:gd name="T34" fmla="*/ 5 w 131"/>
                <a:gd name="T35" fmla="*/ 148 h 155"/>
                <a:gd name="T36" fmla="*/ 5 w 131"/>
                <a:gd name="T37" fmla="*/ 149 h 155"/>
                <a:gd name="T38" fmla="*/ 5 w 131"/>
                <a:gd name="T39" fmla="*/ 149 h 155"/>
                <a:gd name="T40" fmla="*/ 0 w 131"/>
                <a:gd name="T41" fmla="*/ 155 h 15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31"/>
                <a:gd name="T64" fmla="*/ 0 h 155"/>
                <a:gd name="T65" fmla="*/ 131 w 131"/>
                <a:gd name="T66" fmla="*/ 155 h 15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31" h="155">
                  <a:moveTo>
                    <a:pt x="0" y="155"/>
                  </a:moveTo>
                  <a:lnTo>
                    <a:pt x="0" y="155"/>
                  </a:lnTo>
                  <a:lnTo>
                    <a:pt x="8" y="153"/>
                  </a:lnTo>
                  <a:lnTo>
                    <a:pt x="18" y="146"/>
                  </a:lnTo>
                  <a:lnTo>
                    <a:pt x="31" y="131"/>
                  </a:lnTo>
                  <a:lnTo>
                    <a:pt x="49" y="113"/>
                  </a:lnTo>
                  <a:lnTo>
                    <a:pt x="67" y="90"/>
                  </a:lnTo>
                  <a:lnTo>
                    <a:pt x="88" y="65"/>
                  </a:lnTo>
                  <a:lnTo>
                    <a:pt x="111" y="34"/>
                  </a:lnTo>
                  <a:lnTo>
                    <a:pt x="131" y="3"/>
                  </a:lnTo>
                  <a:lnTo>
                    <a:pt x="126" y="0"/>
                  </a:lnTo>
                  <a:lnTo>
                    <a:pt x="105" y="30"/>
                  </a:lnTo>
                  <a:lnTo>
                    <a:pt x="83" y="59"/>
                  </a:lnTo>
                  <a:lnTo>
                    <a:pt x="64" y="86"/>
                  </a:lnTo>
                  <a:lnTo>
                    <a:pt x="44" y="108"/>
                  </a:lnTo>
                  <a:lnTo>
                    <a:pt x="26" y="126"/>
                  </a:lnTo>
                  <a:lnTo>
                    <a:pt x="13" y="139"/>
                  </a:lnTo>
                  <a:lnTo>
                    <a:pt x="5" y="148"/>
                  </a:lnTo>
                  <a:lnTo>
                    <a:pt x="5" y="149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688" name="Freeform 28"/>
            <p:cNvSpPr>
              <a:spLocks/>
            </p:cNvSpPr>
            <p:nvPr/>
          </p:nvSpPr>
          <p:spPr bwMode="auto">
            <a:xfrm>
              <a:off x="369" y="817"/>
              <a:ext cx="46" cy="40"/>
            </a:xfrm>
            <a:custGeom>
              <a:avLst/>
              <a:gdLst>
                <a:gd name="T0" fmla="*/ 0 w 46"/>
                <a:gd name="T1" fmla="*/ 4 h 40"/>
                <a:gd name="T2" fmla="*/ 0 w 46"/>
                <a:gd name="T3" fmla="*/ 4 h 40"/>
                <a:gd name="T4" fmla="*/ 9 w 46"/>
                <a:gd name="T5" fmla="*/ 15 h 40"/>
                <a:gd name="T6" fmla="*/ 23 w 46"/>
                <a:gd name="T7" fmla="*/ 24 h 40"/>
                <a:gd name="T8" fmla="*/ 34 w 46"/>
                <a:gd name="T9" fmla="*/ 34 h 40"/>
                <a:gd name="T10" fmla="*/ 41 w 46"/>
                <a:gd name="T11" fmla="*/ 40 h 40"/>
                <a:gd name="T12" fmla="*/ 46 w 46"/>
                <a:gd name="T13" fmla="*/ 34 h 40"/>
                <a:gd name="T14" fmla="*/ 37 w 46"/>
                <a:gd name="T15" fmla="*/ 29 h 40"/>
                <a:gd name="T16" fmla="*/ 26 w 46"/>
                <a:gd name="T17" fmla="*/ 20 h 40"/>
                <a:gd name="T18" fmla="*/ 13 w 46"/>
                <a:gd name="T19" fmla="*/ 9 h 40"/>
                <a:gd name="T20" fmla="*/ 3 w 46"/>
                <a:gd name="T21" fmla="*/ 0 h 40"/>
                <a:gd name="T22" fmla="*/ 3 w 46"/>
                <a:gd name="T23" fmla="*/ 0 h 40"/>
                <a:gd name="T24" fmla="*/ 0 w 46"/>
                <a:gd name="T25" fmla="*/ 4 h 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6"/>
                <a:gd name="T40" fmla="*/ 0 h 40"/>
                <a:gd name="T41" fmla="*/ 46 w 46"/>
                <a:gd name="T42" fmla="*/ 40 h 4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6" h="40">
                  <a:moveTo>
                    <a:pt x="0" y="4"/>
                  </a:moveTo>
                  <a:lnTo>
                    <a:pt x="0" y="4"/>
                  </a:lnTo>
                  <a:lnTo>
                    <a:pt x="9" y="15"/>
                  </a:lnTo>
                  <a:lnTo>
                    <a:pt x="23" y="24"/>
                  </a:lnTo>
                  <a:lnTo>
                    <a:pt x="34" y="34"/>
                  </a:lnTo>
                  <a:lnTo>
                    <a:pt x="41" y="40"/>
                  </a:lnTo>
                  <a:lnTo>
                    <a:pt x="46" y="34"/>
                  </a:lnTo>
                  <a:lnTo>
                    <a:pt x="37" y="29"/>
                  </a:lnTo>
                  <a:lnTo>
                    <a:pt x="26" y="20"/>
                  </a:lnTo>
                  <a:lnTo>
                    <a:pt x="13" y="9"/>
                  </a:lnTo>
                  <a:lnTo>
                    <a:pt x="3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689" name="Freeform 29"/>
            <p:cNvSpPr>
              <a:spLocks/>
            </p:cNvSpPr>
            <p:nvPr/>
          </p:nvSpPr>
          <p:spPr bwMode="auto">
            <a:xfrm>
              <a:off x="290" y="713"/>
              <a:ext cx="82" cy="108"/>
            </a:xfrm>
            <a:custGeom>
              <a:avLst/>
              <a:gdLst>
                <a:gd name="T0" fmla="*/ 0 w 82"/>
                <a:gd name="T1" fmla="*/ 1 h 108"/>
                <a:gd name="T2" fmla="*/ 0 w 82"/>
                <a:gd name="T3" fmla="*/ 1 h 108"/>
                <a:gd name="T4" fmla="*/ 28 w 82"/>
                <a:gd name="T5" fmla="*/ 46 h 108"/>
                <a:gd name="T6" fmla="*/ 52 w 82"/>
                <a:gd name="T7" fmla="*/ 77 h 108"/>
                <a:gd name="T8" fmla="*/ 67 w 82"/>
                <a:gd name="T9" fmla="*/ 97 h 108"/>
                <a:gd name="T10" fmla="*/ 79 w 82"/>
                <a:gd name="T11" fmla="*/ 108 h 108"/>
                <a:gd name="T12" fmla="*/ 82 w 82"/>
                <a:gd name="T13" fmla="*/ 104 h 108"/>
                <a:gd name="T14" fmla="*/ 72 w 82"/>
                <a:gd name="T15" fmla="*/ 92 h 108"/>
                <a:gd name="T16" fmla="*/ 56 w 82"/>
                <a:gd name="T17" fmla="*/ 74 h 108"/>
                <a:gd name="T18" fmla="*/ 34 w 82"/>
                <a:gd name="T19" fmla="*/ 43 h 108"/>
                <a:gd name="T20" fmla="*/ 5 w 82"/>
                <a:gd name="T21" fmla="*/ 0 h 108"/>
                <a:gd name="T22" fmla="*/ 5 w 82"/>
                <a:gd name="T23" fmla="*/ 0 h 108"/>
                <a:gd name="T24" fmla="*/ 0 w 82"/>
                <a:gd name="T25" fmla="*/ 1 h 10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2"/>
                <a:gd name="T40" fmla="*/ 0 h 108"/>
                <a:gd name="T41" fmla="*/ 82 w 82"/>
                <a:gd name="T42" fmla="*/ 108 h 10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2" h="108">
                  <a:moveTo>
                    <a:pt x="0" y="1"/>
                  </a:moveTo>
                  <a:lnTo>
                    <a:pt x="0" y="1"/>
                  </a:lnTo>
                  <a:lnTo>
                    <a:pt x="28" y="46"/>
                  </a:lnTo>
                  <a:lnTo>
                    <a:pt x="52" y="77"/>
                  </a:lnTo>
                  <a:lnTo>
                    <a:pt x="67" y="97"/>
                  </a:lnTo>
                  <a:lnTo>
                    <a:pt x="79" y="108"/>
                  </a:lnTo>
                  <a:lnTo>
                    <a:pt x="82" y="104"/>
                  </a:lnTo>
                  <a:lnTo>
                    <a:pt x="72" y="92"/>
                  </a:lnTo>
                  <a:lnTo>
                    <a:pt x="56" y="74"/>
                  </a:lnTo>
                  <a:lnTo>
                    <a:pt x="34" y="43"/>
                  </a:lnTo>
                  <a:lnTo>
                    <a:pt x="5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690" name="Freeform 30"/>
            <p:cNvSpPr>
              <a:spLocks/>
            </p:cNvSpPr>
            <p:nvPr/>
          </p:nvSpPr>
          <p:spPr bwMode="auto">
            <a:xfrm>
              <a:off x="203" y="528"/>
              <a:ext cx="92" cy="186"/>
            </a:xfrm>
            <a:custGeom>
              <a:avLst/>
              <a:gdLst>
                <a:gd name="T0" fmla="*/ 0 w 92"/>
                <a:gd name="T1" fmla="*/ 2 h 186"/>
                <a:gd name="T2" fmla="*/ 0 w 92"/>
                <a:gd name="T3" fmla="*/ 2 h 186"/>
                <a:gd name="T4" fmla="*/ 7 w 92"/>
                <a:gd name="T5" fmla="*/ 22 h 186"/>
                <a:gd name="T6" fmla="*/ 13 w 92"/>
                <a:gd name="T7" fmla="*/ 42 h 186"/>
                <a:gd name="T8" fmla="*/ 23 w 92"/>
                <a:gd name="T9" fmla="*/ 64 h 186"/>
                <a:gd name="T10" fmla="*/ 33 w 92"/>
                <a:gd name="T11" fmla="*/ 85 h 186"/>
                <a:gd name="T12" fmla="*/ 44 w 92"/>
                <a:gd name="T13" fmla="*/ 111 h 186"/>
                <a:gd name="T14" fmla="*/ 57 w 92"/>
                <a:gd name="T15" fmla="*/ 136 h 186"/>
                <a:gd name="T16" fmla="*/ 71 w 92"/>
                <a:gd name="T17" fmla="*/ 161 h 186"/>
                <a:gd name="T18" fmla="*/ 87 w 92"/>
                <a:gd name="T19" fmla="*/ 186 h 186"/>
                <a:gd name="T20" fmla="*/ 92 w 92"/>
                <a:gd name="T21" fmla="*/ 185 h 186"/>
                <a:gd name="T22" fmla="*/ 77 w 92"/>
                <a:gd name="T23" fmla="*/ 157 h 186"/>
                <a:gd name="T24" fmla="*/ 62 w 92"/>
                <a:gd name="T25" fmla="*/ 132 h 186"/>
                <a:gd name="T26" fmla="*/ 51 w 92"/>
                <a:gd name="T27" fmla="*/ 107 h 186"/>
                <a:gd name="T28" fmla="*/ 38 w 92"/>
                <a:gd name="T29" fmla="*/ 83 h 186"/>
                <a:gd name="T30" fmla="*/ 28 w 92"/>
                <a:gd name="T31" fmla="*/ 60 h 186"/>
                <a:gd name="T32" fmla="*/ 20 w 92"/>
                <a:gd name="T33" fmla="*/ 38 h 186"/>
                <a:gd name="T34" fmla="*/ 12 w 92"/>
                <a:gd name="T35" fmla="*/ 18 h 186"/>
                <a:gd name="T36" fmla="*/ 7 w 92"/>
                <a:gd name="T37" fmla="*/ 0 h 186"/>
                <a:gd name="T38" fmla="*/ 7 w 92"/>
                <a:gd name="T39" fmla="*/ 0 h 186"/>
                <a:gd name="T40" fmla="*/ 0 w 92"/>
                <a:gd name="T41" fmla="*/ 2 h 18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2"/>
                <a:gd name="T64" fmla="*/ 0 h 186"/>
                <a:gd name="T65" fmla="*/ 92 w 92"/>
                <a:gd name="T66" fmla="*/ 186 h 18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2" h="186">
                  <a:moveTo>
                    <a:pt x="0" y="2"/>
                  </a:moveTo>
                  <a:lnTo>
                    <a:pt x="0" y="2"/>
                  </a:lnTo>
                  <a:lnTo>
                    <a:pt x="7" y="22"/>
                  </a:lnTo>
                  <a:lnTo>
                    <a:pt x="13" y="42"/>
                  </a:lnTo>
                  <a:lnTo>
                    <a:pt x="23" y="64"/>
                  </a:lnTo>
                  <a:lnTo>
                    <a:pt x="33" y="85"/>
                  </a:lnTo>
                  <a:lnTo>
                    <a:pt x="44" y="111"/>
                  </a:lnTo>
                  <a:lnTo>
                    <a:pt x="57" y="136"/>
                  </a:lnTo>
                  <a:lnTo>
                    <a:pt x="71" y="161"/>
                  </a:lnTo>
                  <a:lnTo>
                    <a:pt x="87" y="186"/>
                  </a:lnTo>
                  <a:lnTo>
                    <a:pt x="92" y="185"/>
                  </a:lnTo>
                  <a:lnTo>
                    <a:pt x="77" y="157"/>
                  </a:lnTo>
                  <a:lnTo>
                    <a:pt x="62" y="132"/>
                  </a:lnTo>
                  <a:lnTo>
                    <a:pt x="51" y="107"/>
                  </a:lnTo>
                  <a:lnTo>
                    <a:pt x="38" y="83"/>
                  </a:lnTo>
                  <a:lnTo>
                    <a:pt x="28" y="60"/>
                  </a:lnTo>
                  <a:lnTo>
                    <a:pt x="20" y="38"/>
                  </a:lnTo>
                  <a:lnTo>
                    <a:pt x="12" y="18"/>
                  </a:lnTo>
                  <a:lnTo>
                    <a:pt x="7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691" name="Freeform 31"/>
            <p:cNvSpPr>
              <a:spLocks/>
            </p:cNvSpPr>
            <p:nvPr/>
          </p:nvSpPr>
          <p:spPr bwMode="auto">
            <a:xfrm>
              <a:off x="160" y="357"/>
              <a:ext cx="50" cy="173"/>
            </a:xfrm>
            <a:custGeom>
              <a:avLst/>
              <a:gdLst>
                <a:gd name="T0" fmla="*/ 0 w 50"/>
                <a:gd name="T1" fmla="*/ 0 h 173"/>
                <a:gd name="T2" fmla="*/ 0 w 50"/>
                <a:gd name="T3" fmla="*/ 0 h 173"/>
                <a:gd name="T4" fmla="*/ 10 w 50"/>
                <a:gd name="T5" fmla="*/ 49 h 173"/>
                <a:gd name="T6" fmla="*/ 22 w 50"/>
                <a:gd name="T7" fmla="*/ 94 h 173"/>
                <a:gd name="T8" fmla="*/ 33 w 50"/>
                <a:gd name="T9" fmla="*/ 137 h 173"/>
                <a:gd name="T10" fmla="*/ 43 w 50"/>
                <a:gd name="T11" fmla="*/ 173 h 173"/>
                <a:gd name="T12" fmla="*/ 50 w 50"/>
                <a:gd name="T13" fmla="*/ 171 h 173"/>
                <a:gd name="T14" fmla="*/ 38 w 50"/>
                <a:gd name="T15" fmla="*/ 135 h 173"/>
                <a:gd name="T16" fmla="*/ 27 w 50"/>
                <a:gd name="T17" fmla="*/ 92 h 173"/>
                <a:gd name="T18" fmla="*/ 15 w 50"/>
                <a:gd name="T19" fmla="*/ 47 h 173"/>
                <a:gd name="T20" fmla="*/ 7 w 50"/>
                <a:gd name="T21" fmla="*/ 0 h 173"/>
                <a:gd name="T22" fmla="*/ 7 w 50"/>
                <a:gd name="T23" fmla="*/ 0 h 173"/>
                <a:gd name="T24" fmla="*/ 0 w 50"/>
                <a:gd name="T25" fmla="*/ 0 h 1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0"/>
                <a:gd name="T40" fmla="*/ 0 h 173"/>
                <a:gd name="T41" fmla="*/ 50 w 50"/>
                <a:gd name="T42" fmla="*/ 173 h 1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0" h="173">
                  <a:moveTo>
                    <a:pt x="0" y="0"/>
                  </a:moveTo>
                  <a:lnTo>
                    <a:pt x="0" y="0"/>
                  </a:lnTo>
                  <a:lnTo>
                    <a:pt x="10" y="49"/>
                  </a:lnTo>
                  <a:lnTo>
                    <a:pt x="22" y="94"/>
                  </a:lnTo>
                  <a:lnTo>
                    <a:pt x="33" y="137"/>
                  </a:lnTo>
                  <a:lnTo>
                    <a:pt x="43" y="173"/>
                  </a:lnTo>
                  <a:lnTo>
                    <a:pt x="50" y="171"/>
                  </a:lnTo>
                  <a:lnTo>
                    <a:pt x="38" y="135"/>
                  </a:lnTo>
                  <a:lnTo>
                    <a:pt x="27" y="92"/>
                  </a:lnTo>
                  <a:lnTo>
                    <a:pt x="15" y="47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692" name="Freeform 32"/>
            <p:cNvSpPr>
              <a:spLocks/>
            </p:cNvSpPr>
            <p:nvPr/>
          </p:nvSpPr>
          <p:spPr bwMode="auto">
            <a:xfrm>
              <a:off x="147" y="196"/>
              <a:ext cx="20" cy="161"/>
            </a:xfrm>
            <a:custGeom>
              <a:avLst/>
              <a:gdLst>
                <a:gd name="T0" fmla="*/ 2 w 20"/>
                <a:gd name="T1" fmla="*/ 0 h 161"/>
                <a:gd name="T2" fmla="*/ 0 w 20"/>
                <a:gd name="T3" fmla="*/ 2 h 161"/>
                <a:gd name="T4" fmla="*/ 0 w 20"/>
                <a:gd name="T5" fmla="*/ 22 h 161"/>
                <a:gd name="T6" fmla="*/ 2 w 20"/>
                <a:gd name="T7" fmla="*/ 62 h 161"/>
                <a:gd name="T8" fmla="*/ 7 w 20"/>
                <a:gd name="T9" fmla="*/ 110 h 161"/>
                <a:gd name="T10" fmla="*/ 13 w 20"/>
                <a:gd name="T11" fmla="*/ 161 h 161"/>
                <a:gd name="T12" fmla="*/ 20 w 20"/>
                <a:gd name="T13" fmla="*/ 161 h 161"/>
                <a:gd name="T14" fmla="*/ 13 w 20"/>
                <a:gd name="T15" fmla="*/ 110 h 161"/>
                <a:gd name="T16" fmla="*/ 8 w 20"/>
                <a:gd name="T17" fmla="*/ 62 h 161"/>
                <a:gd name="T18" fmla="*/ 7 w 20"/>
                <a:gd name="T19" fmla="*/ 22 h 161"/>
                <a:gd name="T20" fmla="*/ 5 w 20"/>
                <a:gd name="T21" fmla="*/ 2 h 161"/>
                <a:gd name="T22" fmla="*/ 2 w 20"/>
                <a:gd name="T23" fmla="*/ 8 h 161"/>
                <a:gd name="T24" fmla="*/ 2 w 20"/>
                <a:gd name="T25" fmla="*/ 0 h 161"/>
                <a:gd name="T26" fmla="*/ 0 w 20"/>
                <a:gd name="T27" fmla="*/ 0 h 161"/>
                <a:gd name="T28" fmla="*/ 0 w 20"/>
                <a:gd name="T29" fmla="*/ 2 h 161"/>
                <a:gd name="T30" fmla="*/ 2 w 20"/>
                <a:gd name="T31" fmla="*/ 0 h 16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"/>
                <a:gd name="T49" fmla="*/ 0 h 161"/>
                <a:gd name="T50" fmla="*/ 20 w 20"/>
                <a:gd name="T51" fmla="*/ 161 h 16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" h="161">
                  <a:moveTo>
                    <a:pt x="2" y="0"/>
                  </a:moveTo>
                  <a:lnTo>
                    <a:pt x="0" y="2"/>
                  </a:lnTo>
                  <a:lnTo>
                    <a:pt x="0" y="22"/>
                  </a:lnTo>
                  <a:lnTo>
                    <a:pt x="2" y="62"/>
                  </a:lnTo>
                  <a:lnTo>
                    <a:pt x="7" y="110"/>
                  </a:lnTo>
                  <a:lnTo>
                    <a:pt x="13" y="161"/>
                  </a:lnTo>
                  <a:lnTo>
                    <a:pt x="20" y="161"/>
                  </a:lnTo>
                  <a:lnTo>
                    <a:pt x="13" y="110"/>
                  </a:lnTo>
                  <a:lnTo>
                    <a:pt x="8" y="62"/>
                  </a:lnTo>
                  <a:lnTo>
                    <a:pt x="7" y="22"/>
                  </a:lnTo>
                  <a:lnTo>
                    <a:pt x="5" y="2"/>
                  </a:lnTo>
                  <a:lnTo>
                    <a:pt x="2" y="8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693" name="Rectangle 33"/>
            <p:cNvSpPr>
              <a:spLocks noChangeArrowheads="1"/>
            </p:cNvSpPr>
            <p:nvPr/>
          </p:nvSpPr>
          <p:spPr bwMode="auto">
            <a:xfrm>
              <a:off x="370" y="438"/>
              <a:ext cx="74" cy="85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694" name="Freeform 34"/>
            <p:cNvSpPr>
              <a:spLocks/>
            </p:cNvSpPr>
            <p:nvPr/>
          </p:nvSpPr>
          <p:spPr bwMode="auto">
            <a:xfrm>
              <a:off x="228" y="249"/>
              <a:ext cx="352" cy="456"/>
            </a:xfrm>
            <a:custGeom>
              <a:avLst/>
              <a:gdLst>
                <a:gd name="T0" fmla="*/ 241 w 352"/>
                <a:gd name="T1" fmla="*/ 1 h 456"/>
                <a:gd name="T2" fmla="*/ 229 w 352"/>
                <a:gd name="T3" fmla="*/ 14 h 456"/>
                <a:gd name="T4" fmla="*/ 216 w 352"/>
                <a:gd name="T5" fmla="*/ 41 h 456"/>
                <a:gd name="T6" fmla="*/ 205 w 352"/>
                <a:gd name="T7" fmla="*/ 90 h 456"/>
                <a:gd name="T8" fmla="*/ 198 w 352"/>
                <a:gd name="T9" fmla="*/ 149 h 456"/>
                <a:gd name="T10" fmla="*/ 195 w 352"/>
                <a:gd name="T11" fmla="*/ 193 h 456"/>
                <a:gd name="T12" fmla="*/ 198 w 352"/>
                <a:gd name="T13" fmla="*/ 211 h 456"/>
                <a:gd name="T14" fmla="*/ 205 w 352"/>
                <a:gd name="T15" fmla="*/ 211 h 456"/>
                <a:gd name="T16" fmla="*/ 221 w 352"/>
                <a:gd name="T17" fmla="*/ 211 h 456"/>
                <a:gd name="T18" fmla="*/ 249 w 352"/>
                <a:gd name="T19" fmla="*/ 211 h 456"/>
                <a:gd name="T20" fmla="*/ 287 w 352"/>
                <a:gd name="T21" fmla="*/ 205 h 456"/>
                <a:gd name="T22" fmla="*/ 319 w 352"/>
                <a:gd name="T23" fmla="*/ 196 h 456"/>
                <a:gd name="T24" fmla="*/ 336 w 352"/>
                <a:gd name="T25" fmla="*/ 186 h 456"/>
                <a:gd name="T26" fmla="*/ 352 w 352"/>
                <a:gd name="T27" fmla="*/ 166 h 456"/>
                <a:gd name="T28" fmla="*/ 341 w 352"/>
                <a:gd name="T29" fmla="*/ 281 h 456"/>
                <a:gd name="T30" fmla="*/ 319 w 352"/>
                <a:gd name="T31" fmla="*/ 270 h 456"/>
                <a:gd name="T32" fmla="*/ 291 w 352"/>
                <a:gd name="T33" fmla="*/ 261 h 456"/>
                <a:gd name="T34" fmla="*/ 262 w 352"/>
                <a:gd name="T35" fmla="*/ 256 h 456"/>
                <a:gd name="T36" fmla="*/ 237 w 352"/>
                <a:gd name="T37" fmla="*/ 252 h 456"/>
                <a:gd name="T38" fmla="*/ 210 w 352"/>
                <a:gd name="T39" fmla="*/ 251 h 456"/>
                <a:gd name="T40" fmla="*/ 205 w 352"/>
                <a:gd name="T41" fmla="*/ 251 h 456"/>
                <a:gd name="T42" fmla="*/ 195 w 352"/>
                <a:gd name="T43" fmla="*/ 252 h 456"/>
                <a:gd name="T44" fmla="*/ 195 w 352"/>
                <a:gd name="T45" fmla="*/ 270 h 456"/>
                <a:gd name="T46" fmla="*/ 195 w 352"/>
                <a:gd name="T47" fmla="*/ 290 h 456"/>
                <a:gd name="T48" fmla="*/ 200 w 352"/>
                <a:gd name="T49" fmla="*/ 352 h 456"/>
                <a:gd name="T50" fmla="*/ 210 w 352"/>
                <a:gd name="T51" fmla="*/ 409 h 456"/>
                <a:gd name="T52" fmla="*/ 218 w 352"/>
                <a:gd name="T53" fmla="*/ 433 h 456"/>
                <a:gd name="T54" fmla="*/ 234 w 352"/>
                <a:gd name="T55" fmla="*/ 454 h 456"/>
                <a:gd name="T56" fmla="*/ 116 w 352"/>
                <a:gd name="T57" fmla="*/ 454 h 456"/>
                <a:gd name="T58" fmla="*/ 124 w 352"/>
                <a:gd name="T59" fmla="*/ 440 h 456"/>
                <a:gd name="T60" fmla="*/ 139 w 352"/>
                <a:gd name="T61" fmla="*/ 408 h 456"/>
                <a:gd name="T62" fmla="*/ 144 w 352"/>
                <a:gd name="T63" fmla="*/ 393 h 456"/>
                <a:gd name="T64" fmla="*/ 149 w 352"/>
                <a:gd name="T65" fmla="*/ 379 h 456"/>
                <a:gd name="T66" fmla="*/ 152 w 352"/>
                <a:gd name="T67" fmla="*/ 353 h 456"/>
                <a:gd name="T68" fmla="*/ 159 w 352"/>
                <a:gd name="T69" fmla="*/ 312 h 456"/>
                <a:gd name="T70" fmla="*/ 160 w 352"/>
                <a:gd name="T71" fmla="*/ 270 h 456"/>
                <a:gd name="T72" fmla="*/ 159 w 352"/>
                <a:gd name="T73" fmla="*/ 254 h 456"/>
                <a:gd name="T74" fmla="*/ 154 w 352"/>
                <a:gd name="T75" fmla="*/ 252 h 456"/>
                <a:gd name="T76" fmla="*/ 149 w 352"/>
                <a:gd name="T77" fmla="*/ 252 h 456"/>
                <a:gd name="T78" fmla="*/ 134 w 352"/>
                <a:gd name="T79" fmla="*/ 251 h 456"/>
                <a:gd name="T80" fmla="*/ 105 w 352"/>
                <a:gd name="T81" fmla="*/ 252 h 456"/>
                <a:gd name="T82" fmla="*/ 75 w 352"/>
                <a:gd name="T83" fmla="*/ 256 h 456"/>
                <a:gd name="T84" fmla="*/ 44 w 352"/>
                <a:gd name="T85" fmla="*/ 265 h 456"/>
                <a:gd name="T86" fmla="*/ 19 w 352"/>
                <a:gd name="T87" fmla="*/ 276 h 456"/>
                <a:gd name="T88" fmla="*/ 1 w 352"/>
                <a:gd name="T89" fmla="*/ 285 h 456"/>
                <a:gd name="T90" fmla="*/ 0 w 352"/>
                <a:gd name="T91" fmla="*/ 168 h 456"/>
                <a:gd name="T92" fmla="*/ 18 w 352"/>
                <a:gd name="T93" fmla="*/ 180 h 456"/>
                <a:gd name="T94" fmla="*/ 54 w 352"/>
                <a:gd name="T95" fmla="*/ 198 h 456"/>
                <a:gd name="T96" fmla="*/ 72 w 352"/>
                <a:gd name="T97" fmla="*/ 205 h 456"/>
                <a:gd name="T98" fmla="*/ 109 w 352"/>
                <a:gd name="T99" fmla="*/ 209 h 456"/>
                <a:gd name="T100" fmla="*/ 141 w 352"/>
                <a:gd name="T101" fmla="*/ 211 h 456"/>
                <a:gd name="T102" fmla="*/ 160 w 352"/>
                <a:gd name="T103" fmla="*/ 202 h 456"/>
                <a:gd name="T104" fmla="*/ 164 w 352"/>
                <a:gd name="T105" fmla="*/ 213 h 456"/>
                <a:gd name="T106" fmla="*/ 160 w 352"/>
                <a:gd name="T107" fmla="*/ 214 h 456"/>
                <a:gd name="T108" fmla="*/ 160 w 352"/>
                <a:gd name="T109" fmla="*/ 195 h 456"/>
                <a:gd name="T110" fmla="*/ 162 w 352"/>
                <a:gd name="T111" fmla="*/ 177 h 456"/>
                <a:gd name="T112" fmla="*/ 160 w 352"/>
                <a:gd name="T113" fmla="*/ 157 h 456"/>
                <a:gd name="T114" fmla="*/ 155 w 352"/>
                <a:gd name="T115" fmla="*/ 122 h 456"/>
                <a:gd name="T116" fmla="*/ 150 w 352"/>
                <a:gd name="T117" fmla="*/ 95 h 456"/>
                <a:gd name="T118" fmla="*/ 147 w 352"/>
                <a:gd name="T119" fmla="*/ 68 h 456"/>
                <a:gd name="T120" fmla="*/ 141 w 352"/>
                <a:gd name="T121" fmla="*/ 41 h 456"/>
                <a:gd name="T122" fmla="*/ 126 w 352"/>
                <a:gd name="T123" fmla="*/ 12 h 456"/>
                <a:gd name="T124" fmla="*/ 114 w 352"/>
                <a:gd name="T125" fmla="*/ 0 h 45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52"/>
                <a:gd name="T190" fmla="*/ 0 h 456"/>
                <a:gd name="T191" fmla="*/ 352 w 352"/>
                <a:gd name="T192" fmla="*/ 456 h 45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52" h="456">
                  <a:moveTo>
                    <a:pt x="114" y="0"/>
                  </a:moveTo>
                  <a:lnTo>
                    <a:pt x="241" y="1"/>
                  </a:lnTo>
                  <a:lnTo>
                    <a:pt x="239" y="3"/>
                  </a:lnTo>
                  <a:lnTo>
                    <a:pt x="234" y="7"/>
                  </a:lnTo>
                  <a:lnTo>
                    <a:pt x="229" y="14"/>
                  </a:lnTo>
                  <a:lnTo>
                    <a:pt x="223" y="23"/>
                  </a:lnTo>
                  <a:lnTo>
                    <a:pt x="219" y="30"/>
                  </a:lnTo>
                  <a:lnTo>
                    <a:pt x="216" y="41"/>
                  </a:lnTo>
                  <a:lnTo>
                    <a:pt x="214" y="48"/>
                  </a:lnTo>
                  <a:lnTo>
                    <a:pt x="213" y="56"/>
                  </a:lnTo>
                  <a:lnTo>
                    <a:pt x="205" y="90"/>
                  </a:lnTo>
                  <a:lnTo>
                    <a:pt x="203" y="110"/>
                  </a:lnTo>
                  <a:lnTo>
                    <a:pt x="200" y="130"/>
                  </a:lnTo>
                  <a:lnTo>
                    <a:pt x="198" y="149"/>
                  </a:lnTo>
                  <a:lnTo>
                    <a:pt x="195" y="166"/>
                  </a:lnTo>
                  <a:lnTo>
                    <a:pt x="195" y="180"/>
                  </a:lnTo>
                  <a:lnTo>
                    <a:pt x="195" y="193"/>
                  </a:lnTo>
                  <a:lnTo>
                    <a:pt x="195" y="204"/>
                  </a:lnTo>
                  <a:lnTo>
                    <a:pt x="196" y="207"/>
                  </a:lnTo>
                  <a:lnTo>
                    <a:pt x="198" y="211"/>
                  </a:lnTo>
                  <a:lnTo>
                    <a:pt x="200" y="211"/>
                  </a:lnTo>
                  <a:lnTo>
                    <a:pt x="205" y="211"/>
                  </a:lnTo>
                  <a:lnTo>
                    <a:pt x="210" y="211"/>
                  </a:lnTo>
                  <a:lnTo>
                    <a:pt x="214" y="211"/>
                  </a:lnTo>
                  <a:lnTo>
                    <a:pt x="221" y="211"/>
                  </a:lnTo>
                  <a:lnTo>
                    <a:pt x="231" y="211"/>
                  </a:lnTo>
                  <a:lnTo>
                    <a:pt x="241" y="211"/>
                  </a:lnTo>
                  <a:lnTo>
                    <a:pt x="249" y="211"/>
                  </a:lnTo>
                  <a:lnTo>
                    <a:pt x="262" y="209"/>
                  </a:lnTo>
                  <a:lnTo>
                    <a:pt x="275" y="207"/>
                  </a:lnTo>
                  <a:lnTo>
                    <a:pt x="287" y="205"/>
                  </a:lnTo>
                  <a:lnTo>
                    <a:pt x="300" y="204"/>
                  </a:lnTo>
                  <a:lnTo>
                    <a:pt x="310" y="200"/>
                  </a:lnTo>
                  <a:lnTo>
                    <a:pt x="319" y="196"/>
                  </a:lnTo>
                  <a:lnTo>
                    <a:pt x="328" y="193"/>
                  </a:lnTo>
                  <a:lnTo>
                    <a:pt x="331" y="189"/>
                  </a:lnTo>
                  <a:lnTo>
                    <a:pt x="336" y="186"/>
                  </a:lnTo>
                  <a:lnTo>
                    <a:pt x="344" y="177"/>
                  </a:lnTo>
                  <a:lnTo>
                    <a:pt x="349" y="168"/>
                  </a:lnTo>
                  <a:lnTo>
                    <a:pt x="352" y="166"/>
                  </a:lnTo>
                  <a:lnTo>
                    <a:pt x="352" y="285"/>
                  </a:lnTo>
                  <a:lnTo>
                    <a:pt x="341" y="281"/>
                  </a:lnTo>
                  <a:lnTo>
                    <a:pt x="323" y="272"/>
                  </a:lnTo>
                  <a:lnTo>
                    <a:pt x="321" y="272"/>
                  </a:lnTo>
                  <a:lnTo>
                    <a:pt x="319" y="270"/>
                  </a:lnTo>
                  <a:lnTo>
                    <a:pt x="311" y="267"/>
                  </a:lnTo>
                  <a:lnTo>
                    <a:pt x="301" y="265"/>
                  </a:lnTo>
                  <a:lnTo>
                    <a:pt x="291" y="261"/>
                  </a:lnTo>
                  <a:lnTo>
                    <a:pt x="285" y="260"/>
                  </a:lnTo>
                  <a:lnTo>
                    <a:pt x="278" y="258"/>
                  </a:lnTo>
                  <a:lnTo>
                    <a:pt x="262" y="256"/>
                  </a:lnTo>
                  <a:lnTo>
                    <a:pt x="247" y="254"/>
                  </a:lnTo>
                  <a:lnTo>
                    <a:pt x="241" y="252"/>
                  </a:lnTo>
                  <a:lnTo>
                    <a:pt x="237" y="252"/>
                  </a:lnTo>
                  <a:lnTo>
                    <a:pt x="229" y="252"/>
                  </a:lnTo>
                  <a:lnTo>
                    <a:pt x="218" y="252"/>
                  </a:lnTo>
                  <a:lnTo>
                    <a:pt x="210" y="251"/>
                  </a:lnTo>
                  <a:lnTo>
                    <a:pt x="208" y="251"/>
                  </a:lnTo>
                  <a:lnTo>
                    <a:pt x="206" y="251"/>
                  </a:lnTo>
                  <a:lnTo>
                    <a:pt x="205" y="251"/>
                  </a:lnTo>
                  <a:lnTo>
                    <a:pt x="201" y="249"/>
                  </a:lnTo>
                  <a:lnTo>
                    <a:pt x="198" y="251"/>
                  </a:lnTo>
                  <a:lnTo>
                    <a:pt x="195" y="252"/>
                  </a:lnTo>
                  <a:lnTo>
                    <a:pt x="195" y="256"/>
                  </a:lnTo>
                  <a:lnTo>
                    <a:pt x="195" y="260"/>
                  </a:lnTo>
                  <a:lnTo>
                    <a:pt x="195" y="270"/>
                  </a:lnTo>
                  <a:lnTo>
                    <a:pt x="195" y="278"/>
                  </a:lnTo>
                  <a:lnTo>
                    <a:pt x="195" y="285"/>
                  </a:lnTo>
                  <a:lnTo>
                    <a:pt x="195" y="290"/>
                  </a:lnTo>
                  <a:lnTo>
                    <a:pt x="195" y="296"/>
                  </a:lnTo>
                  <a:lnTo>
                    <a:pt x="198" y="323"/>
                  </a:lnTo>
                  <a:lnTo>
                    <a:pt x="200" y="352"/>
                  </a:lnTo>
                  <a:lnTo>
                    <a:pt x="205" y="380"/>
                  </a:lnTo>
                  <a:lnTo>
                    <a:pt x="208" y="406"/>
                  </a:lnTo>
                  <a:lnTo>
                    <a:pt x="210" y="409"/>
                  </a:lnTo>
                  <a:lnTo>
                    <a:pt x="211" y="415"/>
                  </a:lnTo>
                  <a:lnTo>
                    <a:pt x="213" y="424"/>
                  </a:lnTo>
                  <a:lnTo>
                    <a:pt x="218" y="433"/>
                  </a:lnTo>
                  <a:lnTo>
                    <a:pt x="219" y="435"/>
                  </a:lnTo>
                  <a:lnTo>
                    <a:pt x="219" y="436"/>
                  </a:lnTo>
                  <a:lnTo>
                    <a:pt x="234" y="454"/>
                  </a:lnTo>
                  <a:lnTo>
                    <a:pt x="113" y="456"/>
                  </a:lnTo>
                  <a:lnTo>
                    <a:pt x="114" y="456"/>
                  </a:lnTo>
                  <a:lnTo>
                    <a:pt x="116" y="454"/>
                  </a:lnTo>
                  <a:lnTo>
                    <a:pt x="118" y="453"/>
                  </a:lnTo>
                  <a:lnTo>
                    <a:pt x="121" y="447"/>
                  </a:lnTo>
                  <a:lnTo>
                    <a:pt x="124" y="440"/>
                  </a:lnTo>
                  <a:lnTo>
                    <a:pt x="131" y="433"/>
                  </a:lnTo>
                  <a:lnTo>
                    <a:pt x="134" y="422"/>
                  </a:lnTo>
                  <a:lnTo>
                    <a:pt x="139" y="408"/>
                  </a:lnTo>
                  <a:lnTo>
                    <a:pt x="142" y="402"/>
                  </a:lnTo>
                  <a:lnTo>
                    <a:pt x="142" y="399"/>
                  </a:lnTo>
                  <a:lnTo>
                    <a:pt x="144" y="393"/>
                  </a:lnTo>
                  <a:lnTo>
                    <a:pt x="146" y="390"/>
                  </a:lnTo>
                  <a:lnTo>
                    <a:pt x="147" y="384"/>
                  </a:lnTo>
                  <a:lnTo>
                    <a:pt x="149" y="379"/>
                  </a:lnTo>
                  <a:lnTo>
                    <a:pt x="150" y="370"/>
                  </a:lnTo>
                  <a:lnTo>
                    <a:pt x="150" y="361"/>
                  </a:lnTo>
                  <a:lnTo>
                    <a:pt x="152" y="353"/>
                  </a:lnTo>
                  <a:lnTo>
                    <a:pt x="154" y="339"/>
                  </a:lnTo>
                  <a:lnTo>
                    <a:pt x="155" y="326"/>
                  </a:lnTo>
                  <a:lnTo>
                    <a:pt x="159" y="312"/>
                  </a:lnTo>
                  <a:lnTo>
                    <a:pt x="160" y="296"/>
                  </a:lnTo>
                  <a:lnTo>
                    <a:pt x="160" y="281"/>
                  </a:lnTo>
                  <a:lnTo>
                    <a:pt x="160" y="270"/>
                  </a:lnTo>
                  <a:lnTo>
                    <a:pt x="159" y="263"/>
                  </a:lnTo>
                  <a:lnTo>
                    <a:pt x="159" y="256"/>
                  </a:lnTo>
                  <a:lnTo>
                    <a:pt x="159" y="254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0" y="252"/>
                  </a:lnTo>
                  <a:lnTo>
                    <a:pt x="149" y="252"/>
                  </a:lnTo>
                  <a:lnTo>
                    <a:pt x="146" y="251"/>
                  </a:lnTo>
                  <a:lnTo>
                    <a:pt x="142" y="251"/>
                  </a:lnTo>
                  <a:lnTo>
                    <a:pt x="134" y="251"/>
                  </a:lnTo>
                  <a:lnTo>
                    <a:pt x="124" y="251"/>
                  </a:lnTo>
                  <a:lnTo>
                    <a:pt x="114" y="251"/>
                  </a:lnTo>
                  <a:lnTo>
                    <a:pt x="105" y="252"/>
                  </a:lnTo>
                  <a:lnTo>
                    <a:pt x="96" y="252"/>
                  </a:lnTo>
                  <a:lnTo>
                    <a:pt x="88" y="254"/>
                  </a:lnTo>
                  <a:lnTo>
                    <a:pt x="75" y="256"/>
                  </a:lnTo>
                  <a:lnTo>
                    <a:pt x="68" y="258"/>
                  </a:lnTo>
                  <a:lnTo>
                    <a:pt x="60" y="260"/>
                  </a:lnTo>
                  <a:lnTo>
                    <a:pt x="44" y="265"/>
                  </a:lnTo>
                  <a:lnTo>
                    <a:pt x="34" y="267"/>
                  </a:lnTo>
                  <a:lnTo>
                    <a:pt x="26" y="272"/>
                  </a:lnTo>
                  <a:lnTo>
                    <a:pt x="19" y="276"/>
                  </a:lnTo>
                  <a:lnTo>
                    <a:pt x="13" y="279"/>
                  </a:lnTo>
                  <a:lnTo>
                    <a:pt x="8" y="283"/>
                  </a:lnTo>
                  <a:lnTo>
                    <a:pt x="1" y="285"/>
                  </a:lnTo>
                  <a:lnTo>
                    <a:pt x="0" y="285"/>
                  </a:lnTo>
                  <a:lnTo>
                    <a:pt x="0" y="166"/>
                  </a:lnTo>
                  <a:lnTo>
                    <a:pt x="0" y="168"/>
                  </a:lnTo>
                  <a:lnTo>
                    <a:pt x="3" y="169"/>
                  </a:lnTo>
                  <a:lnTo>
                    <a:pt x="9" y="175"/>
                  </a:lnTo>
                  <a:lnTo>
                    <a:pt x="18" y="180"/>
                  </a:lnTo>
                  <a:lnTo>
                    <a:pt x="27" y="186"/>
                  </a:lnTo>
                  <a:lnTo>
                    <a:pt x="37" y="191"/>
                  </a:lnTo>
                  <a:lnTo>
                    <a:pt x="54" y="198"/>
                  </a:lnTo>
                  <a:lnTo>
                    <a:pt x="60" y="202"/>
                  </a:lnTo>
                  <a:lnTo>
                    <a:pt x="67" y="204"/>
                  </a:lnTo>
                  <a:lnTo>
                    <a:pt x="72" y="205"/>
                  </a:lnTo>
                  <a:lnTo>
                    <a:pt x="80" y="205"/>
                  </a:lnTo>
                  <a:lnTo>
                    <a:pt x="100" y="209"/>
                  </a:lnTo>
                  <a:lnTo>
                    <a:pt x="109" y="209"/>
                  </a:lnTo>
                  <a:lnTo>
                    <a:pt x="121" y="209"/>
                  </a:lnTo>
                  <a:lnTo>
                    <a:pt x="131" y="211"/>
                  </a:lnTo>
                  <a:lnTo>
                    <a:pt x="141" y="211"/>
                  </a:lnTo>
                  <a:lnTo>
                    <a:pt x="150" y="207"/>
                  </a:lnTo>
                  <a:lnTo>
                    <a:pt x="159" y="204"/>
                  </a:lnTo>
                  <a:lnTo>
                    <a:pt x="160" y="202"/>
                  </a:lnTo>
                  <a:lnTo>
                    <a:pt x="164" y="205"/>
                  </a:lnTo>
                  <a:lnTo>
                    <a:pt x="164" y="207"/>
                  </a:lnTo>
                  <a:lnTo>
                    <a:pt x="164" y="213"/>
                  </a:lnTo>
                  <a:lnTo>
                    <a:pt x="164" y="216"/>
                  </a:lnTo>
                  <a:lnTo>
                    <a:pt x="162" y="216"/>
                  </a:lnTo>
                  <a:lnTo>
                    <a:pt x="160" y="214"/>
                  </a:lnTo>
                  <a:lnTo>
                    <a:pt x="160" y="209"/>
                  </a:lnTo>
                  <a:lnTo>
                    <a:pt x="160" y="205"/>
                  </a:lnTo>
                  <a:lnTo>
                    <a:pt x="160" y="195"/>
                  </a:lnTo>
                  <a:lnTo>
                    <a:pt x="160" y="187"/>
                  </a:lnTo>
                  <a:lnTo>
                    <a:pt x="160" y="182"/>
                  </a:lnTo>
                  <a:lnTo>
                    <a:pt x="162" y="177"/>
                  </a:lnTo>
                  <a:lnTo>
                    <a:pt x="160" y="173"/>
                  </a:lnTo>
                  <a:lnTo>
                    <a:pt x="160" y="166"/>
                  </a:lnTo>
                  <a:lnTo>
                    <a:pt x="160" y="157"/>
                  </a:lnTo>
                  <a:lnTo>
                    <a:pt x="159" y="146"/>
                  </a:lnTo>
                  <a:lnTo>
                    <a:pt x="157" y="133"/>
                  </a:lnTo>
                  <a:lnTo>
                    <a:pt x="155" y="122"/>
                  </a:lnTo>
                  <a:lnTo>
                    <a:pt x="154" y="115"/>
                  </a:lnTo>
                  <a:lnTo>
                    <a:pt x="154" y="108"/>
                  </a:lnTo>
                  <a:lnTo>
                    <a:pt x="150" y="95"/>
                  </a:lnTo>
                  <a:lnTo>
                    <a:pt x="150" y="83"/>
                  </a:lnTo>
                  <a:lnTo>
                    <a:pt x="149" y="75"/>
                  </a:lnTo>
                  <a:lnTo>
                    <a:pt x="147" y="68"/>
                  </a:lnTo>
                  <a:lnTo>
                    <a:pt x="146" y="59"/>
                  </a:lnTo>
                  <a:lnTo>
                    <a:pt x="142" y="48"/>
                  </a:lnTo>
                  <a:lnTo>
                    <a:pt x="141" y="41"/>
                  </a:lnTo>
                  <a:lnTo>
                    <a:pt x="137" y="34"/>
                  </a:lnTo>
                  <a:lnTo>
                    <a:pt x="132" y="25"/>
                  </a:lnTo>
                  <a:lnTo>
                    <a:pt x="126" y="12"/>
                  </a:lnTo>
                  <a:lnTo>
                    <a:pt x="119" y="3"/>
                  </a:lnTo>
                  <a:lnTo>
                    <a:pt x="116" y="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695" name="Freeform 35"/>
            <p:cNvSpPr>
              <a:spLocks/>
            </p:cNvSpPr>
            <p:nvPr/>
          </p:nvSpPr>
          <p:spPr bwMode="auto">
            <a:xfrm>
              <a:off x="342" y="247"/>
              <a:ext cx="128" cy="5"/>
            </a:xfrm>
            <a:custGeom>
              <a:avLst/>
              <a:gdLst>
                <a:gd name="T0" fmla="*/ 128 w 128"/>
                <a:gd name="T1" fmla="*/ 5 h 5"/>
                <a:gd name="T2" fmla="*/ 127 w 128"/>
                <a:gd name="T3" fmla="*/ 0 h 5"/>
                <a:gd name="T4" fmla="*/ 0 w 128"/>
                <a:gd name="T5" fmla="*/ 0 h 5"/>
                <a:gd name="T6" fmla="*/ 0 w 128"/>
                <a:gd name="T7" fmla="*/ 5 h 5"/>
                <a:gd name="T8" fmla="*/ 127 w 128"/>
                <a:gd name="T9" fmla="*/ 5 h 5"/>
                <a:gd name="T10" fmla="*/ 128 w 128"/>
                <a:gd name="T11" fmla="*/ 5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8"/>
                <a:gd name="T19" fmla="*/ 0 h 5"/>
                <a:gd name="T20" fmla="*/ 128 w 128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8" h="5">
                  <a:moveTo>
                    <a:pt x="128" y="5"/>
                  </a:moveTo>
                  <a:lnTo>
                    <a:pt x="127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127" y="5"/>
                  </a:lnTo>
                  <a:lnTo>
                    <a:pt x="128" y="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696" name="Freeform 36"/>
            <p:cNvSpPr>
              <a:spLocks/>
            </p:cNvSpPr>
            <p:nvPr/>
          </p:nvSpPr>
          <p:spPr bwMode="auto">
            <a:xfrm>
              <a:off x="456" y="247"/>
              <a:ext cx="14" cy="20"/>
            </a:xfrm>
            <a:custGeom>
              <a:avLst/>
              <a:gdLst>
                <a:gd name="T0" fmla="*/ 3 w 14"/>
                <a:gd name="T1" fmla="*/ 20 h 20"/>
                <a:gd name="T2" fmla="*/ 3 w 14"/>
                <a:gd name="T3" fmla="*/ 20 h 20"/>
                <a:gd name="T4" fmla="*/ 13 w 14"/>
                <a:gd name="T5" fmla="*/ 7 h 20"/>
                <a:gd name="T6" fmla="*/ 14 w 14"/>
                <a:gd name="T7" fmla="*/ 5 h 20"/>
                <a:gd name="T8" fmla="*/ 13 w 14"/>
                <a:gd name="T9" fmla="*/ 0 h 20"/>
                <a:gd name="T10" fmla="*/ 9 w 14"/>
                <a:gd name="T11" fmla="*/ 3 h 20"/>
                <a:gd name="T12" fmla="*/ 0 w 14"/>
                <a:gd name="T13" fmla="*/ 14 h 20"/>
                <a:gd name="T14" fmla="*/ 0 w 14"/>
                <a:gd name="T15" fmla="*/ 14 h 20"/>
                <a:gd name="T16" fmla="*/ 3 w 14"/>
                <a:gd name="T17" fmla="*/ 20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20"/>
                <a:gd name="T29" fmla="*/ 14 w 14"/>
                <a:gd name="T30" fmla="*/ 20 h 2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20">
                  <a:moveTo>
                    <a:pt x="3" y="20"/>
                  </a:moveTo>
                  <a:lnTo>
                    <a:pt x="3" y="20"/>
                  </a:lnTo>
                  <a:lnTo>
                    <a:pt x="13" y="7"/>
                  </a:lnTo>
                  <a:lnTo>
                    <a:pt x="14" y="5"/>
                  </a:lnTo>
                  <a:lnTo>
                    <a:pt x="13" y="0"/>
                  </a:lnTo>
                  <a:lnTo>
                    <a:pt x="9" y="3"/>
                  </a:lnTo>
                  <a:lnTo>
                    <a:pt x="0" y="14"/>
                  </a:lnTo>
                  <a:lnTo>
                    <a:pt x="3" y="2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697" name="Freeform 37"/>
            <p:cNvSpPr>
              <a:spLocks/>
            </p:cNvSpPr>
            <p:nvPr/>
          </p:nvSpPr>
          <p:spPr bwMode="auto">
            <a:xfrm>
              <a:off x="439" y="261"/>
              <a:ext cx="20" cy="45"/>
            </a:xfrm>
            <a:custGeom>
              <a:avLst/>
              <a:gdLst>
                <a:gd name="T0" fmla="*/ 3 w 20"/>
                <a:gd name="T1" fmla="*/ 45 h 45"/>
                <a:gd name="T2" fmla="*/ 3 w 20"/>
                <a:gd name="T3" fmla="*/ 45 h 45"/>
                <a:gd name="T4" fmla="*/ 8 w 20"/>
                <a:gd name="T5" fmla="*/ 29 h 45"/>
                <a:gd name="T6" fmla="*/ 10 w 20"/>
                <a:gd name="T7" fmla="*/ 20 h 45"/>
                <a:gd name="T8" fmla="*/ 15 w 20"/>
                <a:gd name="T9" fmla="*/ 13 h 45"/>
                <a:gd name="T10" fmla="*/ 20 w 20"/>
                <a:gd name="T11" fmla="*/ 6 h 45"/>
                <a:gd name="T12" fmla="*/ 17 w 20"/>
                <a:gd name="T13" fmla="*/ 0 h 45"/>
                <a:gd name="T14" fmla="*/ 10 w 20"/>
                <a:gd name="T15" fmla="*/ 9 h 45"/>
                <a:gd name="T16" fmla="*/ 7 w 20"/>
                <a:gd name="T17" fmla="*/ 17 h 45"/>
                <a:gd name="T18" fmla="*/ 3 w 20"/>
                <a:gd name="T19" fmla="*/ 27 h 45"/>
                <a:gd name="T20" fmla="*/ 0 w 20"/>
                <a:gd name="T21" fmla="*/ 44 h 45"/>
                <a:gd name="T22" fmla="*/ 0 w 20"/>
                <a:gd name="T23" fmla="*/ 44 h 45"/>
                <a:gd name="T24" fmla="*/ 3 w 20"/>
                <a:gd name="T25" fmla="*/ 45 h 4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"/>
                <a:gd name="T40" fmla="*/ 0 h 45"/>
                <a:gd name="T41" fmla="*/ 20 w 20"/>
                <a:gd name="T42" fmla="*/ 45 h 4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" h="45">
                  <a:moveTo>
                    <a:pt x="3" y="45"/>
                  </a:moveTo>
                  <a:lnTo>
                    <a:pt x="3" y="45"/>
                  </a:lnTo>
                  <a:lnTo>
                    <a:pt x="8" y="29"/>
                  </a:lnTo>
                  <a:lnTo>
                    <a:pt x="10" y="20"/>
                  </a:lnTo>
                  <a:lnTo>
                    <a:pt x="15" y="13"/>
                  </a:lnTo>
                  <a:lnTo>
                    <a:pt x="20" y="6"/>
                  </a:lnTo>
                  <a:lnTo>
                    <a:pt x="17" y="0"/>
                  </a:lnTo>
                  <a:lnTo>
                    <a:pt x="10" y="9"/>
                  </a:lnTo>
                  <a:lnTo>
                    <a:pt x="7" y="17"/>
                  </a:lnTo>
                  <a:lnTo>
                    <a:pt x="3" y="27"/>
                  </a:lnTo>
                  <a:lnTo>
                    <a:pt x="0" y="44"/>
                  </a:lnTo>
                  <a:lnTo>
                    <a:pt x="3" y="4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698" name="Freeform 38"/>
            <p:cNvSpPr>
              <a:spLocks/>
            </p:cNvSpPr>
            <p:nvPr/>
          </p:nvSpPr>
          <p:spPr bwMode="auto">
            <a:xfrm>
              <a:off x="426" y="305"/>
              <a:ext cx="16" cy="74"/>
            </a:xfrm>
            <a:custGeom>
              <a:avLst/>
              <a:gdLst>
                <a:gd name="T0" fmla="*/ 5 w 16"/>
                <a:gd name="T1" fmla="*/ 74 h 74"/>
                <a:gd name="T2" fmla="*/ 5 w 16"/>
                <a:gd name="T3" fmla="*/ 74 h 74"/>
                <a:gd name="T4" fmla="*/ 7 w 16"/>
                <a:gd name="T5" fmla="*/ 54 h 74"/>
                <a:gd name="T6" fmla="*/ 10 w 16"/>
                <a:gd name="T7" fmla="*/ 36 h 74"/>
                <a:gd name="T8" fmla="*/ 13 w 16"/>
                <a:gd name="T9" fmla="*/ 18 h 74"/>
                <a:gd name="T10" fmla="*/ 16 w 16"/>
                <a:gd name="T11" fmla="*/ 1 h 74"/>
                <a:gd name="T12" fmla="*/ 13 w 16"/>
                <a:gd name="T13" fmla="*/ 0 h 74"/>
                <a:gd name="T14" fmla="*/ 8 w 16"/>
                <a:gd name="T15" fmla="*/ 16 h 74"/>
                <a:gd name="T16" fmla="*/ 5 w 16"/>
                <a:gd name="T17" fmla="*/ 34 h 74"/>
                <a:gd name="T18" fmla="*/ 2 w 16"/>
                <a:gd name="T19" fmla="*/ 52 h 74"/>
                <a:gd name="T20" fmla="*/ 0 w 16"/>
                <a:gd name="T21" fmla="*/ 72 h 74"/>
                <a:gd name="T22" fmla="*/ 0 w 16"/>
                <a:gd name="T23" fmla="*/ 72 h 74"/>
                <a:gd name="T24" fmla="*/ 5 w 16"/>
                <a:gd name="T25" fmla="*/ 74 h 7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"/>
                <a:gd name="T40" fmla="*/ 0 h 74"/>
                <a:gd name="T41" fmla="*/ 16 w 16"/>
                <a:gd name="T42" fmla="*/ 74 h 7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" h="74">
                  <a:moveTo>
                    <a:pt x="5" y="74"/>
                  </a:moveTo>
                  <a:lnTo>
                    <a:pt x="5" y="74"/>
                  </a:lnTo>
                  <a:lnTo>
                    <a:pt x="7" y="54"/>
                  </a:lnTo>
                  <a:lnTo>
                    <a:pt x="10" y="36"/>
                  </a:lnTo>
                  <a:lnTo>
                    <a:pt x="13" y="18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8" y="16"/>
                  </a:lnTo>
                  <a:lnTo>
                    <a:pt x="5" y="34"/>
                  </a:lnTo>
                  <a:lnTo>
                    <a:pt x="2" y="52"/>
                  </a:lnTo>
                  <a:lnTo>
                    <a:pt x="0" y="72"/>
                  </a:lnTo>
                  <a:lnTo>
                    <a:pt x="5" y="7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699" name="Freeform 39"/>
            <p:cNvSpPr>
              <a:spLocks/>
            </p:cNvSpPr>
            <p:nvPr/>
          </p:nvSpPr>
          <p:spPr bwMode="auto">
            <a:xfrm>
              <a:off x="419" y="377"/>
              <a:ext cx="12" cy="65"/>
            </a:xfrm>
            <a:custGeom>
              <a:avLst/>
              <a:gdLst>
                <a:gd name="T0" fmla="*/ 5 w 12"/>
                <a:gd name="T1" fmla="*/ 65 h 65"/>
                <a:gd name="T2" fmla="*/ 5 w 12"/>
                <a:gd name="T3" fmla="*/ 65 h 65"/>
                <a:gd name="T4" fmla="*/ 5 w 12"/>
                <a:gd name="T5" fmla="*/ 52 h 65"/>
                <a:gd name="T6" fmla="*/ 7 w 12"/>
                <a:gd name="T7" fmla="*/ 38 h 65"/>
                <a:gd name="T8" fmla="*/ 10 w 12"/>
                <a:gd name="T9" fmla="*/ 21 h 65"/>
                <a:gd name="T10" fmla="*/ 12 w 12"/>
                <a:gd name="T11" fmla="*/ 2 h 65"/>
                <a:gd name="T12" fmla="*/ 7 w 12"/>
                <a:gd name="T13" fmla="*/ 0 h 65"/>
                <a:gd name="T14" fmla="*/ 4 w 12"/>
                <a:gd name="T15" fmla="*/ 20 h 65"/>
                <a:gd name="T16" fmla="*/ 4 w 12"/>
                <a:gd name="T17" fmla="*/ 38 h 65"/>
                <a:gd name="T18" fmla="*/ 2 w 12"/>
                <a:gd name="T19" fmla="*/ 50 h 65"/>
                <a:gd name="T20" fmla="*/ 0 w 12"/>
                <a:gd name="T21" fmla="*/ 65 h 65"/>
                <a:gd name="T22" fmla="*/ 0 w 12"/>
                <a:gd name="T23" fmla="*/ 65 h 65"/>
                <a:gd name="T24" fmla="*/ 5 w 12"/>
                <a:gd name="T25" fmla="*/ 65 h 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65"/>
                <a:gd name="T41" fmla="*/ 12 w 12"/>
                <a:gd name="T42" fmla="*/ 65 h 6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65">
                  <a:moveTo>
                    <a:pt x="5" y="65"/>
                  </a:moveTo>
                  <a:lnTo>
                    <a:pt x="5" y="65"/>
                  </a:lnTo>
                  <a:lnTo>
                    <a:pt x="5" y="52"/>
                  </a:lnTo>
                  <a:lnTo>
                    <a:pt x="7" y="38"/>
                  </a:lnTo>
                  <a:lnTo>
                    <a:pt x="10" y="21"/>
                  </a:lnTo>
                  <a:lnTo>
                    <a:pt x="12" y="2"/>
                  </a:lnTo>
                  <a:lnTo>
                    <a:pt x="7" y="0"/>
                  </a:lnTo>
                  <a:lnTo>
                    <a:pt x="4" y="20"/>
                  </a:lnTo>
                  <a:lnTo>
                    <a:pt x="4" y="38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5" y="6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700" name="Freeform 40"/>
            <p:cNvSpPr>
              <a:spLocks/>
            </p:cNvSpPr>
            <p:nvPr/>
          </p:nvSpPr>
          <p:spPr bwMode="auto">
            <a:xfrm>
              <a:off x="419" y="442"/>
              <a:ext cx="7" cy="20"/>
            </a:xfrm>
            <a:custGeom>
              <a:avLst/>
              <a:gdLst>
                <a:gd name="T0" fmla="*/ 7 w 7"/>
                <a:gd name="T1" fmla="*/ 14 h 20"/>
                <a:gd name="T2" fmla="*/ 7 w 7"/>
                <a:gd name="T3" fmla="*/ 14 h 20"/>
                <a:gd name="T4" fmla="*/ 7 w 7"/>
                <a:gd name="T5" fmla="*/ 12 h 20"/>
                <a:gd name="T6" fmla="*/ 5 w 7"/>
                <a:gd name="T7" fmla="*/ 0 h 20"/>
                <a:gd name="T8" fmla="*/ 0 w 7"/>
                <a:gd name="T9" fmla="*/ 0 h 20"/>
                <a:gd name="T10" fmla="*/ 2 w 7"/>
                <a:gd name="T11" fmla="*/ 14 h 20"/>
                <a:gd name="T12" fmla="*/ 5 w 7"/>
                <a:gd name="T13" fmla="*/ 20 h 20"/>
                <a:gd name="T14" fmla="*/ 5 w 7"/>
                <a:gd name="T15" fmla="*/ 20 h 20"/>
                <a:gd name="T16" fmla="*/ 7 w 7"/>
                <a:gd name="T17" fmla="*/ 14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20"/>
                <a:gd name="T29" fmla="*/ 7 w 7"/>
                <a:gd name="T30" fmla="*/ 20 h 2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20">
                  <a:moveTo>
                    <a:pt x="7" y="14"/>
                  </a:moveTo>
                  <a:lnTo>
                    <a:pt x="7" y="14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4"/>
                  </a:lnTo>
                  <a:lnTo>
                    <a:pt x="5" y="20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701" name="Freeform 41"/>
            <p:cNvSpPr>
              <a:spLocks/>
            </p:cNvSpPr>
            <p:nvPr/>
          </p:nvSpPr>
          <p:spPr bwMode="auto">
            <a:xfrm>
              <a:off x="424" y="456"/>
              <a:ext cx="35" cy="7"/>
            </a:xfrm>
            <a:custGeom>
              <a:avLst/>
              <a:gdLst>
                <a:gd name="T0" fmla="*/ 35 w 35"/>
                <a:gd name="T1" fmla="*/ 0 h 7"/>
                <a:gd name="T2" fmla="*/ 35 w 35"/>
                <a:gd name="T3" fmla="*/ 0 h 7"/>
                <a:gd name="T4" fmla="*/ 9 w 35"/>
                <a:gd name="T5" fmla="*/ 0 h 7"/>
                <a:gd name="T6" fmla="*/ 2 w 35"/>
                <a:gd name="T7" fmla="*/ 0 h 7"/>
                <a:gd name="T8" fmla="*/ 0 w 35"/>
                <a:gd name="T9" fmla="*/ 6 h 7"/>
                <a:gd name="T10" fmla="*/ 9 w 35"/>
                <a:gd name="T11" fmla="*/ 7 h 7"/>
                <a:gd name="T12" fmla="*/ 35 w 35"/>
                <a:gd name="T13" fmla="*/ 7 h 7"/>
                <a:gd name="T14" fmla="*/ 35 w 35"/>
                <a:gd name="T15" fmla="*/ 7 h 7"/>
                <a:gd name="T16" fmla="*/ 35 w 35"/>
                <a:gd name="T17" fmla="*/ 0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5"/>
                <a:gd name="T28" fmla="*/ 0 h 7"/>
                <a:gd name="T29" fmla="*/ 35 w 35"/>
                <a:gd name="T30" fmla="*/ 7 h 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5" h="7">
                  <a:moveTo>
                    <a:pt x="35" y="0"/>
                  </a:moveTo>
                  <a:lnTo>
                    <a:pt x="35" y="0"/>
                  </a:lnTo>
                  <a:lnTo>
                    <a:pt x="9" y="0"/>
                  </a:lnTo>
                  <a:lnTo>
                    <a:pt x="2" y="0"/>
                  </a:lnTo>
                  <a:lnTo>
                    <a:pt x="0" y="6"/>
                  </a:lnTo>
                  <a:lnTo>
                    <a:pt x="9" y="7"/>
                  </a:lnTo>
                  <a:lnTo>
                    <a:pt x="35" y="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702" name="Freeform 42"/>
            <p:cNvSpPr>
              <a:spLocks/>
            </p:cNvSpPr>
            <p:nvPr/>
          </p:nvSpPr>
          <p:spPr bwMode="auto">
            <a:xfrm>
              <a:off x="459" y="453"/>
              <a:ext cx="56" cy="10"/>
            </a:xfrm>
            <a:custGeom>
              <a:avLst/>
              <a:gdLst>
                <a:gd name="T0" fmla="*/ 56 w 56"/>
                <a:gd name="T1" fmla="*/ 0 h 10"/>
                <a:gd name="T2" fmla="*/ 56 w 56"/>
                <a:gd name="T3" fmla="*/ 0 h 10"/>
                <a:gd name="T4" fmla="*/ 42 w 56"/>
                <a:gd name="T5" fmla="*/ 1 h 10"/>
                <a:gd name="T6" fmla="*/ 31 w 56"/>
                <a:gd name="T7" fmla="*/ 1 h 10"/>
                <a:gd name="T8" fmla="*/ 18 w 56"/>
                <a:gd name="T9" fmla="*/ 3 h 10"/>
                <a:gd name="T10" fmla="*/ 0 w 56"/>
                <a:gd name="T11" fmla="*/ 3 h 10"/>
                <a:gd name="T12" fmla="*/ 0 w 56"/>
                <a:gd name="T13" fmla="*/ 10 h 10"/>
                <a:gd name="T14" fmla="*/ 18 w 56"/>
                <a:gd name="T15" fmla="*/ 10 h 10"/>
                <a:gd name="T16" fmla="*/ 31 w 56"/>
                <a:gd name="T17" fmla="*/ 9 h 10"/>
                <a:gd name="T18" fmla="*/ 44 w 56"/>
                <a:gd name="T19" fmla="*/ 7 h 10"/>
                <a:gd name="T20" fmla="*/ 56 w 56"/>
                <a:gd name="T21" fmla="*/ 5 h 10"/>
                <a:gd name="T22" fmla="*/ 56 w 56"/>
                <a:gd name="T23" fmla="*/ 5 h 10"/>
                <a:gd name="T24" fmla="*/ 56 w 56"/>
                <a:gd name="T25" fmla="*/ 0 h 1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6"/>
                <a:gd name="T40" fmla="*/ 0 h 10"/>
                <a:gd name="T41" fmla="*/ 56 w 56"/>
                <a:gd name="T42" fmla="*/ 10 h 1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6" h="10">
                  <a:moveTo>
                    <a:pt x="56" y="0"/>
                  </a:moveTo>
                  <a:lnTo>
                    <a:pt x="56" y="0"/>
                  </a:lnTo>
                  <a:lnTo>
                    <a:pt x="42" y="1"/>
                  </a:lnTo>
                  <a:lnTo>
                    <a:pt x="31" y="1"/>
                  </a:lnTo>
                  <a:lnTo>
                    <a:pt x="18" y="3"/>
                  </a:lnTo>
                  <a:lnTo>
                    <a:pt x="0" y="3"/>
                  </a:lnTo>
                  <a:lnTo>
                    <a:pt x="0" y="10"/>
                  </a:lnTo>
                  <a:lnTo>
                    <a:pt x="18" y="10"/>
                  </a:lnTo>
                  <a:lnTo>
                    <a:pt x="31" y="9"/>
                  </a:lnTo>
                  <a:lnTo>
                    <a:pt x="44" y="7"/>
                  </a:lnTo>
                  <a:lnTo>
                    <a:pt x="56" y="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703" name="Freeform 43"/>
            <p:cNvSpPr>
              <a:spLocks/>
            </p:cNvSpPr>
            <p:nvPr/>
          </p:nvSpPr>
          <p:spPr bwMode="auto">
            <a:xfrm>
              <a:off x="515" y="440"/>
              <a:ext cx="41" cy="18"/>
            </a:xfrm>
            <a:custGeom>
              <a:avLst/>
              <a:gdLst>
                <a:gd name="T0" fmla="*/ 39 w 41"/>
                <a:gd name="T1" fmla="*/ 0 h 18"/>
                <a:gd name="T2" fmla="*/ 39 w 41"/>
                <a:gd name="T3" fmla="*/ 0 h 18"/>
                <a:gd name="T4" fmla="*/ 31 w 41"/>
                <a:gd name="T5" fmla="*/ 4 h 18"/>
                <a:gd name="T6" fmla="*/ 23 w 41"/>
                <a:gd name="T7" fmla="*/ 5 h 18"/>
                <a:gd name="T8" fmla="*/ 13 w 41"/>
                <a:gd name="T9" fmla="*/ 9 h 18"/>
                <a:gd name="T10" fmla="*/ 0 w 41"/>
                <a:gd name="T11" fmla="*/ 13 h 18"/>
                <a:gd name="T12" fmla="*/ 0 w 41"/>
                <a:gd name="T13" fmla="*/ 18 h 18"/>
                <a:gd name="T14" fmla="*/ 14 w 41"/>
                <a:gd name="T15" fmla="*/ 14 h 18"/>
                <a:gd name="T16" fmla="*/ 23 w 41"/>
                <a:gd name="T17" fmla="*/ 13 h 18"/>
                <a:gd name="T18" fmla="*/ 32 w 41"/>
                <a:gd name="T19" fmla="*/ 9 h 18"/>
                <a:gd name="T20" fmla="*/ 41 w 41"/>
                <a:gd name="T21" fmla="*/ 5 h 18"/>
                <a:gd name="T22" fmla="*/ 41 w 41"/>
                <a:gd name="T23" fmla="*/ 5 h 18"/>
                <a:gd name="T24" fmla="*/ 39 w 41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1"/>
                <a:gd name="T40" fmla="*/ 0 h 18"/>
                <a:gd name="T41" fmla="*/ 41 w 41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1" h="18">
                  <a:moveTo>
                    <a:pt x="39" y="0"/>
                  </a:moveTo>
                  <a:lnTo>
                    <a:pt x="39" y="0"/>
                  </a:lnTo>
                  <a:lnTo>
                    <a:pt x="31" y="4"/>
                  </a:lnTo>
                  <a:lnTo>
                    <a:pt x="23" y="5"/>
                  </a:lnTo>
                  <a:lnTo>
                    <a:pt x="13" y="9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14" y="14"/>
                  </a:lnTo>
                  <a:lnTo>
                    <a:pt x="23" y="13"/>
                  </a:lnTo>
                  <a:lnTo>
                    <a:pt x="32" y="9"/>
                  </a:lnTo>
                  <a:lnTo>
                    <a:pt x="41" y="5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704" name="Freeform 44"/>
            <p:cNvSpPr>
              <a:spLocks/>
            </p:cNvSpPr>
            <p:nvPr/>
          </p:nvSpPr>
          <p:spPr bwMode="auto">
            <a:xfrm>
              <a:off x="554" y="415"/>
              <a:ext cx="28" cy="30"/>
            </a:xfrm>
            <a:custGeom>
              <a:avLst/>
              <a:gdLst>
                <a:gd name="T0" fmla="*/ 28 w 28"/>
                <a:gd name="T1" fmla="*/ 0 h 30"/>
                <a:gd name="T2" fmla="*/ 28 w 28"/>
                <a:gd name="T3" fmla="*/ 0 h 30"/>
                <a:gd name="T4" fmla="*/ 16 w 28"/>
                <a:gd name="T5" fmla="*/ 9 h 30"/>
                <a:gd name="T6" fmla="*/ 0 w 28"/>
                <a:gd name="T7" fmla="*/ 25 h 30"/>
                <a:gd name="T8" fmla="*/ 2 w 28"/>
                <a:gd name="T9" fmla="*/ 30 h 30"/>
                <a:gd name="T10" fmla="*/ 20 w 28"/>
                <a:gd name="T11" fmla="*/ 12 h 30"/>
                <a:gd name="T12" fmla="*/ 23 w 28"/>
                <a:gd name="T13" fmla="*/ 0 h 30"/>
                <a:gd name="T14" fmla="*/ 23 w 28"/>
                <a:gd name="T15" fmla="*/ 0 h 30"/>
                <a:gd name="T16" fmla="*/ 28 w 28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8"/>
                <a:gd name="T28" fmla="*/ 0 h 30"/>
                <a:gd name="T29" fmla="*/ 28 w 28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8" h="30">
                  <a:moveTo>
                    <a:pt x="28" y="0"/>
                  </a:moveTo>
                  <a:lnTo>
                    <a:pt x="28" y="0"/>
                  </a:lnTo>
                  <a:lnTo>
                    <a:pt x="16" y="9"/>
                  </a:lnTo>
                  <a:lnTo>
                    <a:pt x="0" y="25"/>
                  </a:lnTo>
                  <a:lnTo>
                    <a:pt x="2" y="30"/>
                  </a:lnTo>
                  <a:lnTo>
                    <a:pt x="20" y="12"/>
                  </a:lnTo>
                  <a:lnTo>
                    <a:pt x="23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705" name="Freeform 45"/>
            <p:cNvSpPr>
              <a:spLocks/>
            </p:cNvSpPr>
            <p:nvPr/>
          </p:nvSpPr>
          <p:spPr bwMode="auto">
            <a:xfrm>
              <a:off x="577" y="415"/>
              <a:ext cx="5" cy="124"/>
            </a:xfrm>
            <a:custGeom>
              <a:avLst/>
              <a:gdLst>
                <a:gd name="T0" fmla="*/ 2 w 5"/>
                <a:gd name="T1" fmla="*/ 122 h 124"/>
                <a:gd name="T2" fmla="*/ 5 w 5"/>
                <a:gd name="T3" fmla="*/ 119 h 124"/>
                <a:gd name="T4" fmla="*/ 5 w 5"/>
                <a:gd name="T5" fmla="*/ 0 h 124"/>
                <a:gd name="T6" fmla="*/ 0 w 5"/>
                <a:gd name="T7" fmla="*/ 0 h 124"/>
                <a:gd name="T8" fmla="*/ 0 w 5"/>
                <a:gd name="T9" fmla="*/ 119 h 124"/>
                <a:gd name="T10" fmla="*/ 2 w 5"/>
                <a:gd name="T11" fmla="*/ 122 h 124"/>
                <a:gd name="T12" fmla="*/ 2 w 5"/>
                <a:gd name="T13" fmla="*/ 122 h 124"/>
                <a:gd name="T14" fmla="*/ 5 w 5"/>
                <a:gd name="T15" fmla="*/ 124 h 124"/>
                <a:gd name="T16" fmla="*/ 5 w 5"/>
                <a:gd name="T17" fmla="*/ 119 h 124"/>
                <a:gd name="T18" fmla="*/ 2 w 5"/>
                <a:gd name="T19" fmla="*/ 122 h 1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"/>
                <a:gd name="T31" fmla="*/ 0 h 124"/>
                <a:gd name="T32" fmla="*/ 5 w 5"/>
                <a:gd name="T33" fmla="*/ 124 h 12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" h="124">
                  <a:moveTo>
                    <a:pt x="2" y="122"/>
                  </a:moveTo>
                  <a:lnTo>
                    <a:pt x="5" y="11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19"/>
                  </a:lnTo>
                  <a:lnTo>
                    <a:pt x="2" y="122"/>
                  </a:lnTo>
                  <a:lnTo>
                    <a:pt x="5" y="124"/>
                  </a:lnTo>
                  <a:lnTo>
                    <a:pt x="5" y="119"/>
                  </a:lnTo>
                  <a:lnTo>
                    <a:pt x="2" y="12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706" name="Freeform 46"/>
            <p:cNvSpPr>
              <a:spLocks/>
            </p:cNvSpPr>
            <p:nvPr/>
          </p:nvSpPr>
          <p:spPr bwMode="auto">
            <a:xfrm>
              <a:off x="567" y="527"/>
              <a:ext cx="13" cy="10"/>
            </a:xfrm>
            <a:custGeom>
              <a:avLst/>
              <a:gdLst>
                <a:gd name="T0" fmla="*/ 3 w 13"/>
                <a:gd name="T1" fmla="*/ 0 h 10"/>
                <a:gd name="T2" fmla="*/ 0 w 13"/>
                <a:gd name="T3" fmla="*/ 5 h 10"/>
                <a:gd name="T4" fmla="*/ 12 w 13"/>
                <a:gd name="T5" fmla="*/ 10 h 10"/>
                <a:gd name="T6" fmla="*/ 13 w 13"/>
                <a:gd name="T7" fmla="*/ 7 h 10"/>
                <a:gd name="T8" fmla="*/ 3 w 13"/>
                <a:gd name="T9" fmla="*/ 0 h 10"/>
                <a:gd name="T10" fmla="*/ 3 w 13"/>
                <a:gd name="T11" fmla="*/ 0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10"/>
                <a:gd name="T20" fmla="*/ 13 w 13"/>
                <a:gd name="T21" fmla="*/ 10 h 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10">
                  <a:moveTo>
                    <a:pt x="3" y="0"/>
                  </a:moveTo>
                  <a:lnTo>
                    <a:pt x="0" y="5"/>
                  </a:lnTo>
                  <a:lnTo>
                    <a:pt x="12" y="10"/>
                  </a:lnTo>
                  <a:lnTo>
                    <a:pt x="13" y="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707" name="Freeform 47"/>
            <p:cNvSpPr>
              <a:spLocks/>
            </p:cNvSpPr>
            <p:nvPr/>
          </p:nvSpPr>
          <p:spPr bwMode="auto">
            <a:xfrm>
              <a:off x="549" y="518"/>
              <a:ext cx="21" cy="14"/>
            </a:xfrm>
            <a:custGeom>
              <a:avLst/>
              <a:gdLst>
                <a:gd name="T0" fmla="*/ 2 w 21"/>
                <a:gd name="T1" fmla="*/ 0 h 14"/>
                <a:gd name="T2" fmla="*/ 0 w 21"/>
                <a:gd name="T3" fmla="*/ 5 h 14"/>
                <a:gd name="T4" fmla="*/ 18 w 21"/>
                <a:gd name="T5" fmla="*/ 14 h 14"/>
                <a:gd name="T6" fmla="*/ 21 w 21"/>
                <a:gd name="T7" fmla="*/ 9 h 14"/>
                <a:gd name="T8" fmla="*/ 3 w 21"/>
                <a:gd name="T9" fmla="*/ 0 h 14"/>
                <a:gd name="T10" fmla="*/ 2 w 21"/>
                <a:gd name="T11" fmla="*/ 0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"/>
                <a:gd name="T19" fmla="*/ 0 h 14"/>
                <a:gd name="T20" fmla="*/ 21 w 21"/>
                <a:gd name="T21" fmla="*/ 14 h 1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" h="14">
                  <a:moveTo>
                    <a:pt x="2" y="0"/>
                  </a:moveTo>
                  <a:lnTo>
                    <a:pt x="0" y="5"/>
                  </a:lnTo>
                  <a:lnTo>
                    <a:pt x="18" y="14"/>
                  </a:lnTo>
                  <a:lnTo>
                    <a:pt x="21" y="9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708" name="Freeform 48"/>
            <p:cNvSpPr>
              <a:spLocks/>
            </p:cNvSpPr>
            <p:nvPr/>
          </p:nvSpPr>
          <p:spPr bwMode="auto">
            <a:xfrm>
              <a:off x="519" y="507"/>
              <a:ext cx="32" cy="16"/>
            </a:xfrm>
            <a:custGeom>
              <a:avLst/>
              <a:gdLst>
                <a:gd name="T0" fmla="*/ 0 w 32"/>
                <a:gd name="T1" fmla="*/ 7 h 16"/>
                <a:gd name="T2" fmla="*/ 0 w 32"/>
                <a:gd name="T3" fmla="*/ 7 h 16"/>
                <a:gd name="T4" fmla="*/ 20 w 32"/>
                <a:gd name="T5" fmla="*/ 12 h 16"/>
                <a:gd name="T6" fmla="*/ 30 w 32"/>
                <a:gd name="T7" fmla="*/ 16 h 16"/>
                <a:gd name="T8" fmla="*/ 32 w 32"/>
                <a:gd name="T9" fmla="*/ 11 h 16"/>
                <a:gd name="T10" fmla="*/ 22 w 32"/>
                <a:gd name="T11" fmla="*/ 7 h 16"/>
                <a:gd name="T12" fmla="*/ 2 w 32"/>
                <a:gd name="T13" fmla="*/ 0 h 16"/>
                <a:gd name="T14" fmla="*/ 2 w 32"/>
                <a:gd name="T15" fmla="*/ 0 h 16"/>
                <a:gd name="T16" fmla="*/ 0 w 32"/>
                <a:gd name="T17" fmla="*/ 7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2"/>
                <a:gd name="T28" fmla="*/ 0 h 16"/>
                <a:gd name="T29" fmla="*/ 32 w 32"/>
                <a:gd name="T30" fmla="*/ 16 h 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2" h="16">
                  <a:moveTo>
                    <a:pt x="0" y="7"/>
                  </a:moveTo>
                  <a:lnTo>
                    <a:pt x="0" y="7"/>
                  </a:lnTo>
                  <a:lnTo>
                    <a:pt x="20" y="12"/>
                  </a:lnTo>
                  <a:lnTo>
                    <a:pt x="30" y="16"/>
                  </a:lnTo>
                  <a:lnTo>
                    <a:pt x="32" y="11"/>
                  </a:lnTo>
                  <a:lnTo>
                    <a:pt x="22" y="7"/>
                  </a:lnTo>
                  <a:lnTo>
                    <a:pt x="2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709" name="Freeform 49"/>
            <p:cNvSpPr>
              <a:spLocks/>
            </p:cNvSpPr>
            <p:nvPr/>
          </p:nvSpPr>
          <p:spPr bwMode="auto">
            <a:xfrm>
              <a:off x="465" y="498"/>
              <a:ext cx="56" cy="16"/>
            </a:xfrm>
            <a:custGeom>
              <a:avLst/>
              <a:gdLst>
                <a:gd name="T0" fmla="*/ 0 w 56"/>
                <a:gd name="T1" fmla="*/ 7 h 16"/>
                <a:gd name="T2" fmla="*/ 0 w 56"/>
                <a:gd name="T3" fmla="*/ 7 h 16"/>
                <a:gd name="T4" fmla="*/ 10 w 56"/>
                <a:gd name="T5" fmla="*/ 7 h 16"/>
                <a:gd name="T6" fmla="*/ 25 w 56"/>
                <a:gd name="T7" fmla="*/ 9 h 16"/>
                <a:gd name="T8" fmla="*/ 41 w 56"/>
                <a:gd name="T9" fmla="*/ 12 h 16"/>
                <a:gd name="T10" fmla="*/ 54 w 56"/>
                <a:gd name="T11" fmla="*/ 16 h 16"/>
                <a:gd name="T12" fmla="*/ 56 w 56"/>
                <a:gd name="T13" fmla="*/ 9 h 16"/>
                <a:gd name="T14" fmla="*/ 41 w 56"/>
                <a:gd name="T15" fmla="*/ 7 h 16"/>
                <a:gd name="T16" fmla="*/ 27 w 56"/>
                <a:gd name="T17" fmla="*/ 3 h 16"/>
                <a:gd name="T18" fmla="*/ 12 w 56"/>
                <a:gd name="T19" fmla="*/ 2 h 16"/>
                <a:gd name="T20" fmla="*/ 0 w 56"/>
                <a:gd name="T21" fmla="*/ 0 h 16"/>
                <a:gd name="T22" fmla="*/ 0 w 56"/>
                <a:gd name="T23" fmla="*/ 0 h 16"/>
                <a:gd name="T24" fmla="*/ 0 w 56"/>
                <a:gd name="T25" fmla="*/ 7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6"/>
                <a:gd name="T40" fmla="*/ 0 h 16"/>
                <a:gd name="T41" fmla="*/ 56 w 56"/>
                <a:gd name="T42" fmla="*/ 16 h 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6" h="16">
                  <a:moveTo>
                    <a:pt x="0" y="7"/>
                  </a:moveTo>
                  <a:lnTo>
                    <a:pt x="0" y="7"/>
                  </a:lnTo>
                  <a:lnTo>
                    <a:pt x="10" y="7"/>
                  </a:lnTo>
                  <a:lnTo>
                    <a:pt x="25" y="9"/>
                  </a:lnTo>
                  <a:lnTo>
                    <a:pt x="41" y="12"/>
                  </a:lnTo>
                  <a:lnTo>
                    <a:pt x="54" y="16"/>
                  </a:lnTo>
                  <a:lnTo>
                    <a:pt x="56" y="9"/>
                  </a:lnTo>
                  <a:lnTo>
                    <a:pt x="41" y="7"/>
                  </a:lnTo>
                  <a:lnTo>
                    <a:pt x="27" y="3"/>
                  </a:lnTo>
                  <a:lnTo>
                    <a:pt x="12" y="2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710" name="Freeform 50"/>
            <p:cNvSpPr>
              <a:spLocks/>
            </p:cNvSpPr>
            <p:nvPr/>
          </p:nvSpPr>
          <p:spPr bwMode="auto">
            <a:xfrm>
              <a:off x="433" y="496"/>
              <a:ext cx="32" cy="9"/>
            </a:xfrm>
            <a:custGeom>
              <a:avLst/>
              <a:gdLst>
                <a:gd name="T0" fmla="*/ 5 w 32"/>
                <a:gd name="T1" fmla="*/ 4 h 9"/>
                <a:gd name="T2" fmla="*/ 5 w 32"/>
                <a:gd name="T3" fmla="*/ 4 h 9"/>
                <a:gd name="T4" fmla="*/ 13 w 32"/>
                <a:gd name="T5" fmla="*/ 7 h 9"/>
                <a:gd name="T6" fmla="*/ 32 w 32"/>
                <a:gd name="T7" fmla="*/ 9 h 9"/>
                <a:gd name="T8" fmla="*/ 32 w 32"/>
                <a:gd name="T9" fmla="*/ 2 h 9"/>
                <a:gd name="T10" fmla="*/ 13 w 32"/>
                <a:gd name="T11" fmla="*/ 0 h 9"/>
                <a:gd name="T12" fmla="*/ 0 w 32"/>
                <a:gd name="T13" fmla="*/ 4 h 9"/>
                <a:gd name="T14" fmla="*/ 0 w 32"/>
                <a:gd name="T15" fmla="*/ 4 h 9"/>
                <a:gd name="T16" fmla="*/ 5 w 32"/>
                <a:gd name="T17" fmla="*/ 4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2"/>
                <a:gd name="T28" fmla="*/ 0 h 9"/>
                <a:gd name="T29" fmla="*/ 32 w 32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2" h="9">
                  <a:moveTo>
                    <a:pt x="5" y="4"/>
                  </a:moveTo>
                  <a:lnTo>
                    <a:pt x="5" y="4"/>
                  </a:lnTo>
                  <a:lnTo>
                    <a:pt x="13" y="7"/>
                  </a:lnTo>
                  <a:lnTo>
                    <a:pt x="32" y="9"/>
                  </a:lnTo>
                  <a:lnTo>
                    <a:pt x="32" y="2"/>
                  </a:lnTo>
                  <a:lnTo>
                    <a:pt x="13" y="0"/>
                  </a:lnTo>
                  <a:lnTo>
                    <a:pt x="0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711" name="Freeform 51"/>
            <p:cNvSpPr>
              <a:spLocks/>
            </p:cNvSpPr>
            <p:nvPr/>
          </p:nvSpPr>
          <p:spPr bwMode="auto">
            <a:xfrm>
              <a:off x="419" y="496"/>
              <a:ext cx="19" cy="13"/>
            </a:xfrm>
            <a:custGeom>
              <a:avLst/>
              <a:gdLst>
                <a:gd name="T0" fmla="*/ 5 w 19"/>
                <a:gd name="T1" fmla="*/ 13 h 13"/>
                <a:gd name="T2" fmla="*/ 5 w 19"/>
                <a:gd name="T3" fmla="*/ 13 h 13"/>
                <a:gd name="T4" fmla="*/ 5 w 19"/>
                <a:gd name="T5" fmla="*/ 9 h 13"/>
                <a:gd name="T6" fmla="*/ 7 w 19"/>
                <a:gd name="T7" fmla="*/ 7 h 13"/>
                <a:gd name="T8" fmla="*/ 9 w 19"/>
                <a:gd name="T9" fmla="*/ 7 h 13"/>
                <a:gd name="T10" fmla="*/ 9 w 19"/>
                <a:gd name="T11" fmla="*/ 5 h 13"/>
                <a:gd name="T12" fmla="*/ 14 w 19"/>
                <a:gd name="T13" fmla="*/ 7 h 13"/>
                <a:gd name="T14" fmla="*/ 19 w 19"/>
                <a:gd name="T15" fmla="*/ 4 h 13"/>
                <a:gd name="T16" fmla="*/ 14 w 19"/>
                <a:gd name="T17" fmla="*/ 4 h 13"/>
                <a:gd name="T18" fmla="*/ 14 w 19"/>
                <a:gd name="T19" fmla="*/ 0 h 13"/>
                <a:gd name="T20" fmla="*/ 10 w 19"/>
                <a:gd name="T21" fmla="*/ 0 h 13"/>
                <a:gd name="T22" fmla="*/ 5 w 19"/>
                <a:gd name="T23" fmla="*/ 0 h 13"/>
                <a:gd name="T24" fmla="*/ 4 w 19"/>
                <a:gd name="T25" fmla="*/ 4 h 13"/>
                <a:gd name="T26" fmla="*/ 2 w 19"/>
                <a:gd name="T27" fmla="*/ 7 h 13"/>
                <a:gd name="T28" fmla="*/ 0 w 19"/>
                <a:gd name="T29" fmla="*/ 13 h 13"/>
                <a:gd name="T30" fmla="*/ 0 w 19"/>
                <a:gd name="T31" fmla="*/ 13 h 13"/>
                <a:gd name="T32" fmla="*/ 5 w 19"/>
                <a:gd name="T33" fmla="*/ 13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3"/>
                <a:gd name="T53" fmla="*/ 19 w 19"/>
                <a:gd name="T54" fmla="*/ 13 h 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3">
                  <a:moveTo>
                    <a:pt x="5" y="13"/>
                  </a:moveTo>
                  <a:lnTo>
                    <a:pt x="5" y="13"/>
                  </a:lnTo>
                  <a:lnTo>
                    <a:pt x="5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5"/>
                  </a:lnTo>
                  <a:lnTo>
                    <a:pt x="14" y="7"/>
                  </a:lnTo>
                  <a:lnTo>
                    <a:pt x="19" y="4"/>
                  </a:lnTo>
                  <a:lnTo>
                    <a:pt x="14" y="4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4" y="4"/>
                  </a:lnTo>
                  <a:lnTo>
                    <a:pt x="2" y="7"/>
                  </a:lnTo>
                  <a:lnTo>
                    <a:pt x="0" y="13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712" name="Freeform 52"/>
            <p:cNvSpPr>
              <a:spLocks/>
            </p:cNvSpPr>
            <p:nvPr/>
          </p:nvSpPr>
          <p:spPr bwMode="auto">
            <a:xfrm>
              <a:off x="419" y="509"/>
              <a:ext cx="7" cy="36"/>
            </a:xfrm>
            <a:custGeom>
              <a:avLst/>
              <a:gdLst>
                <a:gd name="T0" fmla="*/ 7 w 7"/>
                <a:gd name="T1" fmla="*/ 36 h 36"/>
                <a:gd name="T2" fmla="*/ 7 w 7"/>
                <a:gd name="T3" fmla="*/ 36 h 36"/>
                <a:gd name="T4" fmla="*/ 5 w 7"/>
                <a:gd name="T5" fmla="*/ 16 h 36"/>
                <a:gd name="T6" fmla="*/ 5 w 7"/>
                <a:gd name="T7" fmla="*/ 0 h 36"/>
                <a:gd name="T8" fmla="*/ 0 w 7"/>
                <a:gd name="T9" fmla="*/ 0 h 36"/>
                <a:gd name="T10" fmla="*/ 2 w 7"/>
                <a:gd name="T11" fmla="*/ 16 h 36"/>
                <a:gd name="T12" fmla="*/ 2 w 7"/>
                <a:gd name="T13" fmla="*/ 36 h 36"/>
                <a:gd name="T14" fmla="*/ 2 w 7"/>
                <a:gd name="T15" fmla="*/ 36 h 36"/>
                <a:gd name="T16" fmla="*/ 7 w 7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36"/>
                <a:gd name="T29" fmla="*/ 7 w 7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36">
                  <a:moveTo>
                    <a:pt x="7" y="36"/>
                  </a:moveTo>
                  <a:lnTo>
                    <a:pt x="7" y="36"/>
                  </a:lnTo>
                  <a:lnTo>
                    <a:pt x="5" y="16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6"/>
                  </a:lnTo>
                  <a:lnTo>
                    <a:pt x="2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713" name="Freeform 53"/>
            <p:cNvSpPr>
              <a:spLocks/>
            </p:cNvSpPr>
            <p:nvPr/>
          </p:nvSpPr>
          <p:spPr bwMode="auto">
            <a:xfrm>
              <a:off x="421" y="545"/>
              <a:ext cx="18" cy="112"/>
            </a:xfrm>
            <a:custGeom>
              <a:avLst/>
              <a:gdLst>
                <a:gd name="T0" fmla="*/ 18 w 18"/>
                <a:gd name="T1" fmla="*/ 110 h 112"/>
                <a:gd name="T2" fmla="*/ 18 w 18"/>
                <a:gd name="T3" fmla="*/ 110 h 112"/>
                <a:gd name="T4" fmla="*/ 13 w 18"/>
                <a:gd name="T5" fmla="*/ 84 h 112"/>
                <a:gd name="T6" fmla="*/ 10 w 18"/>
                <a:gd name="T7" fmla="*/ 56 h 112"/>
                <a:gd name="T8" fmla="*/ 8 w 18"/>
                <a:gd name="T9" fmla="*/ 27 h 112"/>
                <a:gd name="T10" fmla="*/ 5 w 18"/>
                <a:gd name="T11" fmla="*/ 0 h 112"/>
                <a:gd name="T12" fmla="*/ 0 w 18"/>
                <a:gd name="T13" fmla="*/ 0 h 112"/>
                <a:gd name="T14" fmla="*/ 2 w 18"/>
                <a:gd name="T15" fmla="*/ 29 h 112"/>
                <a:gd name="T16" fmla="*/ 5 w 18"/>
                <a:gd name="T17" fmla="*/ 56 h 112"/>
                <a:gd name="T18" fmla="*/ 8 w 18"/>
                <a:gd name="T19" fmla="*/ 84 h 112"/>
                <a:gd name="T20" fmla="*/ 12 w 18"/>
                <a:gd name="T21" fmla="*/ 112 h 112"/>
                <a:gd name="T22" fmla="*/ 12 w 18"/>
                <a:gd name="T23" fmla="*/ 112 h 112"/>
                <a:gd name="T24" fmla="*/ 18 w 18"/>
                <a:gd name="T25" fmla="*/ 110 h 1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112"/>
                <a:gd name="T41" fmla="*/ 18 w 18"/>
                <a:gd name="T42" fmla="*/ 112 h 1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112">
                  <a:moveTo>
                    <a:pt x="18" y="110"/>
                  </a:moveTo>
                  <a:lnTo>
                    <a:pt x="18" y="110"/>
                  </a:lnTo>
                  <a:lnTo>
                    <a:pt x="13" y="84"/>
                  </a:lnTo>
                  <a:lnTo>
                    <a:pt x="10" y="56"/>
                  </a:lnTo>
                  <a:lnTo>
                    <a:pt x="8" y="27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29"/>
                  </a:lnTo>
                  <a:lnTo>
                    <a:pt x="5" y="56"/>
                  </a:lnTo>
                  <a:lnTo>
                    <a:pt x="8" y="84"/>
                  </a:lnTo>
                  <a:lnTo>
                    <a:pt x="12" y="112"/>
                  </a:lnTo>
                  <a:lnTo>
                    <a:pt x="18" y="11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714" name="Freeform 54"/>
            <p:cNvSpPr>
              <a:spLocks/>
            </p:cNvSpPr>
            <p:nvPr/>
          </p:nvSpPr>
          <p:spPr bwMode="auto">
            <a:xfrm>
              <a:off x="433" y="655"/>
              <a:ext cx="16" cy="32"/>
            </a:xfrm>
            <a:custGeom>
              <a:avLst/>
              <a:gdLst>
                <a:gd name="T0" fmla="*/ 16 w 16"/>
                <a:gd name="T1" fmla="*/ 29 h 32"/>
                <a:gd name="T2" fmla="*/ 16 w 16"/>
                <a:gd name="T3" fmla="*/ 29 h 32"/>
                <a:gd name="T4" fmla="*/ 11 w 16"/>
                <a:gd name="T5" fmla="*/ 18 h 32"/>
                <a:gd name="T6" fmla="*/ 6 w 16"/>
                <a:gd name="T7" fmla="*/ 0 h 32"/>
                <a:gd name="T8" fmla="*/ 0 w 16"/>
                <a:gd name="T9" fmla="*/ 2 h 32"/>
                <a:gd name="T10" fmla="*/ 8 w 16"/>
                <a:gd name="T11" fmla="*/ 18 h 32"/>
                <a:gd name="T12" fmla="*/ 13 w 16"/>
                <a:gd name="T13" fmla="*/ 32 h 32"/>
                <a:gd name="T14" fmla="*/ 13 w 16"/>
                <a:gd name="T15" fmla="*/ 32 h 32"/>
                <a:gd name="T16" fmla="*/ 16 w 16"/>
                <a:gd name="T17" fmla="*/ 29 h 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"/>
                <a:gd name="T28" fmla="*/ 0 h 32"/>
                <a:gd name="T29" fmla="*/ 16 w 16"/>
                <a:gd name="T30" fmla="*/ 32 h 3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" h="32">
                  <a:moveTo>
                    <a:pt x="16" y="29"/>
                  </a:moveTo>
                  <a:lnTo>
                    <a:pt x="16" y="29"/>
                  </a:lnTo>
                  <a:lnTo>
                    <a:pt x="11" y="18"/>
                  </a:lnTo>
                  <a:lnTo>
                    <a:pt x="6" y="0"/>
                  </a:lnTo>
                  <a:lnTo>
                    <a:pt x="0" y="2"/>
                  </a:lnTo>
                  <a:lnTo>
                    <a:pt x="8" y="18"/>
                  </a:lnTo>
                  <a:lnTo>
                    <a:pt x="13" y="32"/>
                  </a:lnTo>
                  <a:lnTo>
                    <a:pt x="16" y="29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715" name="Freeform 55"/>
            <p:cNvSpPr>
              <a:spLocks/>
            </p:cNvSpPr>
            <p:nvPr/>
          </p:nvSpPr>
          <p:spPr bwMode="auto">
            <a:xfrm>
              <a:off x="446" y="684"/>
              <a:ext cx="23" cy="23"/>
            </a:xfrm>
            <a:custGeom>
              <a:avLst/>
              <a:gdLst>
                <a:gd name="T0" fmla="*/ 16 w 23"/>
                <a:gd name="T1" fmla="*/ 23 h 23"/>
                <a:gd name="T2" fmla="*/ 19 w 23"/>
                <a:gd name="T3" fmla="*/ 19 h 23"/>
                <a:gd name="T4" fmla="*/ 3 w 23"/>
                <a:gd name="T5" fmla="*/ 0 h 23"/>
                <a:gd name="T6" fmla="*/ 0 w 23"/>
                <a:gd name="T7" fmla="*/ 3 h 23"/>
                <a:gd name="T8" fmla="*/ 14 w 23"/>
                <a:gd name="T9" fmla="*/ 23 h 23"/>
                <a:gd name="T10" fmla="*/ 16 w 23"/>
                <a:gd name="T11" fmla="*/ 23 h 23"/>
                <a:gd name="T12" fmla="*/ 16 w 23"/>
                <a:gd name="T13" fmla="*/ 23 h 23"/>
                <a:gd name="T14" fmla="*/ 23 w 23"/>
                <a:gd name="T15" fmla="*/ 23 h 23"/>
                <a:gd name="T16" fmla="*/ 19 w 23"/>
                <a:gd name="T17" fmla="*/ 19 h 23"/>
                <a:gd name="T18" fmla="*/ 16 w 23"/>
                <a:gd name="T19" fmla="*/ 23 h 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"/>
                <a:gd name="T31" fmla="*/ 0 h 23"/>
                <a:gd name="T32" fmla="*/ 23 w 23"/>
                <a:gd name="T33" fmla="*/ 23 h 2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3" h="23">
                  <a:moveTo>
                    <a:pt x="16" y="23"/>
                  </a:moveTo>
                  <a:lnTo>
                    <a:pt x="19" y="19"/>
                  </a:lnTo>
                  <a:lnTo>
                    <a:pt x="3" y="0"/>
                  </a:lnTo>
                  <a:lnTo>
                    <a:pt x="0" y="3"/>
                  </a:lnTo>
                  <a:lnTo>
                    <a:pt x="14" y="23"/>
                  </a:lnTo>
                  <a:lnTo>
                    <a:pt x="16" y="23"/>
                  </a:lnTo>
                  <a:lnTo>
                    <a:pt x="23" y="23"/>
                  </a:lnTo>
                  <a:lnTo>
                    <a:pt x="19" y="19"/>
                  </a:lnTo>
                  <a:lnTo>
                    <a:pt x="16" y="23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716" name="Freeform 56"/>
            <p:cNvSpPr>
              <a:spLocks/>
            </p:cNvSpPr>
            <p:nvPr/>
          </p:nvSpPr>
          <p:spPr bwMode="auto">
            <a:xfrm>
              <a:off x="339" y="702"/>
              <a:ext cx="123" cy="7"/>
            </a:xfrm>
            <a:custGeom>
              <a:avLst/>
              <a:gdLst>
                <a:gd name="T0" fmla="*/ 0 w 123"/>
                <a:gd name="T1" fmla="*/ 1 h 7"/>
                <a:gd name="T2" fmla="*/ 2 w 123"/>
                <a:gd name="T3" fmla="*/ 7 h 7"/>
                <a:gd name="T4" fmla="*/ 123 w 123"/>
                <a:gd name="T5" fmla="*/ 5 h 7"/>
                <a:gd name="T6" fmla="*/ 123 w 123"/>
                <a:gd name="T7" fmla="*/ 0 h 7"/>
                <a:gd name="T8" fmla="*/ 2 w 123"/>
                <a:gd name="T9" fmla="*/ 1 h 7"/>
                <a:gd name="T10" fmla="*/ 0 w 123"/>
                <a:gd name="T11" fmla="*/ 1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3"/>
                <a:gd name="T19" fmla="*/ 0 h 7"/>
                <a:gd name="T20" fmla="*/ 123 w 123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3" h="7">
                  <a:moveTo>
                    <a:pt x="0" y="1"/>
                  </a:moveTo>
                  <a:lnTo>
                    <a:pt x="2" y="7"/>
                  </a:lnTo>
                  <a:lnTo>
                    <a:pt x="123" y="5"/>
                  </a:lnTo>
                  <a:lnTo>
                    <a:pt x="123" y="0"/>
                  </a:lnTo>
                  <a:lnTo>
                    <a:pt x="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717" name="Freeform 57"/>
            <p:cNvSpPr>
              <a:spLocks/>
            </p:cNvSpPr>
            <p:nvPr/>
          </p:nvSpPr>
          <p:spPr bwMode="auto">
            <a:xfrm>
              <a:off x="339" y="693"/>
              <a:ext cx="13" cy="16"/>
            </a:xfrm>
            <a:custGeom>
              <a:avLst/>
              <a:gdLst>
                <a:gd name="T0" fmla="*/ 8 w 13"/>
                <a:gd name="T1" fmla="*/ 0 h 16"/>
                <a:gd name="T2" fmla="*/ 8 w 13"/>
                <a:gd name="T3" fmla="*/ 0 h 16"/>
                <a:gd name="T4" fmla="*/ 2 w 13"/>
                <a:gd name="T5" fmla="*/ 9 h 16"/>
                <a:gd name="T6" fmla="*/ 0 w 13"/>
                <a:gd name="T7" fmla="*/ 10 h 16"/>
                <a:gd name="T8" fmla="*/ 2 w 13"/>
                <a:gd name="T9" fmla="*/ 16 h 16"/>
                <a:gd name="T10" fmla="*/ 5 w 13"/>
                <a:gd name="T11" fmla="*/ 12 h 16"/>
                <a:gd name="T12" fmla="*/ 13 w 13"/>
                <a:gd name="T13" fmla="*/ 5 h 16"/>
                <a:gd name="T14" fmla="*/ 13 w 13"/>
                <a:gd name="T15" fmla="*/ 5 h 16"/>
                <a:gd name="T16" fmla="*/ 8 w 13"/>
                <a:gd name="T17" fmla="*/ 0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16"/>
                <a:gd name="T29" fmla="*/ 13 w 13"/>
                <a:gd name="T30" fmla="*/ 16 h 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16">
                  <a:moveTo>
                    <a:pt x="8" y="0"/>
                  </a:moveTo>
                  <a:lnTo>
                    <a:pt x="8" y="0"/>
                  </a:lnTo>
                  <a:lnTo>
                    <a:pt x="2" y="9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5" y="12"/>
                  </a:lnTo>
                  <a:lnTo>
                    <a:pt x="13" y="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718" name="Freeform 58"/>
            <p:cNvSpPr>
              <a:spLocks/>
            </p:cNvSpPr>
            <p:nvPr/>
          </p:nvSpPr>
          <p:spPr bwMode="auto">
            <a:xfrm>
              <a:off x="347" y="657"/>
              <a:ext cx="23" cy="41"/>
            </a:xfrm>
            <a:custGeom>
              <a:avLst/>
              <a:gdLst>
                <a:gd name="T0" fmla="*/ 17 w 23"/>
                <a:gd name="T1" fmla="*/ 0 h 41"/>
                <a:gd name="T2" fmla="*/ 17 w 23"/>
                <a:gd name="T3" fmla="*/ 0 h 41"/>
                <a:gd name="T4" fmla="*/ 9 w 23"/>
                <a:gd name="T5" fmla="*/ 23 h 41"/>
                <a:gd name="T6" fmla="*/ 0 w 23"/>
                <a:gd name="T7" fmla="*/ 36 h 41"/>
                <a:gd name="T8" fmla="*/ 5 w 23"/>
                <a:gd name="T9" fmla="*/ 41 h 41"/>
                <a:gd name="T10" fmla="*/ 13 w 23"/>
                <a:gd name="T11" fmla="*/ 25 h 41"/>
                <a:gd name="T12" fmla="*/ 23 w 23"/>
                <a:gd name="T13" fmla="*/ 1 h 41"/>
                <a:gd name="T14" fmla="*/ 23 w 23"/>
                <a:gd name="T15" fmla="*/ 1 h 41"/>
                <a:gd name="T16" fmla="*/ 17 w 23"/>
                <a:gd name="T17" fmla="*/ 0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"/>
                <a:gd name="T28" fmla="*/ 0 h 41"/>
                <a:gd name="T29" fmla="*/ 23 w 23"/>
                <a:gd name="T30" fmla="*/ 41 h 4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" h="41">
                  <a:moveTo>
                    <a:pt x="17" y="0"/>
                  </a:moveTo>
                  <a:lnTo>
                    <a:pt x="17" y="0"/>
                  </a:lnTo>
                  <a:lnTo>
                    <a:pt x="9" y="23"/>
                  </a:lnTo>
                  <a:lnTo>
                    <a:pt x="0" y="36"/>
                  </a:lnTo>
                  <a:lnTo>
                    <a:pt x="5" y="41"/>
                  </a:lnTo>
                  <a:lnTo>
                    <a:pt x="13" y="25"/>
                  </a:lnTo>
                  <a:lnTo>
                    <a:pt x="23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719" name="Freeform 59"/>
            <p:cNvSpPr>
              <a:spLocks/>
            </p:cNvSpPr>
            <p:nvPr/>
          </p:nvSpPr>
          <p:spPr bwMode="auto">
            <a:xfrm>
              <a:off x="364" y="619"/>
              <a:ext cx="16" cy="39"/>
            </a:xfrm>
            <a:custGeom>
              <a:avLst/>
              <a:gdLst>
                <a:gd name="T0" fmla="*/ 11 w 16"/>
                <a:gd name="T1" fmla="*/ 0 h 39"/>
                <a:gd name="T2" fmla="*/ 11 w 16"/>
                <a:gd name="T3" fmla="*/ 0 h 39"/>
                <a:gd name="T4" fmla="*/ 8 w 16"/>
                <a:gd name="T5" fmla="*/ 14 h 39"/>
                <a:gd name="T6" fmla="*/ 6 w 16"/>
                <a:gd name="T7" fmla="*/ 21 h 39"/>
                <a:gd name="T8" fmla="*/ 5 w 16"/>
                <a:gd name="T9" fmla="*/ 27 h 39"/>
                <a:gd name="T10" fmla="*/ 0 w 16"/>
                <a:gd name="T11" fmla="*/ 38 h 39"/>
                <a:gd name="T12" fmla="*/ 6 w 16"/>
                <a:gd name="T13" fmla="*/ 39 h 39"/>
                <a:gd name="T14" fmla="*/ 10 w 16"/>
                <a:gd name="T15" fmla="*/ 29 h 39"/>
                <a:gd name="T16" fmla="*/ 11 w 16"/>
                <a:gd name="T17" fmla="*/ 23 h 39"/>
                <a:gd name="T18" fmla="*/ 13 w 16"/>
                <a:gd name="T19" fmla="*/ 14 h 39"/>
                <a:gd name="T20" fmla="*/ 16 w 16"/>
                <a:gd name="T21" fmla="*/ 0 h 39"/>
                <a:gd name="T22" fmla="*/ 16 w 16"/>
                <a:gd name="T23" fmla="*/ 0 h 39"/>
                <a:gd name="T24" fmla="*/ 11 w 16"/>
                <a:gd name="T25" fmla="*/ 0 h 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"/>
                <a:gd name="T40" fmla="*/ 0 h 39"/>
                <a:gd name="T41" fmla="*/ 16 w 16"/>
                <a:gd name="T42" fmla="*/ 39 h 3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" h="39">
                  <a:moveTo>
                    <a:pt x="11" y="0"/>
                  </a:moveTo>
                  <a:lnTo>
                    <a:pt x="11" y="0"/>
                  </a:lnTo>
                  <a:lnTo>
                    <a:pt x="8" y="14"/>
                  </a:lnTo>
                  <a:lnTo>
                    <a:pt x="6" y="21"/>
                  </a:lnTo>
                  <a:lnTo>
                    <a:pt x="5" y="27"/>
                  </a:lnTo>
                  <a:lnTo>
                    <a:pt x="0" y="38"/>
                  </a:lnTo>
                  <a:lnTo>
                    <a:pt x="6" y="39"/>
                  </a:lnTo>
                  <a:lnTo>
                    <a:pt x="10" y="29"/>
                  </a:lnTo>
                  <a:lnTo>
                    <a:pt x="11" y="23"/>
                  </a:lnTo>
                  <a:lnTo>
                    <a:pt x="13" y="14"/>
                  </a:lnTo>
                  <a:lnTo>
                    <a:pt x="16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720" name="Freeform 60"/>
            <p:cNvSpPr>
              <a:spLocks/>
            </p:cNvSpPr>
            <p:nvPr/>
          </p:nvSpPr>
          <p:spPr bwMode="auto">
            <a:xfrm>
              <a:off x="375" y="561"/>
              <a:ext cx="13" cy="58"/>
            </a:xfrm>
            <a:custGeom>
              <a:avLst/>
              <a:gdLst>
                <a:gd name="T0" fmla="*/ 8 w 13"/>
                <a:gd name="T1" fmla="*/ 0 h 58"/>
                <a:gd name="T2" fmla="*/ 8 w 13"/>
                <a:gd name="T3" fmla="*/ 0 h 58"/>
                <a:gd name="T4" fmla="*/ 5 w 13"/>
                <a:gd name="T5" fmla="*/ 14 h 58"/>
                <a:gd name="T6" fmla="*/ 3 w 13"/>
                <a:gd name="T7" fmla="*/ 27 h 58"/>
                <a:gd name="T8" fmla="*/ 3 w 13"/>
                <a:gd name="T9" fmla="*/ 40 h 58"/>
                <a:gd name="T10" fmla="*/ 0 w 13"/>
                <a:gd name="T11" fmla="*/ 58 h 58"/>
                <a:gd name="T12" fmla="*/ 5 w 13"/>
                <a:gd name="T13" fmla="*/ 58 h 58"/>
                <a:gd name="T14" fmla="*/ 8 w 13"/>
                <a:gd name="T15" fmla="*/ 41 h 58"/>
                <a:gd name="T16" fmla="*/ 10 w 13"/>
                <a:gd name="T17" fmla="*/ 27 h 58"/>
                <a:gd name="T18" fmla="*/ 12 w 13"/>
                <a:gd name="T19" fmla="*/ 14 h 58"/>
                <a:gd name="T20" fmla="*/ 13 w 13"/>
                <a:gd name="T21" fmla="*/ 0 h 58"/>
                <a:gd name="T22" fmla="*/ 13 w 13"/>
                <a:gd name="T23" fmla="*/ 0 h 58"/>
                <a:gd name="T24" fmla="*/ 8 w 13"/>
                <a:gd name="T25" fmla="*/ 0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"/>
                <a:gd name="T40" fmla="*/ 0 h 58"/>
                <a:gd name="T41" fmla="*/ 13 w 13"/>
                <a:gd name="T42" fmla="*/ 58 h 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" h="58">
                  <a:moveTo>
                    <a:pt x="8" y="0"/>
                  </a:moveTo>
                  <a:lnTo>
                    <a:pt x="8" y="0"/>
                  </a:lnTo>
                  <a:lnTo>
                    <a:pt x="5" y="14"/>
                  </a:lnTo>
                  <a:lnTo>
                    <a:pt x="3" y="27"/>
                  </a:lnTo>
                  <a:lnTo>
                    <a:pt x="3" y="40"/>
                  </a:lnTo>
                  <a:lnTo>
                    <a:pt x="0" y="58"/>
                  </a:lnTo>
                  <a:lnTo>
                    <a:pt x="5" y="58"/>
                  </a:lnTo>
                  <a:lnTo>
                    <a:pt x="8" y="41"/>
                  </a:lnTo>
                  <a:lnTo>
                    <a:pt x="10" y="27"/>
                  </a:lnTo>
                  <a:lnTo>
                    <a:pt x="12" y="14"/>
                  </a:lnTo>
                  <a:lnTo>
                    <a:pt x="13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721" name="Freeform 61"/>
            <p:cNvSpPr>
              <a:spLocks/>
            </p:cNvSpPr>
            <p:nvPr/>
          </p:nvSpPr>
          <p:spPr bwMode="auto">
            <a:xfrm>
              <a:off x="383" y="512"/>
              <a:ext cx="7" cy="49"/>
            </a:xfrm>
            <a:custGeom>
              <a:avLst/>
              <a:gdLst>
                <a:gd name="T0" fmla="*/ 0 w 7"/>
                <a:gd name="T1" fmla="*/ 2 h 49"/>
                <a:gd name="T2" fmla="*/ 0 w 7"/>
                <a:gd name="T3" fmla="*/ 2 h 49"/>
                <a:gd name="T4" fmla="*/ 2 w 7"/>
                <a:gd name="T5" fmla="*/ 9 h 49"/>
                <a:gd name="T6" fmla="*/ 2 w 7"/>
                <a:gd name="T7" fmla="*/ 20 h 49"/>
                <a:gd name="T8" fmla="*/ 2 w 7"/>
                <a:gd name="T9" fmla="*/ 33 h 49"/>
                <a:gd name="T10" fmla="*/ 0 w 7"/>
                <a:gd name="T11" fmla="*/ 49 h 49"/>
                <a:gd name="T12" fmla="*/ 5 w 7"/>
                <a:gd name="T13" fmla="*/ 49 h 49"/>
                <a:gd name="T14" fmla="*/ 7 w 7"/>
                <a:gd name="T15" fmla="*/ 33 h 49"/>
                <a:gd name="T16" fmla="*/ 7 w 7"/>
                <a:gd name="T17" fmla="*/ 20 h 49"/>
                <a:gd name="T18" fmla="*/ 7 w 7"/>
                <a:gd name="T19" fmla="*/ 7 h 49"/>
                <a:gd name="T20" fmla="*/ 5 w 7"/>
                <a:gd name="T21" fmla="*/ 0 h 49"/>
                <a:gd name="T22" fmla="*/ 5 w 7"/>
                <a:gd name="T23" fmla="*/ 0 h 49"/>
                <a:gd name="T24" fmla="*/ 0 w 7"/>
                <a:gd name="T25" fmla="*/ 2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"/>
                <a:gd name="T40" fmla="*/ 0 h 49"/>
                <a:gd name="T41" fmla="*/ 7 w 7"/>
                <a:gd name="T42" fmla="*/ 49 h 4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" h="49">
                  <a:moveTo>
                    <a:pt x="0" y="2"/>
                  </a:moveTo>
                  <a:lnTo>
                    <a:pt x="0" y="2"/>
                  </a:lnTo>
                  <a:lnTo>
                    <a:pt x="2" y="9"/>
                  </a:lnTo>
                  <a:lnTo>
                    <a:pt x="2" y="20"/>
                  </a:lnTo>
                  <a:lnTo>
                    <a:pt x="2" y="33"/>
                  </a:lnTo>
                  <a:lnTo>
                    <a:pt x="0" y="49"/>
                  </a:lnTo>
                  <a:lnTo>
                    <a:pt x="5" y="49"/>
                  </a:lnTo>
                  <a:lnTo>
                    <a:pt x="7" y="33"/>
                  </a:lnTo>
                  <a:lnTo>
                    <a:pt x="7" y="20"/>
                  </a:lnTo>
                  <a:lnTo>
                    <a:pt x="7" y="7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722" name="Freeform 62"/>
            <p:cNvSpPr>
              <a:spLocks/>
            </p:cNvSpPr>
            <p:nvPr/>
          </p:nvSpPr>
          <p:spPr bwMode="auto">
            <a:xfrm>
              <a:off x="382" y="498"/>
              <a:ext cx="6" cy="16"/>
            </a:xfrm>
            <a:custGeom>
              <a:avLst/>
              <a:gdLst>
                <a:gd name="T0" fmla="*/ 0 w 6"/>
                <a:gd name="T1" fmla="*/ 7 h 16"/>
                <a:gd name="T2" fmla="*/ 0 w 6"/>
                <a:gd name="T3" fmla="*/ 7 h 16"/>
                <a:gd name="T4" fmla="*/ 3 w 6"/>
                <a:gd name="T5" fmla="*/ 7 h 16"/>
                <a:gd name="T6" fmla="*/ 1 w 6"/>
                <a:gd name="T7" fmla="*/ 5 h 16"/>
                <a:gd name="T8" fmla="*/ 1 w 6"/>
                <a:gd name="T9" fmla="*/ 9 h 16"/>
                <a:gd name="T10" fmla="*/ 1 w 6"/>
                <a:gd name="T11" fmla="*/ 16 h 16"/>
                <a:gd name="T12" fmla="*/ 6 w 6"/>
                <a:gd name="T13" fmla="*/ 14 h 16"/>
                <a:gd name="T14" fmla="*/ 6 w 6"/>
                <a:gd name="T15" fmla="*/ 9 h 16"/>
                <a:gd name="T16" fmla="*/ 6 w 6"/>
                <a:gd name="T17" fmla="*/ 7 h 16"/>
                <a:gd name="T18" fmla="*/ 6 w 6"/>
                <a:gd name="T19" fmla="*/ 2 h 16"/>
                <a:gd name="T20" fmla="*/ 0 w 6"/>
                <a:gd name="T21" fmla="*/ 0 h 16"/>
                <a:gd name="T22" fmla="*/ 0 w 6"/>
                <a:gd name="T23" fmla="*/ 0 h 16"/>
                <a:gd name="T24" fmla="*/ 0 w 6"/>
                <a:gd name="T25" fmla="*/ 7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"/>
                <a:gd name="T40" fmla="*/ 0 h 16"/>
                <a:gd name="T41" fmla="*/ 6 w 6"/>
                <a:gd name="T42" fmla="*/ 16 h 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" h="16">
                  <a:moveTo>
                    <a:pt x="0" y="7"/>
                  </a:moveTo>
                  <a:lnTo>
                    <a:pt x="0" y="7"/>
                  </a:lnTo>
                  <a:lnTo>
                    <a:pt x="3" y="7"/>
                  </a:lnTo>
                  <a:lnTo>
                    <a:pt x="1" y="5"/>
                  </a:lnTo>
                  <a:lnTo>
                    <a:pt x="1" y="9"/>
                  </a:lnTo>
                  <a:lnTo>
                    <a:pt x="1" y="16"/>
                  </a:lnTo>
                  <a:lnTo>
                    <a:pt x="6" y="14"/>
                  </a:lnTo>
                  <a:lnTo>
                    <a:pt x="6" y="9"/>
                  </a:lnTo>
                  <a:lnTo>
                    <a:pt x="6" y="7"/>
                  </a:lnTo>
                  <a:lnTo>
                    <a:pt x="6" y="2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723" name="Freeform 63"/>
            <p:cNvSpPr>
              <a:spLocks/>
            </p:cNvSpPr>
            <p:nvPr/>
          </p:nvSpPr>
          <p:spPr bwMode="auto">
            <a:xfrm>
              <a:off x="352" y="496"/>
              <a:ext cx="30" cy="9"/>
            </a:xfrm>
            <a:custGeom>
              <a:avLst/>
              <a:gdLst>
                <a:gd name="T0" fmla="*/ 0 w 30"/>
                <a:gd name="T1" fmla="*/ 7 h 9"/>
                <a:gd name="T2" fmla="*/ 0 w 30"/>
                <a:gd name="T3" fmla="*/ 7 h 9"/>
                <a:gd name="T4" fmla="*/ 18 w 30"/>
                <a:gd name="T5" fmla="*/ 7 h 9"/>
                <a:gd name="T6" fmla="*/ 23 w 30"/>
                <a:gd name="T7" fmla="*/ 7 h 9"/>
                <a:gd name="T8" fmla="*/ 26 w 30"/>
                <a:gd name="T9" fmla="*/ 9 h 9"/>
                <a:gd name="T10" fmla="*/ 30 w 30"/>
                <a:gd name="T11" fmla="*/ 9 h 9"/>
                <a:gd name="T12" fmla="*/ 30 w 30"/>
                <a:gd name="T13" fmla="*/ 2 h 9"/>
                <a:gd name="T14" fmla="*/ 26 w 30"/>
                <a:gd name="T15" fmla="*/ 2 h 9"/>
                <a:gd name="T16" fmla="*/ 23 w 30"/>
                <a:gd name="T17" fmla="*/ 2 h 9"/>
                <a:gd name="T18" fmla="*/ 18 w 30"/>
                <a:gd name="T19" fmla="*/ 0 h 9"/>
                <a:gd name="T20" fmla="*/ 0 w 30"/>
                <a:gd name="T21" fmla="*/ 0 h 9"/>
                <a:gd name="T22" fmla="*/ 0 w 30"/>
                <a:gd name="T23" fmla="*/ 0 h 9"/>
                <a:gd name="T24" fmla="*/ 0 w 30"/>
                <a:gd name="T25" fmla="*/ 7 h 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0"/>
                <a:gd name="T40" fmla="*/ 0 h 9"/>
                <a:gd name="T41" fmla="*/ 30 w 30"/>
                <a:gd name="T42" fmla="*/ 9 h 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0" h="9">
                  <a:moveTo>
                    <a:pt x="0" y="7"/>
                  </a:moveTo>
                  <a:lnTo>
                    <a:pt x="0" y="7"/>
                  </a:lnTo>
                  <a:lnTo>
                    <a:pt x="18" y="7"/>
                  </a:lnTo>
                  <a:lnTo>
                    <a:pt x="23" y="7"/>
                  </a:lnTo>
                  <a:lnTo>
                    <a:pt x="26" y="9"/>
                  </a:lnTo>
                  <a:lnTo>
                    <a:pt x="30" y="9"/>
                  </a:lnTo>
                  <a:lnTo>
                    <a:pt x="30" y="2"/>
                  </a:lnTo>
                  <a:lnTo>
                    <a:pt x="26" y="2"/>
                  </a:lnTo>
                  <a:lnTo>
                    <a:pt x="23" y="2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724" name="Freeform 64"/>
            <p:cNvSpPr>
              <a:spLocks/>
            </p:cNvSpPr>
            <p:nvPr/>
          </p:nvSpPr>
          <p:spPr bwMode="auto">
            <a:xfrm>
              <a:off x="287" y="496"/>
              <a:ext cx="65" cy="16"/>
            </a:xfrm>
            <a:custGeom>
              <a:avLst/>
              <a:gdLst>
                <a:gd name="T0" fmla="*/ 1 w 65"/>
                <a:gd name="T1" fmla="*/ 16 h 16"/>
                <a:gd name="T2" fmla="*/ 1 w 65"/>
                <a:gd name="T3" fmla="*/ 16 h 16"/>
                <a:gd name="T4" fmla="*/ 16 w 65"/>
                <a:gd name="T5" fmla="*/ 11 h 16"/>
                <a:gd name="T6" fmla="*/ 29 w 65"/>
                <a:gd name="T7" fmla="*/ 9 h 16"/>
                <a:gd name="T8" fmla="*/ 46 w 65"/>
                <a:gd name="T9" fmla="*/ 9 h 16"/>
                <a:gd name="T10" fmla="*/ 65 w 65"/>
                <a:gd name="T11" fmla="*/ 7 h 16"/>
                <a:gd name="T12" fmla="*/ 65 w 65"/>
                <a:gd name="T13" fmla="*/ 0 h 16"/>
                <a:gd name="T14" fmla="*/ 46 w 65"/>
                <a:gd name="T15" fmla="*/ 2 h 16"/>
                <a:gd name="T16" fmla="*/ 29 w 65"/>
                <a:gd name="T17" fmla="*/ 4 h 16"/>
                <a:gd name="T18" fmla="*/ 16 w 65"/>
                <a:gd name="T19" fmla="*/ 7 h 16"/>
                <a:gd name="T20" fmla="*/ 0 w 65"/>
                <a:gd name="T21" fmla="*/ 9 h 16"/>
                <a:gd name="T22" fmla="*/ 0 w 65"/>
                <a:gd name="T23" fmla="*/ 9 h 16"/>
                <a:gd name="T24" fmla="*/ 1 w 65"/>
                <a:gd name="T25" fmla="*/ 16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5"/>
                <a:gd name="T40" fmla="*/ 0 h 16"/>
                <a:gd name="T41" fmla="*/ 65 w 65"/>
                <a:gd name="T42" fmla="*/ 16 h 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5" h="16">
                  <a:moveTo>
                    <a:pt x="1" y="16"/>
                  </a:moveTo>
                  <a:lnTo>
                    <a:pt x="1" y="16"/>
                  </a:lnTo>
                  <a:lnTo>
                    <a:pt x="16" y="11"/>
                  </a:lnTo>
                  <a:lnTo>
                    <a:pt x="29" y="9"/>
                  </a:lnTo>
                  <a:lnTo>
                    <a:pt x="46" y="9"/>
                  </a:lnTo>
                  <a:lnTo>
                    <a:pt x="65" y="7"/>
                  </a:lnTo>
                  <a:lnTo>
                    <a:pt x="65" y="0"/>
                  </a:lnTo>
                  <a:lnTo>
                    <a:pt x="46" y="2"/>
                  </a:lnTo>
                  <a:lnTo>
                    <a:pt x="29" y="4"/>
                  </a:lnTo>
                  <a:lnTo>
                    <a:pt x="16" y="7"/>
                  </a:lnTo>
                  <a:lnTo>
                    <a:pt x="0" y="9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725" name="Freeform 65"/>
            <p:cNvSpPr>
              <a:spLocks/>
            </p:cNvSpPr>
            <p:nvPr/>
          </p:nvSpPr>
          <p:spPr bwMode="auto">
            <a:xfrm>
              <a:off x="246" y="505"/>
              <a:ext cx="42" cy="22"/>
            </a:xfrm>
            <a:custGeom>
              <a:avLst/>
              <a:gdLst>
                <a:gd name="T0" fmla="*/ 1 w 42"/>
                <a:gd name="T1" fmla="*/ 22 h 22"/>
                <a:gd name="T2" fmla="*/ 1 w 42"/>
                <a:gd name="T3" fmla="*/ 22 h 22"/>
                <a:gd name="T4" fmla="*/ 9 w 42"/>
                <a:gd name="T5" fmla="*/ 18 h 22"/>
                <a:gd name="T6" fmla="*/ 18 w 42"/>
                <a:gd name="T7" fmla="*/ 14 h 22"/>
                <a:gd name="T8" fmla="*/ 26 w 42"/>
                <a:gd name="T9" fmla="*/ 9 h 22"/>
                <a:gd name="T10" fmla="*/ 42 w 42"/>
                <a:gd name="T11" fmla="*/ 7 h 22"/>
                <a:gd name="T12" fmla="*/ 41 w 42"/>
                <a:gd name="T13" fmla="*/ 0 h 22"/>
                <a:gd name="T14" fmla="*/ 26 w 42"/>
                <a:gd name="T15" fmla="*/ 5 h 22"/>
                <a:gd name="T16" fmla="*/ 14 w 42"/>
                <a:gd name="T17" fmla="*/ 9 h 22"/>
                <a:gd name="T18" fmla="*/ 6 w 42"/>
                <a:gd name="T19" fmla="*/ 13 h 22"/>
                <a:gd name="T20" fmla="*/ 0 w 42"/>
                <a:gd name="T21" fmla="*/ 18 h 22"/>
                <a:gd name="T22" fmla="*/ 0 w 42"/>
                <a:gd name="T23" fmla="*/ 18 h 22"/>
                <a:gd name="T24" fmla="*/ 1 w 42"/>
                <a:gd name="T25" fmla="*/ 22 h 2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2"/>
                <a:gd name="T40" fmla="*/ 0 h 22"/>
                <a:gd name="T41" fmla="*/ 42 w 42"/>
                <a:gd name="T42" fmla="*/ 22 h 2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2" h="22">
                  <a:moveTo>
                    <a:pt x="1" y="22"/>
                  </a:moveTo>
                  <a:lnTo>
                    <a:pt x="1" y="22"/>
                  </a:lnTo>
                  <a:lnTo>
                    <a:pt x="9" y="18"/>
                  </a:lnTo>
                  <a:lnTo>
                    <a:pt x="18" y="14"/>
                  </a:lnTo>
                  <a:lnTo>
                    <a:pt x="26" y="9"/>
                  </a:lnTo>
                  <a:lnTo>
                    <a:pt x="42" y="7"/>
                  </a:lnTo>
                  <a:lnTo>
                    <a:pt x="41" y="0"/>
                  </a:lnTo>
                  <a:lnTo>
                    <a:pt x="26" y="5"/>
                  </a:lnTo>
                  <a:lnTo>
                    <a:pt x="14" y="9"/>
                  </a:lnTo>
                  <a:lnTo>
                    <a:pt x="6" y="13"/>
                  </a:lnTo>
                  <a:lnTo>
                    <a:pt x="0" y="18"/>
                  </a:lnTo>
                  <a:lnTo>
                    <a:pt x="1" y="2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726" name="Freeform 66"/>
            <p:cNvSpPr>
              <a:spLocks/>
            </p:cNvSpPr>
            <p:nvPr/>
          </p:nvSpPr>
          <p:spPr bwMode="auto">
            <a:xfrm>
              <a:off x="226" y="523"/>
              <a:ext cx="21" cy="14"/>
            </a:xfrm>
            <a:custGeom>
              <a:avLst/>
              <a:gdLst>
                <a:gd name="T0" fmla="*/ 0 w 21"/>
                <a:gd name="T1" fmla="*/ 11 h 14"/>
                <a:gd name="T2" fmla="*/ 0 w 21"/>
                <a:gd name="T3" fmla="*/ 11 h 14"/>
                <a:gd name="T4" fmla="*/ 3 w 21"/>
                <a:gd name="T5" fmla="*/ 14 h 14"/>
                <a:gd name="T6" fmla="*/ 10 w 21"/>
                <a:gd name="T7" fmla="*/ 11 h 14"/>
                <a:gd name="T8" fmla="*/ 16 w 21"/>
                <a:gd name="T9" fmla="*/ 9 h 14"/>
                <a:gd name="T10" fmla="*/ 21 w 21"/>
                <a:gd name="T11" fmla="*/ 4 h 14"/>
                <a:gd name="T12" fmla="*/ 20 w 21"/>
                <a:gd name="T13" fmla="*/ 0 h 14"/>
                <a:gd name="T14" fmla="*/ 13 w 21"/>
                <a:gd name="T15" fmla="*/ 2 h 14"/>
                <a:gd name="T16" fmla="*/ 8 w 21"/>
                <a:gd name="T17" fmla="*/ 7 h 14"/>
                <a:gd name="T18" fmla="*/ 2 w 21"/>
                <a:gd name="T19" fmla="*/ 9 h 14"/>
                <a:gd name="T20" fmla="*/ 3 w 21"/>
                <a:gd name="T21" fmla="*/ 11 h 14"/>
                <a:gd name="T22" fmla="*/ 3 w 21"/>
                <a:gd name="T23" fmla="*/ 11 h 14"/>
                <a:gd name="T24" fmla="*/ 0 w 21"/>
                <a:gd name="T25" fmla="*/ 11 h 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"/>
                <a:gd name="T40" fmla="*/ 0 h 14"/>
                <a:gd name="T41" fmla="*/ 21 w 21"/>
                <a:gd name="T42" fmla="*/ 14 h 1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" h="14">
                  <a:moveTo>
                    <a:pt x="0" y="11"/>
                  </a:moveTo>
                  <a:lnTo>
                    <a:pt x="0" y="11"/>
                  </a:lnTo>
                  <a:lnTo>
                    <a:pt x="3" y="14"/>
                  </a:lnTo>
                  <a:lnTo>
                    <a:pt x="10" y="11"/>
                  </a:lnTo>
                  <a:lnTo>
                    <a:pt x="16" y="9"/>
                  </a:lnTo>
                  <a:lnTo>
                    <a:pt x="21" y="4"/>
                  </a:lnTo>
                  <a:lnTo>
                    <a:pt x="20" y="0"/>
                  </a:lnTo>
                  <a:lnTo>
                    <a:pt x="13" y="2"/>
                  </a:lnTo>
                  <a:lnTo>
                    <a:pt x="8" y="7"/>
                  </a:lnTo>
                  <a:lnTo>
                    <a:pt x="2" y="9"/>
                  </a:lnTo>
                  <a:lnTo>
                    <a:pt x="3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727" name="Freeform 67"/>
            <p:cNvSpPr>
              <a:spLocks/>
            </p:cNvSpPr>
            <p:nvPr/>
          </p:nvSpPr>
          <p:spPr bwMode="auto">
            <a:xfrm>
              <a:off x="226" y="415"/>
              <a:ext cx="5" cy="119"/>
            </a:xfrm>
            <a:custGeom>
              <a:avLst/>
              <a:gdLst>
                <a:gd name="T0" fmla="*/ 5 w 5"/>
                <a:gd name="T1" fmla="*/ 0 h 119"/>
                <a:gd name="T2" fmla="*/ 0 w 5"/>
                <a:gd name="T3" fmla="*/ 0 h 119"/>
                <a:gd name="T4" fmla="*/ 0 w 5"/>
                <a:gd name="T5" fmla="*/ 119 h 119"/>
                <a:gd name="T6" fmla="*/ 3 w 5"/>
                <a:gd name="T7" fmla="*/ 119 h 119"/>
                <a:gd name="T8" fmla="*/ 5 w 5"/>
                <a:gd name="T9" fmla="*/ 0 h 119"/>
                <a:gd name="T10" fmla="*/ 5 w 5"/>
                <a:gd name="T11" fmla="*/ 0 h 1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119"/>
                <a:gd name="T20" fmla="*/ 5 w 5"/>
                <a:gd name="T21" fmla="*/ 119 h 11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119">
                  <a:moveTo>
                    <a:pt x="5" y="0"/>
                  </a:moveTo>
                  <a:lnTo>
                    <a:pt x="0" y="0"/>
                  </a:lnTo>
                  <a:lnTo>
                    <a:pt x="0" y="119"/>
                  </a:lnTo>
                  <a:lnTo>
                    <a:pt x="3" y="11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728" name="Freeform 68"/>
            <p:cNvSpPr>
              <a:spLocks/>
            </p:cNvSpPr>
            <p:nvPr/>
          </p:nvSpPr>
          <p:spPr bwMode="auto">
            <a:xfrm>
              <a:off x="226" y="415"/>
              <a:ext cx="20" cy="18"/>
            </a:xfrm>
            <a:custGeom>
              <a:avLst/>
              <a:gdLst>
                <a:gd name="T0" fmla="*/ 20 w 20"/>
                <a:gd name="T1" fmla="*/ 11 h 18"/>
                <a:gd name="T2" fmla="*/ 20 w 20"/>
                <a:gd name="T3" fmla="*/ 11 h 18"/>
                <a:gd name="T4" fmla="*/ 7 w 20"/>
                <a:gd name="T5" fmla="*/ 2 h 18"/>
                <a:gd name="T6" fmla="*/ 5 w 20"/>
                <a:gd name="T7" fmla="*/ 0 h 18"/>
                <a:gd name="T8" fmla="*/ 0 w 20"/>
                <a:gd name="T9" fmla="*/ 2 h 18"/>
                <a:gd name="T10" fmla="*/ 3 w 20"/>
                <a:gd name="T11" fmla="*/ 7 h 18"/>
                <a:gd name="T12" fmla="*/ 20 w 20"/>
                <a:gd name="T13" fmla="*/ 18 h 18"/>
                <a:gd name="T14" fmla="*/ 20 w 20"/>
                <a:gd name="T15" fmla="*/ 18 h 18"/>
                <a:gd name="T16" fmla="*/ 20 w 20"/>
                <a:gd name="T17" fmla="*/ 11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"/>
                <a:gd name="T28" fmla="*/ 0 h 18"/>
                <a:gd name="T29" fmla="*/ 20 w 20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" h="18">
                  <a:moveTo>
                    <a:pt x="20" y="11"/>
                  </a:moveTo>
                  <a:lnTo>
                    <a:pt x="20" y="11"/>
                  </a:lnTo>
                  <a:lnTo>
                    <a:pt x="7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3" y="7"/>
                  </a:lnTo>
                  <a:lnTo>
                    <a:pt x="20" y="18"/>
                  </a:lnTo>
                  <a:lnTo>
                    <a:pt x="20" y="1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729" name="Freeform 69"/>
            <p:cNvSpPr>
              <a:spLocks/>
            </p:cNvSpPr>
            <p:nvPr/>
          </p:nvSpPr>
          <p:spPr bwMode="auto">
            <a:xfrm>
              <a:off x="246" y="426"/>
              <a:ext cx="36" cy="23"/>
            </a:xfrm>
            <a:custGeom>
              <a:avLst/>
              <a:gdLst>
                <a:gd name="T0" fmla="*/ 36 w 36"/>
                <a:gd name="T1" fmla="*/ 19 h 23"/>
                <a:gd name="T2" fmla="*/ 36 w 36"/>
                <a:gd name="T3" fmla="*/ 19 h 23"/>
                <a:gd name="T4" fmla="*/ 19 w 36"/>
                <a:gd name="T5" fmla="*/ 10 h 23"/>
                <a:gd name="T6" fmla="*/ 0 w 36"/>
                <a:gd name="T7" fmla="*/ 0 h 23"/>
                <a:gd name="T8" fmla="*/ 0 w 36"/>
                <a:gd name="T9" fmla="*/ 7 h 23"/>
                <a:gd name="T10" fmla="*/ 18 w 36"/>
                <a:gd name="T11" fmla="*/ 18 h 23"/>
                <a:gd name="T12" fmla="*/ 34 w 36"/>
                <a:gd name="T13" fmla="*/ 23 h 23"/>
                <a:gd name="T14" fmla="*/ 34 w 36"/>
                <a:gd name="T15" fmla="*/ 23 h 23"/>
                <a:gd name="T16" fmla="*/ 36 w 36"/>
                <a:gd name="T17" fmla="*/ 19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6"/>
                <a:gd name="T28" fmla="*/ 0 h 23"/>
                <a:gd name="T29" fmla="*/ 36 w 36"/>
                <a:gd name="T30" fmla="*/ 23 h 2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6" h="23">
                  <a:moveTo>
                    <a:pt x="36" y="19"/>
                  </a:moveTo>
                  <a:lnTo>
                    <a:pt x="36" y="19"/>
                  </a:lnTo>
                  <a:lnTo>
                    <a:pt x="19" y="1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8" y="18"/>
                  </a:lnTo>
                  <a:lnTo>
                    <a:pt x="34" y="23"/>
                  </a:lnTo>
                  <a:lnTo>
                    <a:pt x="36" y="19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730" name="Freeform 70"/>
            <p:cNvSpPr>
              <a:spLocks/>
            </p:cNvSpPr>
            <p:nvPr/>
          </p:nvSpPr>
          <p:spPr bwMode="auto">
            <a:xfrm>
              <a:off x="280" y="445"/>
              <a:ext cx="30" cy="13"/>
            </a:xfrm>
            <a:custGeom>
              <a:avLst/>
              <a:gdLst>
                <a:gd name="T0" fmla="*/ 30 w 30"/>
                <a:gd name="T1" fmla="*/ 8 h 13"/>
                <a:gd name="T2" fmla="*/ 30 w 30"/>
                <a:gd name="T3" fmla="*/ 8 h 13"/>
                <a:gd name="T4" fmla="*/ 15 w 30"/>
                <a:gd name="T5" fmla="*/ 4 h 13"/>
                <a:gd name="T6" fmla="*/ 2 w 30"/>
                <a:gd name="T7" fmla="*/ 0 h 13"/>
                <a:gd name="T8" fmla="*/ 0 w 30"/>
                <a:gd name="T9" fmla="*/ 4 h 13"/>
                <a:gd name="T10" fmla="*/ 13 w 30"/>
                <a:gd name="T11" fmla="*/ 9 h 13"/>
                <a:gd name="T12" fmla="*/ 28 w 30"/>
                <a:gd name="T13" fmla="*/ 13 h 13"/>
                <a:gd name="T14" fmla="*/ 28 w 30"/>
                <a:gd name="T15" fmla="*/ 13 h 13"/>
                <a:gd name="T16" fmla="*/ 30 w 30"/>
                <a:gd name="T17" fmla="*/ 8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13"/>
                <a:gd name="T29" fmla="*/ 30 w 30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13">
                  <a:moveTo>
                    <a:pt x="30" y="8"/>
                  </a:moveTo>
                  <a:lnTo>
                    <a:pt x="30" y="8"/>
                  </a:lnTo>
                  <a:lnTo>
                    <a:pt x="15" y="4"/>
                  </a:lnTo>
                  <a:lnTo>
                    <a:pt x="2" y="0"/>
                  </a:lnTo>
                  <a:lnTo>
                    <a:pt x="0" y="4"/>
                  </a:lnTo>
                  <a:lnTo>
                    <a:pt x="13" y="9"/>
                  </a:lnTo>
                  <a:lnTo>
                    <a:pt x="28" y="13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731" name="Freeform 71"/>
            <p:cNvSpPr>
              <a:spLocks/>
            </p:cNvSpPr>
            <p:nvPr/>
          </p:nvSpPr>
          <p:spPr bwMode="auto">
            <a:xfrm>
              <a:off x="308" y="453"/>
              <a:ext cx="41" cy="9"/>
            </a:xfrm>
            <a:custGeom>
              <a:avLst/>
              <a:gdLst>
                <a:gd name="T0" fmla="*/ 41 w 41"/>
                <a:gd name="T1" fmla="*/ 1 h 9"/>
                <a:gd name="T2" fmla="*/ 41 w 41"/>
                <a:gd name="T3" fmla="*/ 1 h 9"/>
                <a:gd name="T4" fmla="*/ 21 w 41"/>
                <a:gd name="T5" fmla="*/ 1 h 9"/>
                <a:gd name="T6" fmla="*/ 2 w 41"/>
                <a:gd name="T7" fmla="*/ 0 h 9"/>
                <a:gd name="T8" fmla="*/ 0 w 41"/>
                <a:gd name="T9" fmla="*/ 5 h 9"/>
                <a:gd name="T10" fmla="*/ 20 w 41"/>
                <a:gd name="T11" fmla="*/ 9 h 9"/>
                <a:gd name="T12" fmla="*/ 41 w 41"/>
                <a:gd name="T13" fmla="*/ 9 h 9"/>
                <a:gd name="T14" fmla="*/ 41 w 41"/>
                <a:gd name="T15" fmla="*/ 9 h 9"/>
                <a:gd name="T16" fmla="*/ 41 w 41"/>
                <a:gd name="T17" fmla="*/ 1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1"/>
                <a:gd name="T28" fmla="*/ 0 h 9"/>
                <a:gd name="T29" fmla="*/ 41 w 41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1" h="9">
                  <a:moveTo>
                    <a:pt x="41" y="1"/>
                  </a:moveTo>
                  <a:lnTo>
                    <a:pt x="41" y="1"/>
                  </a:lnTo>
                  <a:lnTo>
                    <a:pt x="21" y="1"/>
                  </a:lnTo>
                  <a:lnTo>
                    <a:pt x="2" y="0"/>
                  </a:lnTo>
                  <a:lnTo>
                    <a:pt x="0" y="5"/>
                  </a:lnTo>
                  <a:lnTo>
                    <a:pt x="20" y="9"/>
                  </a:lnTo>
                  <a:lnTo>
                    <a:pt x="41" y="9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732" name="Freeform 72"/>
            <p:cNvSpPr>
              <a:spLocks/>
            </p:cNvSpPr>
            <p:nvPr/>
          </p:nvSpPr>
          <p:spPr bwMode="auto">
            <a:xfrm>
              <a:off x="349" y="449"/>
              <a:ext cx="39" cy="13"/>
            </a:xfrm>
            <a:custGeom>
              <a:avLst/>
              <a:gdLst>
                <a:gd name="T0" fmla="*/ 36 w 39"/>
                <a:gd name="T1" fmla="*/ 0 h 13"/>
                <a:gd name="T2" fmla="*/ 36 w 39"/>
                <a:gd name="T3" fmla="*/ 0 h 13"/>
                <a:gd name="T4" fmla="*/ 28 w 39"/>
                <a:gd name="T5" fmla="*/ 5 h 13"/>
                <a:gd name="T6" fmla="*/ 20 w 39"/>
                <a:gd name="T7" fmla="*/ 7 h 13"/>
                <a:gd name="T8" fmla="*/ 10 w 39"/>
                <a:gd name="T9" fmla="*/ 7 h 13"/>
                <a:gd name="T10" fmla="*/ 0 w 39"/>
                <a:gd name="T11" fmla="*/ 5 h 13"/>
                <a:gd name="T12" fmla="*/ 0 w 39"/>
                <a:gd name="T13" fmla="*/ 13 h 13"/>
                <a:gd name="T14" fmla="*/ 10 w 39"/>
                <a:gd name="T15" fmla="*/ 13 h 13"/>
                <a:gd name="T16" fmla="*/ 20 w 39"/>
                <a:gd name="T17" fmla="*/ 13 h 13"/>
                <a:gd name="T18" fmla="*/ 29 w 39"/>
                <a:gd name="T19" fmla="*/ 11 h 13"/>
                <a:gd name="T20" fmla="*/ 39 w 39"/>
                <a:gd name="T21" fmla="*/ 5 h 13"/>
                <a:gd name="T22" fmla="*/ 39 w 39"/>
                <a:gd name="T23" fmla="*/ 5 h 13"/>
                <a:gd name="T24" fmla="*/ 36 w 39"/>
                <a:gd name="T25" fmla="*/ 0 h 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9"/>
                <a:gd name="T40" fmla="*/ 0 h 13"/>
                <a:gd name="T41" fmla="*/ 39 w 39"/>
                <a:gd name="T42" fmla="*/ 13 h 1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9" h="13">
                  <a:moveTo>
                    <a:pt x="36" y="0"/>
                  </a:moveTo>
                  <a:lnTo>
                    <a:pt x="36" y="0"/>
                  </a:lnTo>
                  <a:lnTo>
                    <a:pt x="28" y="5"/>
                  </a:lnTo>
                  <a:lnTo>
                    <a:pt x="20" y="7"/>
                  </a:lnTo>
                  <a:lnTo>
                    <a:pt x="10" y="7"/>
                  </a:lnTo>
                  <a:lnTo>
                    <a:pt x="0" y="5"/>
                  </a:lnTo>
                  <a:lnTo>
                    <a:pt x="0" y="13"/>
                  </a:lnTo>
                  <a:lnTo>
                    <a:pt x="10" y="13"/>
                  </a:lnTo>
                  <a:lnTo>
                    <a:pt x="20" y="13"/>
                  </a:lnTo>
                  <a:lnTo>
                    <a:pt x="29" y="11"/>
                  </a:lnTo>
                  <a:lnTo>
                    <a:pt x="39" y="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733" name="Freeform 73"/>
            <p:cNvSpPr>
              <a:spLocks/>
            </p:cNvSpPr>
            <p:nvPr/>
          </p:nvSpPr>
          <p:spPr bwMode="auto">
            <a:xfrm>
              <a:off x="385" y="447"/>
              <a:ext cx="10" cy="20"/>
            </a:xfrm>
            <a:custGeom>
              <a:avLst/>
              <a:gdLst>
                <a:gd name="T0" fmla="*/ 2 w 10"/>
                <a:gd name="T1" fmla="*/ 7 h 20"/>
                <a:gd name="T2" fmla="*/ 2 w 10"/>
                <a:gd name="T3" fmla="*/ 7 h 20"/>
                <a:gd name="T4" fmla="*/ 2 w 10"/>
                <a:gd name="T5" fmla="*/ 16 h 20"/>
                <a:gd name="T6" fmla="*/ 3 w 10"/>
                <a:gd name="T7" fmla="*/ 20 h 20"/>
                <a:gd name="T8" fmla="*/ 8 w 10"/>
                <a:gd name="T9" fmla="*/ 18 h 20"/>
                <a:gd name="T10" fmla="*/ 8 w 10"/>
                <a:gd name="T11" fmla="*/ 15 h 20"/>
                <a:gd name="T12" fmla="*/ 10 w 10"/>
                <a:gd name="T13" fmla="*/ 9 h 20"/>
                <a:gd name="T14" fmla="*/ 8 w 10"/>
                <a:gd name="T15" fmla="*/ 6 h 20"/>
                <a:gd name="T16" fmla="*/ 7 w 10"/>
                <a:gd name="T17" fmla="*/ 4 h 20"/>
                <a:gd name="T18" fmla="*/ 3 w 10"/>
                <a:gd name="T19" fmla="*/ 0 h 20"/>
                <a:gd name="T20" fmla="*/ 2 w 10"/>
                <a:gd name="T21" fmla="*/ 2 h 20"/>
                <a:gd name="T22" fmla="*/ 0 w 10"/>
                <a:gd name="T23" fmla="*/ 2 h 20"/>
                <a:gd name="T24" fmla="*/ 3 w 10"/>
                <a:gd name="T25" fmla="*/ 7 h 20"/>
                <a:gd name="T26" fmla="*/ 3 w 10"/>
                <a:gd name="T27" fmla="*/ 7 h 20"/>
                <a:gd name="T28" fmla="*/ 3 w 10"/>
                <a:gd name="T29" fmla="*/ 7 h 20"/>
                <a:gd name="T30" fmla="*/ 3 w 10"/>
                <a:gd name="T31" fmla="*/ 7 h 20"/>
                <a:gd name="T32" fmla="*/ 3 w 10"/>
                <a:gd name="T33" fmla="*/ 7 h 20"/>
                <a:gd name="T34" fmla="*/ 3 w 10"/>
                <a:gd name="T35" fmla="*/ 9 h 20"/>
                <a:gd name="T36" fmla="*/ 3 w 10"/>
                <a:gd name="T37" fmla="*/ 15 h 20"/>
                <a:gd name="T38" fmla="*/ 3 w 10"/>
                <a:gd name="T39" fmla="*/ 16 h 20"/>
                <a:gd name="T40" fmla="*/ 7 w 10"/>
                <a:gd name="T41" fmla="*/ 18 h 20"/>
                <a:gd name="T42" fmla="*/ 7 w 10"/>
                <a:gd name="T43" fmla="*/ 15 h 20"/>
                <a:gd name="T44" fmla="*/ 7 w 10"/>
                <a:gd name="T45" fmla="*/ 7 h 20"/>
                <a:gd name="T46" fmla="*/ 7 w 10"/>
                <a:gd name="T47" fmla="*/ 7 h 20"/>
                <a:gd name="T48" fmla="*/ 2 w 10"/>
                <a:gd name="T49" fmla="*/ 7 h 2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"/>
                <a:gd name="T76" fmla="*/ 0 h 20"/>
                <a:gd name="T77" fmla="*/ 10 w 10"/>
                <a:gd name="T78" fmla="*/ 20 h 2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" h="20">
                  <a:moveTo>
                    <a:pt x="2" y="7"/>
                  </a:moveTo>
                  <a:lnTo>
                    <a:pt x="2" y="7"/>
                  </a:lnTo>
                  <a:lnTo>
                    <a:pt x="2" y="16"/>
                  </a:lnTo>
                  <a:lnTo>
                    <a:pt x="3" y="20"/>
                  </a:lnTo>
                  <a:lnTo>
                    <a:pt x="8" y="18"/>
                  </a:lnTo>
                  <a:lnTo>
                    <a:pt x="8" y="15"/>
                  </a:lnTo>
                  <a:lnTo>
                    <a:pt x="10" y="9"/>
                  </a:lnTo>
                  <a:lnTo>
                    <a:pt x="8" y="6"/>
                  </a:lnTo>
                  <a:lnTo>
                    <a:pt x="7" y="4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3" y="7"/>
                  </a:lnTo>
                  <a:lnTo>
                    <a:pt x="3" y="9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7" y="15"/>
                  </a:lnTo>
                  <a:lnTo>
                    <a:pt x="7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734" name="Freeform 74"/>
            <p:cNvSpPr>
              <a:spLocks/>
            </p:cNvSpPr>
            <p:nvPr/>
          </p:nvSpPr>
          <p:spPr bwMode="auto">
            <a:xfrm>
              <a:off x="383" y="395"/>
              <a:ext cx="9" cy="59"/>
            </a:xfrm>
            <a:custGeom>
              <a:avLst/>
              <a:gdLst>
                <a:gd name="T0" fmla="*/ 0 w 9"/>
                <a:gd name="T1" fmla="*/ 0 h 59"/>
                <a:gd name="T2" fmla="*/ 0 w 9"/>
                <a:gd name="T3" fmla="*/ 0 h 59"/>
                <a:gd name="T4" fmla="*/ 4 w 9"/>
                <a:gd name="T5" fmla="*/ 20 h 59"/>
                <a:gd name="T6" fmla="*/ 4 w 9"/>
                <a:gd name="T7" fmla="*/ 31 h 59"/>
                <a:gd name="T8" fmla="*/ 4 w 9"/>
                <a:gd name="T9" fmla="*/ 40 h 59"/>
                <a:gd name="T10" fmla="*/ 4 w 9"/>
                <a:gd name="T11" fmla="*/ 59 h 59"/>
                <a:gd name="T12" fmla="*/ 9 w 9"/>
                <a:gd name="T13" fmla="*/ 59 h 59"/>
                <a:gd name="T14" fmla="*/ 9 w 9"/>
                <a:gd name="T15" fmla="*/ 40 h 59"/>
                <a:gd name="T16" fmla="*/ 9 w 9"/>
                <a:gd name="T17" fmla="*/ 31 h 59"/>
                <a:gd name="T18" fmla="*/ 9 w 9"/>
                <a:gd name="T19" fmla="*/ 20 h 59"/>
                <a:gd name="T20" fmla="*/ 5 w 9"/>
                <a:gd name="T21" fmla="*/ 0 h 59"/>
                <a:gd name="T22" fmla="*/ 5 w 9"/>
                <a:gd name="T23" fmla="*/ 0 h 59"/>
                <a:gd name="T24" fmla="*/ 0 w 9"/>
                <a:gd name="T25" fmla="*/ 0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"/>
                <a:gd name="T40" fmla="*/ 0 h 59"/>
                <a:gd name="T41" fmla="*/ 9 w 9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" h="59">
                  <a:moveTo>
                    <a:pt x="0" y="0"/>
                  </a:moveTo>
                  <a:lnTo>
                    <a:pt x="0" y="0"/>
                  </a:lnTo>
                  <a:lnTo>
                    <a:pt x="4" y="20"/>
                  </a:lnTo>
                  <a:lnTo>
                    <a:pt x="4" y="31"/>
                  </a:lnTo>
                  <a:lnTo>
                    <a:pt x="4" y="40"/>
                  </a:lnTo>
                  <a:lnTo>
                    <a:pt x="4" y="59"/>
                  </a:lnTo>
                  <a:lnTo>
                    <a:pt x="9" y="59"/>
                  </a:lnTo>
                  <a:lnTo>
                    <a:pt x="9" y="40"/>
                  </a:lnTo>
                  <a:lnTo>
                    <a:pt x="9" y="31"/>
                  </a:lnTo>
                  <a:lnTo>
                    <a:pt x="9" y="2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735" name="Freeform 75"/>
            <p:cNvSpPr>
              <a:spLocks/>
            </p:cNvSpPr>
            <p:nvPr/>
          </p:nvSpPr>
          <p:spPr bwMode="auto">
            <a:xfrm>
              <a:off x="375" y="332"/>
              <a:ext cx="13" cy="63"/>
            </a:xfrm>
            <a:custGeom>
              <a:avLst/>
              <a:gdLst>
                <a:gd name="T0" fmla="*/ 0 w 13"/>
                <a:gd name="T1" fmla="*/ 0 h 63"/>
                <a:gd name="T2" fmla="*/ 0 w 13"/>
                <a:gd name="T3" fmla="*/ 0 h 63"/>
                <a:gd name="T4" fmla="*/ 2 w 13"/>
                <a:gd name="T5" fmla="*/ 14 h 63"/>
                <a:gd name="T6" fmla="*/ 3 w 13"/>
                <a:gd name="T7" fmla="*/ 25 h 63"/>
                <a:gd name="T8" fmla="*/ 5 w 13"/>
                <a:gd name="T9" fmla="*/ 39 h 63"/>
                <a:gd name="T10" fmla="*/ 8 w 13"/>
                <a:gd name="T11" fmla="*/ 63 h 63"/>
                <a:gd name="T12" fmla="*/ 13 w 13"/>
                <a:gd name="T13" fmla="*/ 63 h 63"/>
                <a:gd name="T14" fmla="*/ 12 w 13"/>
                <a:gd name="T15" fmla="*/ 38 h 63"/>
                <a:gd name="T16" fmla="*/ 8 w 13"/>
                <a:gd name="T17" fmla="*/ 25 h 63"/>
                <a:gd name="T18" fmla="*/ 7 w 13"/>
                <a:gd name="T19" fmla="*/ 12 h 63"/>
                <a:gd name="T20" fmla="*/ 5 w 13"/>
                <a:gd name="T21" fmla="*/ 0 h 63"/>
                <a:gd name="T22" fmla="*/ 5 w 13"/>
                <a:gd name="T23" fmla="*/ 0 h 63"/>
                <a:gd name="T24" fmla="*/ 0 w 13"/>
                <a:gd name="T25" fmla="*/ 0 h 6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"/>
                <a:gd name="T40" fmla="*/ 0 h 63"/>
                <a:gd name="T41" fmla="*/ 13 w 13"/>
                <a:gd name="T42" fmla="*/ 63 h 6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" h="63">
                  <a:moveTo>
                    <a:pt x="0" y="0"/>
                  </a:moveTo>
                  <a:lnTo>
                    <a:pt x="0" y="0"/>
                  </a:lnTo>
                  <a:lnTo>
                    <a:pt x="2" y="14"/>
                  </a:lnTo>
                  <a:lnTo>
                    <a:pt x="3" y="25"/>
                  </a:lnTo>
                  <a:lnTo>
                    <a:pt x="5" y="39"/>
                  </a:lnTo>
                  <a:lnTo>
                    <a:pt x="8" y="63"/>
                  </a:lnTo>
                  <a:lnTo>
                    <a:pt x="13" y="63"/>
                  </a:lnTo>
                  <a:lnTo>
                    <a:pt x="12" y="38"/>
                  </a:lnTo>
                  <a:lnTo>
                    <a:pt x="8" y="25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736" name="Freeform 76"/>
            <p:cNvSpPr>
              <a:spLocks/>
            </p:cNvSpPr>
            <p:nvPr/>
          </p:nvSpPr>
          <p:spPr bwMode="auto">
            <a:xfrm>
              <a:off x="362" y="283"/>
              <a:ext cx="18" cy="49"/>
            </a:xfrm>
            <a:custGeom>
              <a:avLst/>
              <a:gdLst>
                <a:gd name="T0" fmla="*/ 0 w 18"/>
                <a:gd name="T1" fmla="*/ 2 h 49"/>
                <a:gd name="T2" fmla="*/ 0 w 18"/>
                <a:gd name="T3" fmla="*/ 2 h 49"/>
                <a:gd name="T4" fmla="*/ 5 w 18"/>
                <a:gd name="T5" fmla="*/ 14 h 49"/>
                <a:gd name="T6" fmla="*/ 8 w 18"/>
                <a:gd name="T7" fmla="*/ 25 h 49"/>
                <a:gd name="T8" fmla="*/ 12 w 18"/>
                <a:gd name="T9" fmla="*/ 36 h 49"/>
                <a:gd name="T10" fmla="*/ 13 w 18"/>
                <a:gd name="T11" fmla="*/ 49 h 49"/>
                <a:gd name="T12" fmla="*/ 18 w 18"/>
                <a:gd name="T13" fmla="*/ 49 h 49"/>
                <a:gd name="T14" fmla="*/ 16 w 18"/>
                <a:gd name="T15" fmla="*/ 34 h 49"/>
                <a:gd name="T16" fmla="*/ 13 w 18"/>
                <a:gd name="T17" fmla="*/ 23 h 49"/>
                <a:gd name="T18" fmla="*/ 10 w 18"/>
                <a:gd name="T19" fmla="*/ 14 h 49"/>
                <a:gd name="T20" fmla="*/ 5 w 18"/>
                <a:gd name="T21" fmla="*/ 0 h 49"/>
                <a:gd name="T22" fmla="*/ 5 w 18"/>
                <a:gd name="T23" fmla="*/ 0 h 49"/>
                <a:gd name="T24" fmla="*/ 0 w 18"/>
                <a:gd name="T25" fmla="*/ 2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49"/>
                <a:gd name="T41" fmla="*/ 18 w 18"/>
                <a:gd name="T42" fmla="*/ 49 h 4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49">
                  <a:moveTo>
                    <a:pt x="0" y="2"/>
                  </a:moveTo>
                  <a:lnTo>
                    <a:pt x="0" y="2"/>
                  </a:lnTo>
                  <a:lnTo>
                    <a:pt x="5" y="14"/>
                  </a:lnTo>
                  <a:lnTo>
                    <a:pt x="8" y="25"/>
                  </a:lnTo>
                  <a:lnTo>
                    <a:pt x="12" y="36"/>
                  </a:lnTo>
                  <a:lnTo>
                    <a:pt x="13" y="49"/>
                  </a:lnTo>
                  <a:lnTo>
                    <a:pt x="18" y="49"/>
                  </a:lnTo>
                  <a:lnTo>
                    <a:pt x="16" y="34"/>
                  </a:lnTo>
                  <a:lnTo>
                    <a:pt x="13" y="23"/>
                  </a:lnTo>
                  <a:lnTo>
                    <a:pt x="10" y="14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737" name="Freeform 77"/>
            <p:cNvSpPr>
              <a:spLocks/>
            </p:cNvSpPr>
            <p:nvPr/>
          </p:nvSpPr>
          <p:spPr bwMode="auto">
            <a:xfrm>
              <a:off x="342" y="247"/>
              <a:ext cx="25" cy="38"/>
            </a:xfrm>
            <a:custGeom>
              <a:avLst/>
              <a:gdLst>
                <a:gd name="T0" fmla="*/ 0 w 25"/>
                <a:gd name="T1" fmla="*/ 0 h 38"/>
                <a:gd name="T2" fmla="*/ 0 w 25"/>
                <a:gd name="T3" fmla="*/ 5 h 38"/>
                <a:gd name="T4" fmla="*/ 2 w 25"/>
                <a:gd name="T5" fmla="*/ 9 h 38"/>
                <a:gd name="T6" fmla="*/ 10 w 25"/>
                <a:gd name="T7" fmla="*/ 18 h 38"/>
                <a:gd name="T8" fmla="*/ 17 w 25"/>
                <a:gd name="T9" fmla="*/ 29 h 38"/>
                <a:gd name="T10" fmla="*/ 20 w 25"/>
                <a:gd name="T11" fmla="*/ 38 h 38"/>
                <a:gd name="T12" fmla="*/ 25 w 25"/>
                <a:gd name="T13" fmla="*/ 36 h 38"/>
                <a:gd name="T14" fmla="*/ 20 w 25"/>
                <a:gd name="T15" fmla="*/ 25 h 38"/>
                <a:gd name="T16" fmla="*/ 14 w 25"/>
                <a:gd name="T17" fmla="*/ 14 h 38"/>
                <a:gd name="T18" fmla="*/ 7 w 25"/>
                <a:gd name="T19" fmla="*/ 3 h 38"/>
                <a:gd name="T20" fmla="*/ 0 w 25"/>
                <a:gd name="T21" fmla="*/ 0 h 38"/>
                <a:gd name="T22" fmla="*/ 0 w 25"/>
                <a:gd name="T23" fmla="*/ 5 h 38"/>
                <a:gd name="T24" fmla="*/ 0 w 25"/>
                <a:gd name="T25" fmla="*/ 0 h 3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5"/>
                <a:gd name="T40" fmla="*/ 0 h 38"/>
                <a:gd name="T41" fmla="*/ 25 w 25"/>
                <a:gd name="T42" fmla="*/ 38 h 3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5" h="38">
                  <a:moveTo>
                    <a:pt x="0" y="0"/>
                  </a:moveTo>
                  <a:lnTo>
                    <a:pt x="0" y="5"/>
                  </a:lnTo>
                  <a:lnTo>
                    <a:pt x="2" y="9"/>
                  </a:lnTo>
                  <a:lnTo>
                    <a:pt x="10" y="18"/>
                  </a:lnTo>
                  <a:lnTo>
                    <a:pt x="17" y="29"/>
                  </a:lnTo>
                  <a:lnTo>
                    <a:pt x="20" y="38"/>
                  </a:lnTo>
                  <a:lnTo>
                    <a:pt x="25" y="36"/>
                  </a:lnTo>
                  <a:lnTo>
                    <a:pt x="20" y="25"/>
                  </a:lnTo>
                  <a:lnTo>
                    <a:pt x="14" y="14"/>
                  </a:lnTo>
                  <a:lnTo>
                    <a:pt x="7" y="3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738" name="Rectangle 78"/>
            <p:cNvSpPr>
              <a:spLocks noChangeArrowheads="1"/>
            </p:cNvSpPr>
            <p:nvPr/>
          </p:nvSpPr>
          <p:spPr bwMode="auto">
            <a:xfrm>
              <a:off x="149" y="196"/>
              <a:ext cx="508" cy="6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155652" name="Picture 79" descr="icc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"/>
            <a:ext cx="9906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3" name="Text Box 80"/>
          <p:cNvSpPr txBox="1">
            <a:spLocks noChangeArrowheads="1"/>
          </p:cNvSpPr>
          <p:nvPr/>
        </p:nvSpPr>
        <p:spPr bwMode="auto">
          <a:xfrm>
            <a:off x="2209800" y="228600"/>
            <a:ext cx="5902325" cy="669925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</a:pPr>
            <a:r>
              <a:rPr lang="en-GB" sz="3600">
                <a:solidFill>
                  <a:srgbClr val="FF0000"/>
                </a:solidFill>
                <a:sym typeface="Symbol" charset="0"/>
              </a:rPr>
              <a:t>The content of our universe</a:t>
            </a:r>
            <a:r>
              <a:rPr lang="en-GB" sz="36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55654" name="Rectangle 90"/>
          <p:cNvSpPr>
            <a:spLocks noChangeArrowheads="1"/>
          </p:cNvSpPr>
          <p:nvPr/>
        </p:nvSpPr>
        <p:spPr bwMode="auto">
          <a:xfrm>
            <a:off x="914400" y="5638800"/>
            <a:ext cx="69215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FFFF"/>
                </a:solidFill>
              </a:rPr>
              <a:t>   Normal matter </a:t>
            </a:r>
            <a:r>
              <a:rPr lang="en-US" sz="2400">
                <a:solidFill>
                  <a:srgbClr val="FFFFFF"/>
                </a:solidFill>
                <a:sym typeface="Symbol" charset="0"/>
              </a:rPr>
              <a:t> matter made of ordinary atoms</a:t>
            </a:r>
            <a:endParaRPr lang="en-US" sz="2400">
              <a:solidFill>
                <a:srgbClr val="FFFFFF"/>
              </a:solidFill>
            </a:endParaRPr>
          </a:p>
        </p:txBody>
      </p:sp>
      <p:sp useBgFill="1">
        <p:nvSpPr>
          <p:cNvPr id="155655" name="Right Triangle 86"/>
          <p:cNvSpPr>
            <a:spLocks noChangeAspect="1"/>
          </p:cNvSpPr>
          <p:nvPr/>
        </p:nvSpPr>
        <p:spPr bwMode="auto">
          <a:xfrm rot="157108">
            <a:off x="4310063" y="3025775"/>
            <a:ext cx="2055812" cy="1714500"/>
          </a:xfrm>
          <a:prstGeom prst="rtTriangle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>
              <a:solidFill>
                <a:srgbClr val="000000"/>
              </a:solidFill>
            </a:endParaRPr>
          </a:p>
        </p:txBody>
      </p:sp>
      <p:sp useBgFill="1">
        <p:nvSpPr>
          <p:cNvPr id="155656" name="Right Triangle 87"/>
          <p:cNvSpPr>
            <a:spLocks noChangeAspect="1"/>
          </p:cNvSpPr>
          <p:nvPr/>
        </p:nvSpPr>
        <p:spPr bwMode="auto">
          <a:xfrm rot="-3968190">
            <a:off x="4815682" y="1966119"/>
            <a:ext cx="1096962" cy="2247900"/>
          </a:xfrm>
          <a:prstGeom prst="rtTriangle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>
              <a:solidFill>
                <a:srgbClr val="000000"/>
              </a:solidFill>
            </a:endParaRPr>
          </a:p>
        </p:txBody>
      </p:sp>
      <p:sp useBgFill="1">
        <p:nvSpPr>
          <p:cNvPr id="155657" name="Rectangle 88"/>
          <p:cNvSpPr>
            <a:spLocks noChangeArrowheads="1"/>
          </p:cNvSpPr>
          <p:nvPr/>
        </p:nvSpPr>
        <p:spPr bwMode="auto">
          <a:xfrm rot="1611309">
            <a:off x="6016625" y="4005263"/>
            <a:ext cx="914400" cy="201612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>
              <a:solidFill>
                <a:srgbClr val="000000"/>
              </a:solidFill>
            </a:endParaRPr>
          </a:p>
        </p:txBody>
      </p:sp>
      <p:pic>
        <p:nvPicPr>
          <p:cNvPr id="155658" name="Picture 91" descr="&#10;pie_chart.jpg                                                  00092B0BMacintosh HD                   BCFB972B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54" t="63696" r="12151" b="22462"/>
          <a:stretch>
            <a:fillRect/>
          </a:stretch>
        </p:blipFill>
        <p:spPr bwMode="auto">
          <a:xfrm>
            <a:off x="5791200" y="4495800"/>
            <a:ext cx="1752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60" name="TextBox 90"/>
          <p:cNvSpPr txBox="1">
            <a:spLocks noChangeArrowheads="1"/>
          </p:cNvSpPr>
          <p:nvPr/>
        </p:nvSpPr>
        <p:spPr bwMode="auto">
          <a:xfrm>
            <a:off x="5862638" y="4735513"/>
            <a:ext cx="538162" cy="3698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rgbClr val="FFFFFF"/>
                </a:solidFill>
              </a:rPr>
              <a:t>5 %</a:t>
            </a:r>
          </a:p>
        </p:txBody>
      </p:sp>
      <p:grpSp>
        <p:nvGrpSpPr>
          <p:cNvPr id="97" name="Group 96"/>
          <p:cNvGrpSpPr/>
          <p:nvPr/>
        </p:nvGrpSpPr>
        <p:grpSpPr>
          <a:xfrm>
            <a:off x="5867400" y="1196752"/>
            <a:ext cx="3178629" cy="4248472"/>
            <a:chOff x="5867400" y="1196752"/>
            <a:chExt cx="3178629" cy="4248472"/>
          </a:xfrm>
        </p:grpSpPr>
        <p:grpSp>
          <p:nvGrpSpPr>
            <p:cNvPr id="98" name="Group 97"/>
            <p:cNvGrpSpPr/>
            <p:nvPr/>
          </p:nvGrpSpPr>
          <p:grpSpPr>
            <a:xfrm>
              <a:off x="7380311" y="1196752"/>
              <a:ext cx="1665718" cy="4248472"/>
              <a:chOff x="7377590" y="1128344"/>
              <a:chExt cx="1702557" cy="4460896"/>
            </a:xfrm>
          </p:grpSpPr>
          <p:pic>
            <p:nvPicPr>
              <p:cNvPr id="100" name="Picture 99" descr="sun.jpg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62" r="9097"/>
              <a:stretch/>
            </p:blipFill>
            <p:spPr>
              <a:xfrm>
                <a:off x="7377592" y="1128344"/>
                <a:ext cx="1702555" cy="1587777"/>
              </a:xfrm>
              <a:prstGeom prst="rect">
                <a:avLst/>
              </a:prstGeom>
            </p:spPr>
          </p:pic>
          <p:pic>
            <p:nvPicPr>
              <p:cNvPr id="101" name="Picture 100" descr="earth.jp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847" r="7631" b="8317"/>
              <a:stretch/>
            </p:blipFill>
            <p:spPr>
              <a:xfrm>
                <a:off x="7524793" y="3094163"/>
                <a:ext cx="1432253" cy="1339350"/>
              </a:xfrm>
              <a:prstGeom prst="rect">
                <a:avLst/>
              </a:prstGeom>
            </p:spPr>
          </p:pic>
          <p:pic>
            <p:nvPicPr>
              <p:cNvPr id="102" name="Picture 101" descr="human_evolution.jpg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77592" y="4810592"/>
                <a:ext cx="1692336" cy="778648"/>
              </a:xfrm>
              <a:prstGeom prst="rect">
                <a:avLst/>
              </a:prstGeom>
            </p:spPr>
          </p:pic>
          <p:sp>
            <p:nvSpPr>
              <p:cNvPr id="103" name="Rectangle 102"/>
              <p:cNvSpPr/>
              <p:nvPr/>
            </p:nvSpPr>
            <p:spPr bwMode="auto">
              <a:xfrm>
                <a:off x="7377590" y="1128344"/>
                <a:ext cx="1692812" cy="4460896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457200" marR="0" indent="-457200" algn="l" defTabSz="914400" rtl="0" eaLnBrk="0" fontAlgn="base" latinLnBrk="0" hangingPunct="0">
                  <a:lnSpc>
                    <a:spcPct val="115000"/>
                  </a:lnSpc>
                  <a:spcBef>
                    <a:spcPct val="25000"/>
                  </a:spcBef>
                  <a:spcAft>
                    <a:spcPct val="0"/>
                  </a:spcAft>
                  <a:buClr>
                    <a:srgbClr val="FF0000"/>
                  </a:buClr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65" charset="0"/>
                </a:endParaRPr>
              </a:p>
            </p:txBody>
          </p:sp>
        </p:grpSp>
        <p:cxnSp>
          <p:nvCxnSpPr>
            <p:cNvPr id="99" name="Straight Arrow Connector 84"/>
            <p:cNvCxnSpPr>
              <a:cxnSpLocks noChangeShapeType="1"/>
            </p:cNvCxnSpPr>
            <p:nvPr/>
          </p:nvCxnSpPr>
          <p:spPr bwMode="auto">
            <a:xfrm flipH="1">
              <a:off x="5867400" y="2708920"/>
              <a:ext cx="1512912" cy="1329680"/>
            </a:xfrm>
            <a:prstGeom prst="straightConnector1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862231618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91" descr="&#10;pie_chart.jpg                                                  00092B0BMacintosh HD                   BCFB972B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98" t="29095"/>
          <a:stretch>
            <a:fillRect/>
          </a:stretch>
        </p:blipFill>
        <p:spPr bwMode="auto">
          <a:xfrm>
            <a:off x="4343400" y="2590800"/>
            <a:ext cx="4191000" cy="390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7699" name="Group 2"/>
          <p:cNvGrpSpPr>
            <a:grpSpLocks/>
          </p:cNvGrpSpPr>
          <p:nvPr/>
        </p:nvGrpSpPr>
        <p:grpSpPr bwMode="auto">
          <a:xfrm>
            <a:off x="152400" y="152400"/>
            <a:ext cx="609600" cy="533400"/>
            <a:chOff x="146" y="195"/>
            <a:chExt cx="582" cy="669"/>
          </a:xfrm>
        </p:grpSpPr>
        <p:sp>
          <p:nvSpPr>
            <p:cNvPr id="157713" name="Freeform 3"/>
            <p:cNvSpPr>
              <a:spLocks/>
            </p:cNvSpPr>
            <p:nvPr/>
          </p:nvSpPr>
          <p:spPr bwMode="auto">
            <a:xfrm>
              <a:off x="246" y="247"/>
              <a:ext cx="478" cy="614"/>
            </a:xfrm>
            <a:custGeom>
              <a:avLst/>
              <a:gdLst>
                <a:gd name="T0" fmla="*/ 478 w 478"/>
                <a:gd name="T1" fmla="*/ 0 h 614"/>
                <a:gd name="T2" fmla="*/ 478 w 478"/>
                <a:gd name="T3" fmla="*/ 5 h 614"/>
                <a:gd name="T4" fmla="*/ 478 w 478"/>
                <a:gd name="T5" fmla="*/ 23 h 614"/>
                <a:gd name="T6" fmla="*/ 478 w 478"/>
                <a:gd name="T7" fmla="*/ 40 h 614"/>
                <a:gd name="T8" fmla="*/ 477 w 478"/>
                <a:gd name="T9" fmla="*/ 70 h 614"/>
                <a:gd name="T10" fmla="*/ 474 w 478"/>
                <a:gd name="T11" fmla="*/ 106 h 614"/>
                <a:gd name="T12" fmla="*/ 465 w 478"/>
                <a:gd name="T13" fmla="*/ 168 h 614"/>
                <a:gd name="T14" fmla="*/ 459 w 478"/>
                <a:gd name="T15" fmla="*/ 213 h 614"/>
                <a:gd name="T16" fmla="*/ 452 w 478"/>
                <a:gd name="T17" fmla="*/ 245 h 614"/>
                <a:gd name="T18" fmla="*/ 439 w 478"/>
                <a:gd name="T19" fmla="*/ 287 h 614"/>
                <a:gd name="T20" fmla="*/ 403 w 478"/>
                <a:gd name="T21" fmla="*/ 382 h 614"/>
                <a:gd name="T22" fmla="*/ 354 w 478"/>
                <a:gd name="T23" fmla="*/ 476 h 614"/>
                <a:gd name="T24" fmla="*/ 321 w 478"/>
                <a:gd name="T25" fmla="*/ 525 h 614"/>
                <a:gd name="T26" fmla="*/ 287 w 478"/>
                <a:gd name="T27" fmla="*/ 568 h 614"/>
                <a:gd name="T28" fmla="*/ 257 w 478"/>
                <a:gd name="T29" fmla="*/ 603 h 614"/>
                <a:gd name="T30" fmla="*/ 247 w 478"/>
                <a:gd name="T31" fmla="*/ 614 h 614"/>
                <a:gd name="T32" fmla="*/ 246 w 478"/>
                <a:gd name="T33" fmla="*/ 614 h 614"/>
                <a:gd name="T34" fmla="*/ 236 w 478"/>
                <a:gd name="T35" fmla="*/ 604 h 614"/>
                <a:gd name="T36" fmla="*/ 216 w 478"/>
                <a:gd name="T37" fmla="*/ 586 h 614"/>
                <a:gd name="T38" fmla="*/ 206 w 478"/>
                <a:gd name="T39" fmla="*/ 577 h 614"/>
                <a:gd name="T40" fmla="*/ 195 w 478"/>
                <a:gd name="T41" fmla="*/ 565 h 614"/>
                <a:gd name="T42" fmla="*/ 180 w 478"/>
                <a:gd name="T43" fmla="*/ 547 h 614"/>
                <a:gd name="T44" fmla="*/ 159 w 478"/>
                <a:gd name="T45" fmla="*/ 514 h 614"/>
                <a:gd name="T46" fmla="*/ 144 w 478"/>
                <a:gd name="T47" fmla="*/ 491 h 614"/>
                <a:gd name="T48" fmla="*/ 129 w 478"/>
                <a:gd name="T49" fmla="*/ 466 h 614"/>
                <a:gd name="T50" fmla="*/ 105 w 478"/>
                <a:gd name="T51" fmla="*/ 431 h 614"/>
                <a:gd name="T52" fmla="*/ 80 w 478"/>
                <a:gd name="T53" fmla="*/ 399 h 614"/>
                <a:gd name="T54" fmla="*/ 64 w 478"/>
                <a:gd name="T55" fmla="*/ 366 h 614"/>
                <a:gd name="T56" fmla="*/ 54 w 478"/>
                <a:gd name="T57" fmla="*/ 337 h 614"/>
                <a:gd name="T58" fmla="*/ 42 w 478"/>
                <a:gd name="T59" fmla="*/ 303 h 614"/>
                <a:gd name="T60" fmla="*/ 32 w 478"/>
                <a:gd name="T61" fmla="*/ 274 h 614"/>
                <a:gd name="T62" fmla="*/ 23 w 478"/>
                <a:gd name="T63" fmla="*/ 238 h 614"/>
                <a:gd name="T64" fmla="*/ 14 w 478"/>
                <a:gd name="T65" fmla="*/ 200 h 614"/>
                <a:gd name="T66" fmla="*/ 8 w 478"/>
                <a:gd name="T67" fmla="*/ 164 h 614"/>
                <a:gd name="T68" fmla="*/ 1 w 478"/>
                <a:gd name="T69" fmla="*/ 119 h 614"/>
                <a:gd name="T70" fmla="*/ 0 w 478"/>
                <a:gd name="T71" fmla="*/ 72 h 614"/>
                <a:gd name="T72" fmla="*/ 0 w 478"/>
                <a:gd name="T73" fmla="*/ 31 h 614"/>
                <a:gd name="T74" fmla="*/ 0 w 478"/>
                <a:gd name="T75" fmla="*/ 9 h 614"/>
                <a:gd name="T76" fmla="*/ 0 w 478"/>
                <a:gd name="T77" fmla="*/ 0 h 61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478"/>
                <a:gd name="T118" fmla="*/ 0 h 614"/>
                <a:gd name="T119" fmla="*/ 478 w 478"/>
                <a:gd name="T120" fmla="*/ 614 h 61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478" h="614">
                  <a:moveTo>
                    <a:pt x="0" y="0"/>
                  </a:moveTo>
                  <a:lnTo>
                    <a:pt x="478" y="0"/>
                  </a:lnTo>
                  <a:lnTo>
                    <a:pt x="478" y="5"/>
                  </a:lnTo>
                  <a:lnTo>
                    <a:pt x="478" y="13"/>
                  </a:lnTo>
                  <a:lnTo>
                    <a:pt x="478" y="23"/>
                  </a:lnTo>
                  <a:lnTo>
                    <a:pt x="478" y="31"/>
                  </a:lnTo>
                  <a:lnTo>
                    <a:pt x="478" y="40"/>
                  </a:lnTo>
                  <a:lnTo>
                    <a:pt x="477" y="54"/>
                  </a:lnTo>
                  <a:lnTo>
                    <a:pt x="477" y="70"/>
                  </a:lnTo>
                  <a:lnTo>
                    <a:pt x="475" y="88"/>
                  </a:lnTo>
                  <a:lnTo>
                    <a:pt x="474" y="106"/>
                  </a:lnTo>
                  <a:lnTo>
                    <a:pt x="469" y="148"/>
                  </a:lnTo>
                  <a:lnTo>
                    <a:pt x="465" y="168"/>
                  </a:lnTo>
                  <a:lnTo>
                    <a:pt x="462" y="182"/>
                  </a:lnTo>
                  <a:lnTo>
                    <a:pt x="459" y="213"/>
                  </a:lnTo>
                  <a:lnTo>
                    <a:pt x="455" y="227"/>
                  </a:lnTo>
                  <a:lnTo>
                    <a:pt x="452" y="245"/>
                  </a:lnTo>
                  <a:lnTo>
                    <a:pt x="446" y="265"/>
                  </a:lnTo>
                  <a:lnTo>
                    <a:pt x="439" y="287"/>
                  </a:lnTo>
                  <a:lnTo>
                    <a:pt x="423" y="337"/>
                  </a:lnTo>
                  <a:lnTo>
                    <a:pt x="403" y="382"/>
                  </a:lnTo>
                  <a:lnTo>
                    <a:pt x="380" y="429"/>
                  </a:lnTo>
                  <a:lnTo>
                    <a:pt x="354" y="476"/>
                  </a:lnTo>
                  <a:lnTo>
                    <a:pt x="339" y="500"/>
                  </a:lnTo>
                  <a:lnTo>
                    <a:pt x="321" y="525"/>
                  </a:lnTo>
                  <a:lnTo>
                    <a:pt x="303" y="547"/>
                  </a:lnTo>
                  <a:lnTo>
                    <a:pt x="287" y="568"/>
                  </a:lnTo>
                  <a:lnTo>
                    <a:pt x="272" y="586"/>
                  </a:lnTo>
                  <a:lnTo>
                    <a:pt x="257" y="603"/>
                  </a:lnTo>
                  <a:lnTo>
                    <a:pt x="249" y="612"/>
                  </a:lnTo>
                  <a:lnTo>
                    <a:pt x="247" y="614"/>
                  </a:lnTo>
                  <a:lnTo>
                    <a:pt x="246" y="614"/>
                  </a:lnTo>
                  <a:lnTo>
                    <a:pt x="241" y="610"/>
                  </a:lnTo>
                  <a:lnTo>
                    <a:pt x="236" y="604"/>
                  </a:lnTo>
                  <a:lnTo>
                    <a:pt x="231" y="599"/>
                  </a:lnTo>
                  <a:lnTo>
                    <a:pt x="216" y="586"/>
                  </a:lnTo>
                  <a:lnTo>
                    <a:pt x="211" y="583"/>
                  </a:lnTo>
                  <a:lnTo>
                    <a:pt x="206" y="577"/>
                  </a:lnTo>
                  <a:lnTo>
                    <a:pt x="198" y="570"/>
                  </a:lnTo>
                  <a:lnTo>
                    <a:pt x="195" y="565"/>
                  </a:lnTo>
                  <a:lnTo>
                    <a:pt x="187" y="558"/>
                  </a:lnTo>
                  <a:lnTo>
                    <a:pt x="180" y="547"/>
                  </a:lnTo>
                  <a:lnTo>
                    <a:pt x="170" y="534"/>
                  </a:lnTo>
                  <a:lnTo>
                    <a:pt x="159" y="514"/>
                  </a:lnTo>
                  <a:lnTo>
                    <a:pt x="151" y="505"/>
                  </a:lnTo>
                  <a:lnTo>
                    <a:pt x="144" y="491"/>
                  </a:lnTo>
                  <a:lnTo>
                    <a:pt x="137" y="478"/>
                  </a:lnTo>
                  <a:lnTo>
                    <a:pt x="129" y="466"/>
                  </a:lnTo>
                  <a:lnTo>
                    <a:pt x="116" y="447"/>
                  </a:lnTo>
                  <a:lnTo>
                    <a:pt x="105" y="431"/>
                  </a:lnTo>
                  <a:lnTo>
                    <a:pt x="91" y="417"/>
                  </a:lnTo>
                  <a:lnTo>
                    <a:pt x="80" y="399"/>
                  </a:lnTo>
                  <a:lnTo>
                    <a:pt x="70" y="379"/>
                  </a:lnTo>
                  <a:lnTo>
                    <a:pt x="64" y="366"/>
                  </a:lnTo>
                  <a:lnTo>
                    <a:pt x="59" y="354"/>
                  </a:lnTo>
                  <a:lnTo>
                    <a:pt x="54" y="337"/>
                  </a:lnTo>
                  <a:lnTo>
                    <a:pt x="47" y="321"/>
                  </a:lnTo>
                  <a:lnTo>
                    <a:pt x="42" y="303"/>
                  </a:lnTo>
                  <a:lnTo>
                    <a:pt x="36" y="287"/>
                  </a:lnTo>
                  <a:lnTo>
                    <a:pt x="32" y="274"/>
                  </a:lnTo>
                  <a:lnTo>
                    <a:pt x="28" y="260"/>
                  </a:lnTo>
                  <a:lnTo>
                    <a:pt x="23" y="238"/>
                  </a:lnTo>
                  <a:lnTo>
                    <a:pt x="18" y="218"/>
                  </a:lnTo>
                  <a:lnTo>
                    <a:pt x="14" y="200"/>
                  </a:lnTo>
                  <a:lnTo>
                    <a:pt x="11" y="182"/>
                  </a:lnTo>
                  <a:lnTo>
                    <a:pt x="8" y="164"/>
                  </a:lnTo>
                  <a:lnTo>
                    <a:pt x="5" y="142"/>
                  </a:lnTo>
                  <a:lnTo>
                    <a:pt x="1" y="119"/>
                  </a:lnTo>
                  <a:lnTo>
                    <a:pt x="0" y="97"/>
                  </a:lnTo>
                  <a:lnTo>
                    <a:pt x="0" y="72"/>
                  </a:lnTo>
                  <a:lnTo>
                    <a:pt x="0" y="50"/>
                  </a:lnTo>
                  <a:lnTo>
                    <a:pt x="0" y="31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14" name="Freeform 4"/>
            <p:cNvSpPr>
              <a:spLocks/>
            </p:cNvSpPr>
            <p:nvPr/>
          </p:nvSpPr>
          <p:spPr bwMode="auto">
            <a:xfrm>
              <a:off x="246" y="241"/>
              <a:ext cx="480" cy="8"/>
            </a:xfrm>
            <a:custGeom>
              <a:avLst/>
              <a:gdLst>
                <a:gd name="T0" fmla="*/ 480 w 480"/>
                <a:gd name="T1" fmla="*/ 6 h 8"/>
                <a:gd name="T2" fmla="*/ 478 w 480"/>
                <a:gd name="T3" fmla="*/ 0 h 8"/>
                <a:gd name="T4" fmla="*/ 0 w 480"/>
                <a:gd name="T5" fmla="*/ 0 h 8"/>
                <a:gd name="T6" fmla="*/ 0 w 480"/>
                <a:gd name="T7" fmla="*/ 8 h 8"/>
                <a:gd name="T8" fmla="*/ 478 w 480"/>
                <a:gd name="T9" fmla="*/ 8 h 8"/>
                <a:gd name="T10" fmla="*/ 480 w 480"/>
                <a:gd name="T11" fmla="*/ 6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80"/>
                <a:gd name="T19" fmla="*/ 0 h 8"/>
                <a:gd name="T20" fmla="*/ 480 w 480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80" h="8">
                  <a:moveTo>
                    <a:pt x="480" y="6"/>
                  </a:moveTo>
                  <a:lnTo>
                    <a:pt x="47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478" y="8"/>
                  </a:lnTo>
                  <a:lnTo>
                    <a:pt x="480" y="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15" name="Freeform 5"/>
            <p:cNvSpPr>
              <a:spLocks/>
            </p:cNvSpPr>
            <p:nvPr/>
          </p:nvSpPr>
          <p:spPr bwMode="auto">
            <a:xfrm>
              <a:off x="721" y="247"/>
              <a:ext cx="7" cy="23"/>
            </a:xfrm>
            <a:custGeom>
              <a:avLst/>
              <a:gdLst>
                <a:gd name="T0" fmla="*/ 5 w 7"/>
                <a:gd name="T1" fmla="*/ 23 h 23"/>
                <a:gd name="T2" fmla="*/ 5 w 7"/>
                <a:gd name="T3" fmla="*/ 23 h 23"/>
                <a:gd name="T4" fmla="*/ 7 w 7"/>
                <a:gd name="T5" fmla="*/ 5 h 23"/>
                <a:gd name="T6" fmla="*/ 5 w 7"/>
                <a:gd name="T7" fmla="*/ 0 h 23"/>
                <a:gd name="T8" fmla="*/ 0 w 7"/>
                <a:gd name="T9" fmla="*/ 0 h 23"/>
                <a:gd name="T10" fmla="*/ 0 w 7"/>
                <a:gd name="T11" fmla="*/ 5 h 23"/>
                <a:gd name="T12" fmla="*/ 0 w 7"/>
                <a:gd name="T13" fmla="*/ 22 h 23"/>
                <a:gd name="T14" fmla="*/ 0 w 7"/>
                <a:gd name="T15" fmla="*/ 22 h 23"/>
                <a:gd name="T16" fmla="*/ 5 w 7"/>
                <a:gd name="T17" fmla="*/ 23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23"/>
                <a:gd name="T29" fmla="*/ 7 w 7"/>
                <a:gd name="T30" fmla="*/ 23 h 2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23">
                  <a:moveTo>
                    <a:pt x="5" y="23"/>
                  </a:moveTo>
                  <a:lnTo>
                    <a:pt x="5" y="23"/>
                  </a:lnTo>
                  <a:lnTo>
                    <a:pt x="7" y="5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22"/>
                  </a:lnTo>
                  <a:lnTo>
                    <a:pt x="5" y="23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16" name="Freeform 6"/>
            <p:cNvSpPr>
              <a:spLocks/>
            </p:cNvSpPr>
            <p:nvPr/>
          </p:nvSpPr>
          <p:spPr bwMode="auto">
            <a:xfrm>
              <a:off x="711" y="269"/>
              <a:ext cx="15" cy="126"/>
            </a:xfrm>
            <a:custGeom>
              <a:avLst/>
              <a:gdLst>
                <a:gd name="T0" fmla="*/ 5 w 15"/>
                <a:gd name="T1" fmla="*/ 126 h 126"/>
                <a:gd name="T2" fmla="*/ 5 w 15"/>
                <a:gd name="T3" fmla="*/ 126 h 126"/>
                <a:gd name="T4" fmla="*/ 12 w 15"/>
                <a:gd name="T5" fmla="*/ 86 h 126"/>
                <a:gd name="T6" fmla="*/ 13 w 15"/>
                <a:gd name="T7" fmla="*/ 48 h 126"/>
                <a:gd name="T8" fmla="*/ 15 w 15"/>
                <a:gd name="T9" fmla="*/ 18 h 126"/>
                <a:gd name="T10" fmla="*/ 15 w 15"/>
                <a:gd name="T11" fmla="*/ 1 h 126"/>
                <a:gd name="T12" fmla="*/ 10 w 15"/>
                <a:gd name="T13" fmla="*/ 0 h 126"/>
                <a:gd name="T14" fmla="*/ 10 w 15"/>
                <a:gd name="T15" fmla="*/ 18 h 126"/>
                <a:gd name="T16" fmla="*/ 9 w 15"/>
                <a:gd name="T17" fmla="*/ 48 h 126"/>
                <a:gd name="T18" fmla="*/ 5 w 15"/>
                <a:gd name="T19" fmla="*/ 84 h 126"/>
                <a:gd name="T20" fmla="*/ 0 w 15"/>
                <a:gd name="T21" fmla="*/ 126 h 126"/>
                <a:gd name="T22" fmla="*/ 0 w 15"/>
                <a:gd name="T23" fmla="*/ 126 h 126"/>
                <a:gd name="T24" fmla="*/ 5 w 15"/>
                <a:gd name="T25" fmla="*/ 126 h 1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5"/>
                <a:gd name="T40" fmla="*/ 0 h 126"/>
                <a:gd name="T41" fmla="*/ 15 w 15"/>
                <a:gd name="T42" fmla="*/ 126 h 12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5" h="126">
                  <a:moveTo>
                    <a:pt x="5" y="126"/>
                  </a:moveTo>
                  <a:lnTo>
                    <a:pt x="5" y="126"/>
                  </a:lnTo>
                  <a:lnTo>
                    <a:pt x="12" y="86"/>
                  </a:lnTo>
                  <a:lnTo>
                    <a:pt x="13" y="48"/>
                  </a:lnTo>
                  <a:lnTo>
                    <a:pt x="15" y="18"/>
                  </a:lnTo>
                  <a:lnTo>
                    <a:pt x="15" y="1"/>
                  </a:lnTo>
                  <a:lnTo>
                    <a:pt x="10" y="0"/>
                  </a:lnTo>
                  <a:lnTo>
                    <a:pt x="10" y="18"/>
                  </a:lnTo>
                  <a:lnTo>
                    <a:pt x="9" y="48"/>
                  </a:lnTo>
                  <a:lnTo>
                    <a:pt x="5" y="84"/>
                  </a:lnTo>
                  <a:lnTo>
                    <a:pt x="0" y="126"/>
                  </a:lnTo>
                  <a:lnTo>
                    <a:pt x="5" y="12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17" name="Freeform 7"/>
            <p:cNvSpPr>
              <a:spLocks/>
            </p:cNvSpPr>
            <p:nvPr/>
          </p:nvSpPr>
          <p:spPr bwMode="auto">
            <a:xfrm>
              <a:off x="682" y="395"/>
              <a:ext cx="34" cy="139"/>
            </a:xfrm>
            <a:custGeom>
              <a:avLst/>
              <a:gdLst>
                <a:gd name="T0" fmla="*/ 6 w 34"/>
                <a:gd name="T1" fmla="*/ 139 h 139"/>
                <a:gd name="T2" fmla="*/ 6 w 34"/>
                <a:gd name="T3" fmla="*/ 139 h 139"/>
                <a:gd name="T4" fmla="*/ 18 w 34"/>
                <a:gd name="T5" fmla="*/ 99 h 139"/>
                <a:gd name="T6" fmla="*/ 24 w 34"/>
                <a:gd name="T7" fmla="*/ 67 h 139"/>
                <a:gd name="T8" fmla="*/ 29 w 34"/>
                <a:gd name="T9" fmla="*/ 36 h 139"/>
                <a:gd name="T10" fmla="*/ 34 w 34"/>
                <a:gd name="T11" fmla="*/ 0 h 139"/>
                <a:gd name="T12" fmla="*/ 29 w 34"/>
                <a:gd name="T13" fmla="*/ 0 h 139"/>
                <a:gd name="T14" fmla="*/ 24 w 34"/>
                <a:gd name="T15" fmla="*/ 34 h 139"/>
                <a:gd name="T16" fmla="*/ 19 w 34"/>
                <a:gd name="T17" fmla="*/ 65 h 139"/>
                <a:gd name="T18" fmla="*/ 13 w 34"/>
                <a:gd name="T19" fmla="*/ 97 h 139"/>
                <a:gd name="T20" fmla="*/ 0 w 34"/>
                <a:gd name="T21" fmla="*/ 139 h 139"/>
                <a:gd name="T22" fmla="*/ 0 w 34"/>
                <a:gd name="T23" fmla="*/ 139 h 139"/>
                <a:gd name="T24" fmla="*/ 6 w 34"/>
                <a:gd name="T25" fmla="*/ 139 h 1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4"/>
                <a:gd name="T40" fmla="*/ 0 h 139"/>
                <a:gd name="T41" fmla="*/ 34 w 34"/>
                <a:gd name="T42" fmla="*/ 139 h 13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4" h="139">
                  <a:moveTo>
                    <a:pt x="6" y="139"/>
                  </a:moveTo>
                  <a:lnTo>
                    <a:pt x="6" y="139"/>
                  </a:lnTo>
                  <a:lnTo>
                    <a:pt x="18" y="99"/>
                  </a:lnTo>
                  <a:lnTo>
                    <a:pt x="24" y="67"/>
                  </a:lnTo>
                  <a:lnTo>
                    <a:pt x="29" y="36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4" y="34"/>
                  </a:lnTo>
                  <a:lnTo>
                    <a:pt x="19" y="65"/>
                  </a:lnTo>
                  <a:lnTo>
                    <a:pt x="13" y="97"/>
                  </a:lnTo>
                  <a:lnTo>
                    <a:pt x="0" y="139"/>
                  </a:lnTo>
                  <a:lnTo>
                    <a:pt x="6" y="13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18" name="Freeform 8"/>
            <p:cNvSpPr>
              <a:spLocks/>
            </p:cNvSpPr>
            <p:nvPr/>
          </p:nvSpPr>
          <p:spPr bwMode="auto">
            <a:xfrm>
              <a:off x="598" y="534"/>
              <a:ext cx="90" cy="189"/>
            </a:xfrm>
            <a:custGeom>
              <a:avLst/>
              <a:gdLst>
                <a:gd name="T0" fmla="*/ 5 w 90"/>
                <a:gd name="T1" fmla="*/ 189 h 189"/>
                <a:gd name="T2" fmla="*/ 5 w 90"/>
                <a:gd name="T3" fmla="*/ 189 h 189"/>
                <a:gd name="T4" fmla="*/ 18 w 90"/>
                <a:gd name="T5" fmla="*/ 168 h 189"/>
                <a:gd name="T6" fmla="*/ 30 w 90"/>
                <a:gd name="T7" fmla="*/ 144 h 189"/>
                <a:gd name="T8" fmla="*/ 43 w 90"/>
                <a:gd name="T9" fmla="*/ 119 h 189"/>
                <a:gd name="T10" fmla="*/ 54 w 90"/>
                <a:gd name="T11" fmla="*/ 97 h 189"/>
                <a:gd name="T12" fmla="*/ 64 w 90"/>
                <a:gd name="T13" fmla="*/ 74 h 189"/>
                <a:gd name="T14" fmla="*/ 72 w 90"/>
                <a:gd name="T15" fmla="*/ 50 h 189"/>
                <a:gd name="T16" fmla="*/ 82 w 90"/>
                <a:gd name="T17" fmla="*/ 27 h 189"/>
                <a:gd name="T18" fmla="*/ 90 w 90"/>
                <a:gd name="T19" fmla="*/ 0 h 189"/>
                <a:gd name="T20" fmla="*/ 84 w 90"/>
                <a:gd name="T21" fmla="*/ 0 h 189"/>
                <a:gd name="T22" fmla="*/ 77 w 90"/>
                <a:gd name="T23" fmla="*/ 23 h 189"/>
                <a:gd name="T24" fmla="*/ 67 w 90"/>
                <a:gd name="T25" fmla="*/ 49 h 189"/>
                <a:gd name="T26" fmla="*/ 58 w 90"/>
                <a:gd name="T27" fmla="*/ 70 h 189"/>
                <a:gd name="T28" fmla="*/ 48 w 90"/>
                <a:gd name="T29" fmla="*/ 94 h 189"/>
                <a:gd name="T30" fmla="*/ 38 w 90"/>
                <a:gd name="T31" fmla="*/ 119 h 189"/>
                <a:gd name="T32" fmla="*/ 26 w 90"/>
                <a:gd name="T33" fmla="*/ 141 h 189"/>
                <a:gd name="T34" fmla="*/ 13 w 90"/>
                <a:gd name="T35" fmla="*/ 164 h 189"/>
                <a:gd name="T36" fmla="*/ 0 w 90"/>
                <a:gd name="T37" fmla="*/ 188 h 189"/>
                <a:gd name="T38" fmla="*/ 0 w 90"/>
                <a:gd name="T39" fmla="*/ 188 h 189"/>
                <a:gd name="T40" fmla="*/ 5 w 90"/>
                <a:gd name="T41" fmla="*/ 189 h 18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0"/>
                <a:gd name="T64" fmla="*/ 0 h 189"/>
                <a:gd name="T65" fmla="*/ 90 w 90"/>
                <a:gd name="T66" fmla="*/ 189 h 18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0" h="189">
                  <a:moveTo>
                    <a:pt x="5" y="189"/>
                  </a:moveTo>
                  <a:lnTo>
                    <a:pt x="5" y="189"/>
                  </a:lnTo>
                  <a:lnTo>
                    <a:pt x="18" y="168"/>
                  </a:lnTo>
                  <a:lnTo>
                    <a:pt x="30" y="144"/>
                  </a:lnTo>
                  <a:lnTo>
                    <a:pt x="43" y="119"/>
                  </a:lnTo>
                  <a:lnTo>
                    <a:pt x="54" y="97"/>
                  </a:lnTo>
                  <a:lnTo>
                    <a:pt x="64" y="74"/>
                  </a:lnTo>
                  <a:lnTo>
                    <a:pt x="72" y="50"/>
                  </a:lnTo>
                  <a:lnTo>
                    <a:pt x="82" y="27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77" y="23"/>
                  </a:lnTo>
                  <a:lnTo>
                    <a:pt x="67" y="49"/>
                  </a:lnTo>
                  <a:lnTo>
                    <a:pt x="58" y="70"/>
                  </a:lnTo>
                  <a:lnTo>
                    <a:pt x="48" y="94"/>
                  </a:lnTo>
                  <a:lnTo>
                    <a:pt x="38" y="119"/>
                  </a:lnTo>
                  <a:lnTo>
                    <a:pt x="26" y="141"/>
                  </a:lnTo>
                  <a:lnTo>
                    <a:pt x="13" y="164"/>
                  </a:lnTo>
                  <a:lnTo>
                    <a:pt x="0" y="188"/>
                  </a:lnTo>
                  <a:lnTo>
                    <a:pt x="5" y="18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19" name="Freeform 9"/>
            <p:cNvSpPr>
              <a:spLocks/>
            </p:cNvSpPr>
            <p:nvPr/>
          </p:nvSpPr>
          <p:spPr bwMode="auto">
            <a:xfrm>
              <a:off x="490" y="722"/>
              <a:ext cx="113" cy="142"/>
            </a:xfrm>
            <a:custGeom>
              <a:avLst/>
              <a:gdLst>
                <a:gd name="T0" fmla="*/ 2 w 113"/>
                <a:gd name="T1" fmla="*/ 142 h 142"/>
                <a:gd name="T2" fmla="*/ 3 w 113"/>
                <a:gd name="T3" fmla="*/ 140 h 142"/>
                <a:gd name="T4" fmla="*/ 16 w 113"/>
                <a:gd name="T5" fmla="*/ 129 h 142"/>
                <a:gd name="T6" fmla="*/ 44 w 113"/>
                <a:gd name="T7" fmla="*/ 95 h 142"/>
                <a:gd name="T8" fmla="*/ 62 w 113"/>
                <a:gd name="T9" fmla="*/ 74 h 142"/>
                <a:gd name="T10" fmla="*/ 80 w 113"/>
                <a:gd name="T11" fmla="*/ 50 h 142"/>
                <a:gd name="T12" fmla="*/ 97 w 113"/>
                <a:gd name="T13" fmla="*/ 27 h 142"/>
                <a:gd name="T14" fmla="*/ 113 w 113"/>
                <a:gd name="T15" fmla="*/ 1 h 142"/>
                <a:gd name="T16" fmla="*/ 108 w 113"/>
                <a:gd name="T17" fmla="*/ 0 h 142"/>
                <a:gd name="T18" fmla="*/ 92 w 113"/>
                <a:gd name="T19" fmla="*/ 21 h 142"/>
                <a:gd name="T20" fmla="*/ 75 w 113"/>
                <a:gd name="T21" fmla="*/ 46 h 142"/>
                <a:gd name="T22" fmla="*/ 57 w 113"/>
                <a:gd name="T23" fmla="*/ 70 h 142"/>
                <a:gd name="T24" fmla="*/ 39 w 113"/>
                <a:gd name="T25" fmla="*/ 90 h 142"/>
                <a:gd name="T26" fmla="*/ 13 w 113"/>
                <a:gd name="T27" fmla="*/ 124 h 142"/>
                <a:gd name="T28" fmla="*/ 0 w 113"/>
                <a:gd name="T29" fmla="*/ 137 h 142"/>
                <a:gd name="T30" fmla="*/ 3 w 113"/>
                <a:gd name="T31" fmla="*/ 137 h 142"/>
                <a:gd name="T32" fmla="*/ 2 w 113"/>
                <a:gd name="T33" fmla="*/ 142 h 1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3"/>
                <a:gd name="T52" fmla="*/ 0 h 142"/>
                <a:gd name="T53" fmla="*/ 113 w 113"/>
                <a:gd name="T54" fmla="*/ 142 h 1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3" h="142">
                  <a:moveTo>
                    <a:pt x="2" y="142"/>
                  </a:moveTo>
                  <a:lnTo>
                    <a:pt x="3" y="140"/>
                  </a:lnTo>
                  <a:lnTo>
                    <a:pt x="16" y="129"/>
                  </a:lnTo>
                  <a:lnTo>
                    <a:pt x="44" y="95"/>
                  </a:lnTo>
                  <a:lnTo>
                    <a:pt x="62" y="74"/>
                  </a:lnTo>
                  <a:lnTo>
                    <a:pt x="80" y="50"/>
                  </a:lnTo>
                  <a:lnTo>
                    <a:pt x="97" y="27"/>
                  </a:lnTo>
                  <a:lnTo>
                    <a:pt x="113" y="1"/>
                  </a:lnTo>
                  <a:lnTo>
                    <a:pt x="108" y="0"/>
                  </a:lnTo>
                  <a:lnTo>
                    <a:pt x="92" y="21"/>
                  </a:lnTo>
                  <a:lnTo>
                    <a:pt x="75" y="46"/>
                  </a:lnTo>
                  <a:lnTo>
                    <a:pt x="57" y="70"/>
                  </a:lnTo>
                  <a:lnTo>
                    <a:pt x="39" y="90"/>
                  </a:lnTo>
                  <a:lnTo>
                    <a:pt x="13" y="124"/>
                  </a:lnTo>
                  <a:lnTo>
                    <a:pt x="0" y="137"/>
                  </a:lnTo>
                  <a:lnTo>
                    <a:pt x="3" y="137"/>
                  </a:lnTo>
                  <a:lnTo>
                    <a:pt x="2" y="14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20" name="Freeform 10"/>
            <p:cNvSpPr>
              <a:spLocks/>
            </p:cNvSpPr>
            <p:nvPr/>
          </p:nvSpPr>
          <p:spPr bwMode="auto">
            <a:xfrm>
              <a:off x="449" y="821"/>
              <a:ext cx="44" cy="43"/>
            </a:xfrm>
            <a:custGeom>
              <a:avLst/>
              <a:gdLst>
                <a:gd name="T0" fmla="*/ 0 w 44"/>
                <a:gd name="T1" fmla="*/ 5 h 43"/>
                <a:gd name="T2" fmla="*/ 0 w 44"/>
                <a:gd name="T3" fmla="*/ 5 h 43"/>
                <a:gd name="T4" fmla="*/ 25 w 44"/>
                <a:gd name="T5" fmla="*/ 29 h 43"/>
                <a:gd name="T6" fmla="*/ 43 w 44"/>
                <a:gd name="T7" fmla="*/ 43 h 43"/>
                <a:gd name="T8" fmla="*/ 44 w 44"/>
                <a:gd name="T9" fmla="*/ 38 h 43"/>
                <a:gd name="T10" fmla="*/ 28 w 44"/>
                <a:gd name="T11" fmla="*/ 23 h 43"/>
                <a:gd name="T12" fmla="*/ 5 w 44"/>
                <a:gd name="T13" fmla="*/ 0 h 43"/>
                <a:gd name="T14" fmla="*/ 5 w 44"/>
                <a:gd name="T15" fmla="*/ 0 h 43"/>
                <a:gd name="T16" fmla="*/ 0 w 44"/>
                <a:gd name="T17" fmla="*/ 5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4"/>
                <a:gd name="T28" fmla="*/ 0 h 43"/>
                <a:gd name="T29" fmla="*/ 44 w 44"/>
                <a:gd name="T30" fmla="*/ 43 h 4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4" h="43">
                  <a:moveTo>
                    <a:pt x="0" y="5"/>
                  </a:moveTo>
                  <a:lnTo>
                    <a:pt x="0" y="5"/>
                  </a:lnTo>
                  <a:lnTo>
                    <a:pt x="25" y="29"/>
                  </a:lnTo>
                  <a:lnTo>
                    <a:pt x="43" y="43"/>
                  </a:lnTo>
                  <a:lnTo>
                    <a:pt x="44" y="38"/>
                  </a:lnTo>
                  <a:lnTo>
                    <a:pt x="28" y="23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21" name="Freeform 11"/>
            <p:cNvSpPr>
              <a:spLocks/>
            </p:cNvSpPr>
            <p:nvPr/>
          </p:nvSpPr>
          <p:spPr bwMode="auto">
            <a:xfrm>
              <a:off x="388" y="736"/>
              <a:ext cx="66" cy="90"/>
            </a:xfrm>
            <a:custGeom>
              <a:avLst/>
              <a:gdLst>
                <a:gd name="T0" fmla="*/ 0 w 66"/>
                <a:gd name="T1" fmla="*/ 4 h 90"/>
                <a:gd name="T2" fmla="*/ 0 w 66"/>
                <a:gd name="T3" fmla="*/ 4 h 90"/>
                <a:gd name="T4" fmla="*/ 13 w 66"/>
                <a:gd name="T5" fmla="*/ 27 h 90"/>
                <a:gd name="T6" fmla="*/ 27 w 66"/>
                <a:gd name="T7" fmla="*/ 45 h 90"/>
                <a:gd name="T8" fmla="*/ 35 w 66"/>
                <a:gd name="T9" fmla="*/ 61 h 90"/>
                <a:gd name="T10" fmla="*/ 45 w 66"/>
                <a:gd name="T11" fmla="*/ 70 h 90"/>
                <a:gd name="T12" fmla="*/ 54 w 66"/>
                <a:gd name="T13" fmla="*/ 83 h 90"/>
                <a:gd name="T14" fmla="*/ 61 w 66"/>
                <a:gd name="T15" fmla="*/ 90 h 90"/>
                <a:gd name="T16" fmla="*/ 66 w 66"/>
                <a:gd name="T17" fmla="*/ 85 h 90"/>
                <a:gd name="T18" fmla="*/ 59 w 66"/>
                <a:gd name="T19" fmla="*/ 78 h 90"/>
                <a:gd name="T20" fmla="*/ 48 w 66"/>
                <a:gd name="T21" fmla="*/ 65 h 90"/>
                <a:gd name="T22" fmla="*/ 40 w 66"/>
                <a:gd name="T23" fmla="*/ 56 h 90"/>
                <a:gd name="T24" fmla="*/ 30 w 66"/>
                <a:gd name="T25" fmla="*/ 43 h 90"/>
                <a:gd name="T26" fmla="*/ 18 w 66"/>
                <a:gd name="T27" fmla="*/ 25 h 90"/>
                <a:gd name="T28" fmla="*/ 5 w 66"/>
                <a:gd name="T29" fmla="*/ 0 h 90"/>
                <a:gd name="T30" fmla="*/ 5 w 66"/>
                <a:gd name="T31" fmla="*/ 0 h 90"/>
                <a:gd name="T32" fmla="*/ 0 w 66"/>
                <a:gd name="T33" fmla="*/ 4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6"/>
                <a:gd name="T52" fmla="*/ 0 h 90"/>
                <a:gd name="T53" fmla="*/ 66 w 66"/>
                <a:gd name="T54" fmla="*/ 90 h 9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6" h="90">
                  <a:moveTo>
                    <a:pt x="0" y="4"/>
                  </a:moveTo>
                  <a:lnTo>
                    <a:pt x="0" y="4"/>
                  </a:lnTo>
                  <a:lnTo>
                    <a:pt x="13" y="27"/>
                  </a:lnTo>
                  <a:lnTo>
                    <a:pt x="27" y="45"/>
                  </a:lnTo>
                  <a:lnTo>
                    <a:pt x="35" y="61"/>
                  </a:lnTo>
                  <a:lnTo>
                    <a:pt x="45" y="70"/>
                  </a:lnTo>
                  <a:lnTo>
                    <a:pt x="54" y="83"/>
                  </a:lnTo>
                  <a:lnTo>
                    <a:pt x="61" y="90"/>
                  </a:lnTo>
                  <a:lnTo>
                    <a:pt x="66" y="85"/>
                  </a:lnTo>
                  <a:lnTo>
                    <a:pt x="59" y="78"/>
                  </a:lnTo>
                  <a:lnTo>
                    <a:pt x="48" y="65"/>
                  </a:lnTo>
                  <a:lnTo>
                    <a:pt x="40" y="56"/>
                  </a:lnTo>
                  <a:lnTo>
                    <a:pt x="30" y="43"/>
                  </a:lnTo>
                  <a:lnTo>
                    <a:pt x="18" y="25"/>
                  </a:lnTo>
                  <a:lnTo>
                    <a:pt x="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22" name="Freeform 12"/>
            <p:cNvSpPr>
              <a:spLocks/>
            </p:cNvSpPr>
            <p:nvPr/>
          </p:nvSpPr>
          <p:spPr bwMode="auto">
            <a:xfrm>
              <a:off x="290" y="566"/>
              <a:ext cx="103" cy="174"/>
            </a:xfrm>
            <a:custGeom>
              <a:avLst/>
              <a:gdLst>
                <a:gd name="T0" fmla="*/ 0 w 103"/>
                <a:gd name="T1" fmla="*/ 4 h 174"/>
                <a:gd name="T2" fmla="*/ 0 w 103"/>
                <a:gd name="T3" fmla="*/ 4 h 174"/>
                <a:gd name="T4" fmla="*/ 11 w 103"/>
                <a:gd name="T5" fmla="*/ 36 h 174"/>
                <a:gd name="T6" fmla="*/ 23 w 103"/>
                <a:gd name="T7" fmla="*/ 62 h 174"/>
                <a:gd name="T8" fmla="*/ 34 w 103"/>
                <a:gd name="T9" fmla="*/ 82 h 174"/>
                <a:gd name="T10" fmla="*/ 44 w 103"/>
                <a:gd name="T11" fmla="*/ 98 h 174"/>
                <a:gd name="T12" fmla="*/ 57 w 103"/>
                <a:gd name="T13" fmla="*/ 114 h 174"/>
                <a:gd name="T14" fmla="*/ 70 w 103"/>
                <a:gd name="T15" fmla="*/ 130 h 174"/>
                <a:gd name="T16" fmla="*/ 82 w 103"/>
                <a:gd name="T17" fmla="*/ 150 h 174"/>
                <a:gd name="T18" fmla="*/ 98 w 103"/>
                <a:gd name="T19" fmla="*/ 174 h 174"/>
                <a:gd name="T20" fmla="*/ 103 w 103"/>
                <a:gd name="T21" fmla="*/ 170 h 174"/>
                <a:gd name="T22" fmla="*/ 88 w 103"/>
                <a:gd name="T23" fmla="*/ 147 h 174"/>
                <a:gd name="T24" fmla="*/ 74 w 103"/>
                <a:gd name="T25" fmla="*/ 127 h 174"/>
                <a:gd name="T26" fmla="*/ 62 w 103"/>
                <a:gd name="T27" fmla="*/ 110 h 174"/>
                <a:gd name="T28" fmla="*/ 51 w 103"/>
                <a:gd name="T29" fmla="*/ 96 h 174"/>
                <a:gd name="T30" fmla="*/ 39 w 103"/>
                <a:gd name="T31" fmla="*/ 78 h 174"/>
                <a:gd name="T32" fmla="*/ 28 w 103"/>
                <a:gd name="T33" fmla="*/ 58 h 174"/>
                <a:gd name="T34" fmla="*/ 18 w 103"/>
                <a:gd name="T35" fmla="*/ 35 h 174"/>
                <a:gd name="T36" fmla="*/ 6 w 103"/>
                <a:gd name="T37" fmla="*/ 0 h 174"/>
                <a:gd name="T38" fmla="*/ 6 w 103"/>
                <a:gd name="T39" fmla="*/ 0 h 174"/>
                <a:gd name="T40" fmla="*/ 0 w 103"/>
                <a:gd name="T41" fmla="*/ 4 h 17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03"/>
                <a:gd name="T64" fmla="*/ 0 h 174"/>
                <a:gd name="T65" fmla="*/ 103 w 103"/>
                <a:gd name="T66" fmla="*/ 174 h 17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03" h="174">
                  <a:moveTo>
                    <a:pt x="0" y="4"/>
                  </a:moveTo>
                  <a:lnTo>
                    <a:pt x="0" y="4"/>
                  </a:lnTo>
                  <a:lnTo>
                    <a:pt x="11" y="36"/>
                  </a:lnTo>
                  <a:lnTo>
                    <a:pt x="23" y="62"/>
                  </a:lnTo>
                  <a:lnTo>
                    <a:pt x="34" y="82"/>
                  </a:lnTo>
                  <a:lnTo>
                    <a:pt x="44" y="98"/>
                  </a:lnTo>
                  <a:lnTo>
                    <a:pt x="57" y="114"/>
                  </a:lnTo>
                  <a:lnTo>
                    <a:pt x="70" y="130"/>
                  </a:lnTo>
                  <a:lnTo>
                    <a:pt x="82" y="150"/>
                  </a:lnTo>
                  <a:lnTo>
                    <a:pt x="98" y="174"/>
                  </a:lnTo>
                  <a:lnTo>
                    <a:pt x="103" y="170"/>
                  </a:lnTo>
                  <a:lnTo>
                    <a:pt x="88" y="147"/>
                  </a:lnTo>
                  <a:lnTo>
                    <a:pt x="74" y="127"/>
                  </a:lnTo>
                  <a:lnTo>
                    <a:pt x="62" y="110"/>
                  </a:lnTo>
                  <a:lnTo>
                    <a:pt x="51" y="96"/>
                  </a:lnTo>
                  <a:lnTo>
                    <a:pt x="39" y="78"/>
                  </a:lnTo>
                  <a:lnTo>
                    <a:pt x="28" y="58"/>
                  </a:lnTo>
                  <a:lnTo>
                    <a:pt x="18" y="35"/>
                  </a:lnTo>
                  <a:lnTo>
                    <a:pt x="6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23" name="Freeform 13"/>
            <p:cNvSpPr>
              <a:spLocks/>
            </p:cNvSpPr>
            <p:nvPr/>
          </p:nvSpPr>
          <p:spPr bwMode="auto">
            <a:xfrm>
              <a:off x="246" y="389"/>
              <a:ext cx="50" cy="181"/>
            </a:xfrm>
            <a:custGeom>
              <a:avLst/>
              <a:gdLst>
                <a:gd name="T0" fmla="*/ 0 w 50"/>
                <a:gd name="T1" fmla="*/ 0 h 181"/>
                <a:gd name="T2" fmla="*/ 1 w 50"/>
                <a:gd name="T3" fmla="*/ 0 h 181"/>
                <a:gd name="T4" fmla="*/ 8 w 50"/>
                <a:gd name="T5" fmla="*/ 42 h 181"/>
                <a:gd name="T6" fmla="*/ 14 w 50"/>
                <a:gd name="T7" fmla="*/ 76 h 181"/>
                <a:gd name="T8" fmla="*/ 26 w 50"/>
                <a:gd name="T9" fmla="*/ 120 h 181"/>
                <a:gd name="T10" fmla="*/ 44 w 50"/>
                <a:gd name="T11" fmla="*/ 181 h 181"/>
                <a:gd name="T12" fmla="*/ 50 w 50"/>
                <a:gd name="T13" fmla="*/ 177 h 181"/>
                <a:gd name="T14" fmla="*/ 31 w 50"/>
                <a:gd name="T15" fmla="*/ 118 h 181"/>
                <a:gd name="T16" fmla="*/ 21 w 50"/>
                <a:gd name="T17" fmla="*/ 76 h 181"/>
                <a:gd name="T18" fmla="*/ 13 w 50"/>
                <a:gd name="T19" fmla="*/ 40 h 181"/>
                <a:gd name="T20" fmla="*/ 8 w 50"/>
                <a:gd name="T21" fmla="*/ 0 h 181"/>
                <a:gd name="T22" fmla="*/ 8 w 50"/>
                <a:gd name="T23" fmla="*/ 0 h 181"/>
                <a:gd name="T24" fmla="*/ 0 w 50"/>
                <a:gd name="T25" fmla="*/ 0 h 1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0"/>
                <a:gd name="T40" fmla="*/ 0 h 181"/>
                <a:gd name="T41" fmla="*/ 50 w 50"/>
                <a:gd name="T42" fmla="*/ 181 h 18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0" h="181">
                  <a:moveTo>
                    <a:pt x="0" y="0"/>
                  </a:moveTo>
                  <a:lnTo>
                    <a:pt x="1" y="0"/>
                  </a:lnTo>
                  <a:lnTo>
                    <a:pt x="8" y="42"/>
                  </a:lnTo>
                  <a:lnTo>
                    <a:pt x="14" y="76"/>
                  </a:lnTo>
                  <a:lnTo>
                    <a:pt x="26" y="120"/>
                  </a:lnTo>
                  <a:lnTo>
                    <a:pt x="44" y="181"/>
                  </a:lnTo>
                  <a:lnTo>
                    <a:pt x="50" y="177"/>
                  </a:lnTo>
                  <a:lnTo>
                    <a:pt x="31" y="118"/>
                  </a:lnTo>
                  <a:lnTo>
                    <a:pt x="21" y="76"/>
                  </a:lnTo>
                  <a:lnTo>
                    <a:pt x="13" y="4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24" name="Freeform 14"/>
            <p:cNvSpPr>
              <a:spLocks/>
            </p:cNvSpPr>
            <p:nvPr/>
          </p:nvSpPr>
          <p:spPr bwMode="auto">
            <a:xfrm>
              <a:off x="242" y="241"/>
              <a:ext cx="12" cy="148"/>
            </a:xfrm>
            <a:custGeom>
              <a:avLst/>
              <a:gdLst>
                <a:gd name="T0" fmla="*/ 4 w 12"/>
                <a:gd name="T1" fmla="*/ 0 h 148"/>
                <a:gd name="T2" fmla="*/ 0 w 12"/>
                <a:gd name="T3" fmla="*/ 6 h 148"/>
                <a:gd name="T4" fmla="*/ 0 w 12"/>
                <a:gd name="T5" fmla="*/ 19 h 148"/>
                <a:gd name="T6" fmla="*/ 0 w 12"/>
                <a:gd name="T7" fmla="*/ 56 h 148"/>
                <a:gd name="T8" fmla="*/ 2 w 12"/>
                <a:gd name="T9" fmla="*/ 103 h 148"/>
                <a:gd name="T10" fmla="*/ 4 w 12"/>
                <a:gd name="T11" fmla="*/ 148 h 148"/>
                <a:gd name="T12" fmla="*/ 12 w 12"/>
                <a:gd name="T13" fmla="*/ 148 h 148"/>
                <a:gd name="T14" fmla="*/ 7 w 12"/>
                <a:gd name="T15" fmla="*/ 103 h 148"/>
                <a:gd name="T16" fmla="*/ 5 w 12"/>
                <a:gd name="T17" fmla="*/ 56 h 148"/>
                <a:gd name="T18" fmla="*/ 5 w 12"/>
                <a:gd name="T19" fmla="*/ 19 h 148"/>
                <a:gd name="T20" fmla="*/ 5 w 12"/>
                <a:gd name="T21" fmla="*/ 6 h 148"/>
                <a:gd name="T22" fmla="*/ 4 w 12"/>
                <a:gd name="T23" fmla="*/ 8 h 148"/>
                <a:gd name="T24" fmla="*/ 4 w 12"/>
                <a:gd name="T25" fmla="*/ 0 h 148"/>
                <a:gd name="T26" fmla="*/ 0 w 12"/>
                <a:gd name="T27" fmla="*/ 0 h 148"/>
                <a:gd name="T28" fmla="*/ 0 w 12"/>
                <a:gd name="T29" fmla="*/ 6 h 148"/>
                <a:gd name="T30" fmla="*/ 4 w 12"/>
                <a:gd name="T31" fmla="*/ 0 h 14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2"/>
                <a:gd name="T49" fmla="*/ 0 h 148"/>
                <a:gd name="T50" fmla="*/ 12 w 12"/>
                <a:gd name="T51" fmla="*/ 148 h 14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2" h="148">
                  <a:moveTo>
                    <a:pt x="4" y="0"/>
                  </a:moveTo>
                  <a:lnTo>
                    <a:pt x="0" y="6"/>
                  </a:lnTo>
                  <a:lnTo>
                    <a:pt x="0" y="19"/>
                  </a:lnTo>
                  <a:lnTo>
                    <a:pt x="0" y="56"/>
                  </a:lnTo>
                  <a:lnTo>
                    <a:pt x="2" y="103"/>
                  </a:lnTo>
                  <a:lnTo>
                    <a:pt x="4" y="148"/>
                  </a:lnTo>
                  <a:lnTo>
                    <a:pt x="12" y="148"/>
                  </a:lnTo>
                  <a:lnTo>
                    <a:pt x="7" y="103"/>
                  </a:lnTo>
                  <a:lnTo>
                    <a:pt x="5" y="56"/>
                  </a:lnTo>
                  <a:lnTo>
                    <a:pt x="5" y="19"/>
                  </a:lnTo>
                  <a:lnTo>
                    <a:pt x="5" y="6"/>
                  </a:lnTo>
                  <a:lnTo>
                    <a:pt x="4" y="8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25" name="Freeform 15"/>
            <p:cNvSpPr>
              <a:spLocks/>
            </p:cNvSpPr>
            <p:nvPr/>
          </p:nvSpPr>
          <p:spPr bwMode="auto">
            <a:xfrm>
              <a:off x="146" y="196"/>
              <a:ext cx="514" cy="655"/>
            </a:xfrm>
            <a:custGeom>
              <a:avLst/>
              <a:gdLst>
                <a:gd name="T0" fmla="*/ 510 w 514"/>
                <a:gd name="T1" fmla="*/ 2 h 655"/>
                <a:gd name="T2" fmla="*/ 511 w 514"/>
                <a:gd name="T3" fmla="*/ 0 h 655"/>
                <a:gd name="T4" fmla="*/ 513 w 514"/>
                <a:gd name="T5" fmla="*/ 2 h 655"/>
                <a:gd name="T6" fmla="*/ 513 w 514"/>
                <a:gd name="T7" fmla="*/ 17 h 655"/>
                <a:gd name="T8" fmla="*/ 508 w 514"/>
                <a:gd name="T9" fmla="*/ 60 h 655"/>
                <a:gd name="T10" fmla="*/ 506 w 514"/>
                <a:gd name="T11" fmla="*/ 105 h 655"/>
                <a:gd name="T12" fmla="*/ 503 w 514"/>
                <a:gd name="T13" fmla="*/ 141 h 655"/>
                <a:gd name="T14" fmla="*/ 498 w 514"/>
                <a:gd name="T15" fmla="*/ 181 h 655"/>
                <a:gd name="T16" fmla="*/ 492 w 514"/>
                <a:gd name="T17" fmla="*/ 215 h 655"/>
                <a:gd name="T18" fmla="*/ 485 w 514"/>
                <a:gd name="T19" fmla="*/ 249 h 655"/>
                <a:gd name="T20" fmla="*/ 475 w 514"/>
                <a:gd name="T21" fmla="*/ 287 h 655"/>
                <a:gd name="T22" fmla="*/ 464 w 514"/>
                <a:gd name="T23" fmla="*/ 338 h 655"/>
                <a:gd name="T24" fmla="*/ 441 w 514"/>
                <a:gd name="T25" fmla="*/ 408 h 655"/>
                <a:gd name="T26" fmla="*/ 421 w 514"/>
                <a:gd name="T27" fmla="*/ 455 h 655"/>
                <a:gd name="T28" fmla="*/ 396 w 514"/>
                <a:gd name="T29" fmla="*/ 504 h 655"/>
                <a:gd name="T30" fmla="*/ 359 w 514"/>
                <a:gd name="T31" fmla="*/ 556 h 655"/>
                <a:gd name="T32" fmla="*/ 316 w 514"/>
                <a:gd name="T33" fmla="*/ 605 h 655"/>
                <a:gd name="T34" fmla="*/ 280 w 514"/>
                <a:gd name="T35" fmla="*/ 641 h 655"/>
                <a:gd name="T36" fmla="*/ 269 w 514"/>
                <a:gd name="T37" fmla="*/ 652 h 655"/>
                <a:gd name="T38" fmla="*/ 265 w 514"/>
                <a:gd name="T39" fmla="*/ 655 h 655"/>
                <a:gd name="T40" fmla="*/ 259 w 514"/>
                <a:gd name="T41" fmla="*/ 650 h 655"/>
                <a:gd name="T42" fmla="*/ 247 w 514"/>
                <a:gd name="T43" fmla="*/ 641 h 655"/>
                <a:gd name="T44" fmla="*/ 226 w 514"/>
                <a:gd name="T45" fmla="*/ 625 h 655"/>
                <a:gd name="T46" fmla="*/ 218 w 514"/>
                <a:gd name="T47" fmla="*/ 616 h 655"/>
                <a:gd name="T48" fmla="*/ 206 w 514"/>
                <a:gd name="T49" fmla="*/ 600 h 655"/>
                <a:gd name="T50" fmla="*/ 185 w 514"/>
                <a:gd name="T51" fmla="*/ 576 h 655"/>
                <a:gd name="T52" fmla="*/ 160 w 514"/>
                <a:gd name="T53" fmla="*/ 538 h 655"/>
                <a:gd name="T54" fmla="*/ 116 w 514"/>
                <a:gd name="T55" fmla="*/ 462 h 655"/>
                <a:gd name="T56" fmla="*/ 82 w 514"/>
                <a:gd name="T57" fmla="*/ 390 h 655"/>
                <a:gd name="T58" fmla="*/ 65 w 514"/>
                <a:gd name="T59" fmla="*/ 349 h 655"/>
                <a:gd name="T60" fmla="*/ 47 w 514"/>
                <a:gd name="T61" fmla="*/ 293 h 655"/>
                <a:gd name="T62" fmla="*/ 24 w 514"/>
                <a:gd name="T63" fmla="*/ 206 h 655"/>
                <a:gd name="T64" fmla="*/ 11 w 514"/>
                <a:gd name="T65" fmla="*/ 132 h 655"/>
                <a:gd name="T66" fmla="*/ 5 w 514"/>
                <a:gd name="T67" fmla="*/ 82 h 655"/>
                <a:gd name="T68" fmla="*/ 1 w 514"/>
                <a:gd name="T69" fmla="*/ 35 h 655"/>
                <a:gd name="T70" fmla="*/ 0 w 514"/>
                <a:gd name="T71" fmla="*/ 11 h 655"/>
                <a:gd name="T72" fmla="*/ 1 w 514"/>
                <a:gd name="T73" fmla="*/ 2 h 6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14"/>
                <a:gd name="T112" fmla="*/ 0 h 655"/>
                <a:gd name="T113" fmla="*/ 514 w 514"/>
                <a:gd name="T114" fmla="*/ 655 h 6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14" h="655">
                  <a:moveTo>
                    <a:pt x="1" y="2"/>
                  </a:moveTo>
                  <a:lnTo>
                    <a:pt x="510" y="2"/>
                  </a:lnTo>
                  <a:lnTo>
                    <a:pt x="511" y="2"/>
                  </a:lnTo>
                  <a:lnTo>
                    <a:pt x="511" y="0"/>
                  </a:lnTo>
                  <a:lnTo>
                    <a:pt x="513" y="0"/>
                  </a:lnTo>
                  <a:lnTo>
                    <a:pt x="513" y="2"/>
                  </a:lnTo>
                  <a:lnTo>
                    <a:pt x="514" y="8"/>
                  </a:lnTo>
                  <a:lnTo>
                    <a:pt x="513" y="17"/>
                  </a:lnTo>
                  <a:lnTo>
                    <a:pt x="511" y="29"/>
                  </a:lnTo>
                  <a:lnTo>
                    <a:pt x="508" y="60"/>
                  </a:lnTo>
                  <a:lnTo>
                    <a:pt x="508" y="89"/>
                  </a:lnTo>
                  <a:lnTo>
                    <a:pt x="506" y="105"/>
                  </a:lnTo>
                  <a:lnTo>
                    <a:pt x="505" y="121"/>
                  </a:lnTo>
                  <a:lnTo>
                    <a:pt x="503" y="141"/>
                  </a:lnTo>
                  <a:lnTo>
                    <a:pt x="500" y="161"/>
                  </a:lnTo>
                  <a:lnTo>
                    <a:pt x="498" y="181"/>
                  </a:lnTo>
                  <a:lnTo>
                    <a:pt x="495" y="199"/>
                  </a:lnTo>
                  <a:lnTo>
                    <a:pt x="492" y="215"/>
                  </a:lnTo>
                  <a:lnTo>
                    <a:pt x="490" y="231"/>
                  </a:lnTo>
                  <a:lnTo>
                    <a:pt x="485" y="249"/>
                  </a:lnTo>
                  <a:lnTo>
                    <a:pt x="480" y="267"/>
                  </a:lnTo>
                  <a:lnTo>
                    <a:pt x="475" y="287"/>
                  </a:lnTo>
                  <a:lnTo>
                    <a:pt x="469" y="311"/>
                  </a:lnTo>
                  <a:lnTo>
                    <a:pt x="464" y="338"/>
                  </a:lnTo>
                  <a:lnTo>
                    <a:pt x="455" y="361"/>
                  </a:lnTo>
                  <a:lnTo>
                    <a:pt x="441" y="408"/>
                  </a:lnTo>
                  <a:lnTo>
                    <a:pt x="433" y="432"/>
                  </a:lnTo>
                  <a:lnTo>
                    <a:pt x="421" y="455"/>
                  </a:lnTo>
                  <a:lnTo>
                    <a:pt x="410" y="479"/>
                  </a:lnTo>
                  <a:lnTo>
                    <a:pt x="396" y="504"/>
                  </a:lnTo>
                  <a:lnTo>
                    <a:pt x="380" y="529"/>
                  </a:lnTo>
                  <a:lnTo>
                    <a:pt x="359" y="556"/>
                  </a:lnTo>
                  <a:lnTo>
                    <a:pt x="337" y="581"/>
                  </a:lnTo>
                  <a:lnTo>
                    <a:pt x="316" y="605"/>
                  </a:lnTo>
                  <a:lnTo>
                    <a:pt x="295" y="625"/>
                  </a:lnTo>
                  <a:lnTo>
                    <a:pt x="280" y="641"/>
                  </a:lnTo>
                  <a:lnTo>
                    <a:pt x="273" y="646"/>
                  </a:lnTo>
                  <a:lnTo>
                    <a:pt x="269" y="652"/>
                  </a:lnTo>
                  <a:lnTo>
                    <a:pt x="267" y="654"/>
                  </a:lnTo>
                  <a:lnTo>
                    <a:pt x="265" y="655"/>
                  </a:lnTo>
                  <a:lnTo>
                    <a:pt x="264" y="654"/>
                  </a:lnTo>
                  <a:lnTo>
                    <a:pt x="259" y="650"/>
                  </a:lnTo>
                  <a:lnTo>
                    <a:pt x="254" y="646"/>
                  </a:lnTo>
                  <a:lnTo>
                    <a:pt x="247" y="641"/>
                  </a:lnTo>
                  <a:lnTo>
                    <a:pt x="232" y="630"/>
                  </a:lnTo>
                  <a:lnTo>
                    <a:pt x="226" y="625"/>
                  </a:lnTo>
                  <a:lnTo>
                    <a:pt x="223" y="619"/>
                  </a:lnTo>
                  <a:lnTo>
                    <a:pt x="218" y="616"/>
                  </a:lnTo>
                  <a:lnTo>
                    <a:pt x="213" y="609"/>
                  </a:lnTo>
                  <a:lnTo>
                    <a:pt x="206" y="600"/>
                  </a:lnTo>
                  <a:lnTo>
                    <a:pt x="196" y="589"/>
                  </a:lnTo>
                  <a:lnTo>
                    <a:pt x="185" y="576"/>
                  </a:lnTo>
                  <a:lnTo>
                    <a:pt x="173" y="558"/>
                  </a:lnTo>
                  <a:lnTo>
                    <a:pt x="160" y="538"/>
                  </a:lnTo>
                  <a:lnTo>
                    <a:pt x="144" y="515"/>
                  </a:lnTo>
                  <a:lnTo>
                    <a:pt x="116" y="462"/>
                  </a:lnTo>
                  <a:lnTo>
                    <a:pt x="91" y="414"/>
                  </a:lnTo>
                  <a:lnTo>
                    <a:pt x="82" y="390"/>
                  </a:lnTo>
                  <a:lnTo>
                    <a:pt x="72" y="369"/>
                  </a:lnTo>
                  <a:lnTo>
                    <a:pt x="65" y="349"/>
                  </a:lnTo>
                  <a:lnTo>
                    <a:pt x="57" y="331"/>
                  </a:lnTo>
                  <a:lnTo>
                    <a:pt x="47" y="293"/>
                  </a:lnTo>
                  <a:lnTo>
                    <a:pt x="36" y="251"/>
                  </a:lnTo>
                  <a:lnTo>
                    <a:pt x="24" y="206"/>
                  </a:lnTo>
                  <a:lnTo>
                    <a:pt x="16" y="157"/>
                  </a:lnTo>
                  <a:lnTo>
                    <a:pt x="11" y="132"/>
                  </a:lnTo>
                  <a:lnTo>
                    <a:pt x="8" y="107"/>
                  </a:lnTo>
                  <a:lnTo>
                    <a:pt x="5" y="82"/>
                  </a:lnTo>
                  <a:lnTo>
                    <a:pt x="3" y="56"/>
                  </a:lnTo>
                  <a:lnTo>
                    <a:pt x="1" y="35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6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26" name="Freeform 16"/>
            <p:cNvSpPr>
              <a:spLocks/>
            </p:cNvSpPr>
            <p:nvPr/>
          </p:nvSpPr>
          <p:spPr bwMode="auto">
            <a:xfrm>
              <a:off x="147" y="198"/>
              <a:ext cx="184" cy="175"/>
            </a:xfrm>
            <a:custGeom>
              <a:avLst/>
              <a:gdLst>
                <a:gd name="T0" fmla="*/ 17 w 184"/>
                <a:gd name="T1" fmla="*/ 0 h 175"/>
                <a:gd name="T2" fmla="*/ 184 w 184"/>
                <a:gd name="T3" fmla="*/ 0 h 175"/>
                <a:gd name="T4" fmla="*/ 182 w 184"/>
                <a:gd name="T5" fmla="*/ 175 h 175"/>
                <a:gd name="T6" fmla="*/ 15 w 184"/>
                <a:gd name="T7" fmla="*/ 175 h 175"/>
                <a:gd name="T8" fmla="*/ 15 w 184"/>
                <a:gd name="T9" fmla="*/ 175 h 175"/>
                <a:gd name="T10" fmla="*/ 17 w 184"/>
                <a:gd name="T11" fmla="*/ 175 h 175"/>
                <a:gd name="T12" fmla="*/ 18 w 184"/>
                <a:gd name="T13" fmla="*/ 172 h 175"/>
                <a:gd name="T14" fmla="*/ 17 w 184"/>
                <a:gd name="T15" fmla="*/ 168 h 175"/>
                <a:gd name="T16" fmla="*/ 15 w 184"/>
                <a:gd name="T17" fmla="*/ 161 h 175"/>
                <a:gd name="T18" fmla="*/ 15 w 184"/>
                <a:gd name="T19" fmla="*/ 157 h 175"/>
                <a:gd name="T20" fmla="*/ 15 w 184"/>
                <a:gd name="T21" fmla="*/ 154 h 175"/>
                <a:gd name="T22" fmla="*/ 15 w 184"/>
                <a:gd name="T23" fmla="*/ 148 h 175"/>
                <a:gd name="T24" fmla="*/ 13 w 184"/>
                <a:gd name="T25" fmla="*/ 139 h 175"/>
                <a:gd name="T26" fmla="*/ 12 w 184"/>
                <a:gd name="T27" fmla="*/ 132 h 175"/>
                <a:gd name="T28" fmla="*/ 10 w 184"/>
                <a:gd name="T29" fmla="*/ 123 h 175"/>
                <a:gd name="T30" fmla="*/ 8 w 184"/>
                <a:gd name="T31" fmla="*/ 112 h 175"/>
                <a:gd name="T32" fmla="*/ 8 w 184"/>
                <a:gd name="T33" fmla="*/ 103 h 175"/>
                <a:gd name="T34" fmla="*/ 7 w 184"/>
                <a:gd name="T35" fmla="*/ 94 h 175"/>
                <a:gd name="T36" fmla="*/ 5 w 184"/>
                <a:gd name="T37" fmla="*/ 85 h 175"/>
                <a:gd name="T38" fmla="*/ 2 w 184"/>
                <a:gd name="T39" fmla="*/ 65 h 175"/>
                <a:gd name="T40" fmla="*/ 2 w 184"/>
                <a:gd name="T41" fmla="*/ 45 h 175"/>
                <a:gd name="T42" fmla="*/ 2 w 184"/>
                <a:gd name="T43" fmla="*/ 40 h 175"/>
                <a:gd name="T44" fmla="*/ 2 w 184"/>
                <a:gd name="T45" fmla="*/ 33 h 175"/>
                <a:gd name="T46" fmla="*/ 2 w 184"/>
                <a:gd name="T47" fmla="*/ 20 h 175"/>
                <a:gd name="T48" fmla="*/ 0 w 184"/>
                <a:gd name="T49" fmla="*/ 11 h 175"/>
                <a:gd name="T50" fmla="*/ 0 w 184"/>
                <a:gd name="T51" fmla="*/ 6 h 175"/>
                <a:gd name="T52" fmla="*/ 0 w 184"/>
                <a:gd name="T53" fmla="*/ 2 h 175"/>
                <a:gd name="T54" fmla="*/ 0 w 184"/>
                <a:gd name="T55" fmla="*/ 0 h 175"/>
                <a:gd name="T56" fmla="*/ 17 w 184"/>
                <a:gd name="T57" fmla="*/ 0 h 17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84"/>
                <a:gd name="T88" fmla="*/ 0 h 175"/>
                <a:gd name="T89" fmla="*/ 184 w 184"/>
                <a:gd name="T90" fmla="*/ 175 h 17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84" h="175">
                  <a:moveTo>
                    <a:pt x="17" y="0"/>
                  </a:moveTo>
                  <a:lnTo>
                    <a:pt x="184" y="0"/>
                  </a:lnTo>
                  <a:lnTo>
                    <a:pt x="182" y="175"/>
                  </a:lnTo>
                  <a:lnTo>
                    <a:pt x="15" y="175"/>
                  </a:lnTo>
                  <a:lnTo>
                    <a:pt x="17" y="175"/>
                  </a:lnTo>
                  <a:lnTo>
                    <a:pt x="18" y="172"/>
                  </a:lnTo>
                  <a:lnTo>
                    <a:pt x="17" y="168"/>
                  </a:lnTo>
                  <a:lnTo>
                    <a:pt x="15" y="161"/>
                  </a:lnTo>
                  <a:lnTo>
                    <a:pt x="15" y="157"/>
                  </a:lnTo>
                  <a:lnTo>
                    <a:pt x="15" y="154"/>
                  </a:lnTo>
                  <a:lnTo>
                    <a:pt x="15" y="148"/>
                  </a:lnTo>
                  <a:lnTo>
                    <a:pt x="13" y="139"/>
                  </a:lnTo>
                  <a:lnTo>
                    <a:pt x="12" y="132"/>
                  </a:lnTo>
                  <a:lnTo>
                    <a:pt x="10" y="123"/>
                  </a:lnTo>
                  <a:lnTo>
                    <a:pt x="8" y="112"/>
                  </a:lnTo>
                  <a:lnTo>
                    <a:pt x="8" y="103"/>
                  </a:lnTo>
                  <a:lnTo>
                    <a:pt x="7" y="94"/>
                  </a:lnTo>
                  <a:lnTo>
                    <a:pt x="5" y="85"/>
                  </a:lnTo>
                  <a:lnTo>
                    <a:pt x="2" y="65"/>
                  </a:lnTo>
                  <a:lnTo>
                    <a:pt x="2" y="45"/>
                  </a:lnTo>
                  <a:lnTo>
                    <a:pt x="2" y="40"/>
                  </a:lnTo>
                  <a:lnTo>
                    <a:pt x="2" y="33"/>
                  </a:lnTo>
                  <a:lnTo>
                    <a:pt x="2" y="20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27" name="Freeform 17"/>
            <p:cNvSpPr>
              <a:spLocks/>
            </p:cNvSpPr>
            <p:nvPr/>
          </p:nvSpPr>
          <p:spPr bwMode="auto">
            <a:xfrm>
              <a:off x="160" y="207"/>
              <a:ext cx="58" cy="89"/>
            </a:xfrm>
            <a:custGeom>
              <a:avLst/>
              <a:gdLst>
                <a:gd name="T0" fmla="*/ 20 w 58"/>
                <a:gd name="T1" fmla="*/ 25 h 89"/>
                <a:gd name="T2" fmla="*/ 22 w 58"/>
                <a:gd name="T3" fmla="*/ 24 h 89"/>
                <a:gd name="T4" fmla="*/ 20 w 58"/>
                <a:gd name="T5" fmla="*/ 18 h 89"/>
                <a:gd name="T6" fmla="*/ 20 w 58"/>
                <a:gd name="T7" fmla="*/ 15 h 89"/>
                <a:gd name="T8" fmla="*/ 25 w 58"/>
                <a:gd name="T9" fmla="*/ 13 h 89"/>
                <a:gd name="T10" fmla="*/ 23 w 58"/>
                <a:gd name="T11" fmla="*/ 11 h 89"/>
                <a:gd name="T12" fmla="*/ 27 w 58"/>
                <a:gd name="T13" fmla="*/ 7 h 89"/>
                <a:gd name="T14" fmla="*/ 30 w 58"/>
                <a:gd name="T15" fmla="*/ 6 h 89"/>
                <a:gd name="T16" fmla="*/ 33 w 58"/>
                <a:gd name="T17" fmla="*/ 4 h 89"/>
                <a:gd name="T18" fmla="*/ 40 w 58"/>
                <a:gd name="T19" fmla="*/ 2 h 89"/>
                <a:gd name="T20" fmla="*/ 41 w 58"/>
                <a:gd name="T21" fmla="*/ 4 h 89"/>
                <a:gd name="T22" fmla="*/ 41 w 58"/>
                <a:gd name="T23" fmla="*/ 7 h 89"/>
                <a:gd name="T24" fmla="*/ 41 w 58"/>
                <a:gd name="T25" fmla="*/ 9 h 89"/>
                <a:gd name="T26" fmla="*/ 43 w 58"/>
                <a:gd name="T27" fmla="*/ 27 h 89"/>
                <a:gd name="T28" fmla="*/ 38 w 58"/>
                <a:gd name="T29" fmla="*/ 33 h 89"/>
                <a:gd name="T30" fmla="*/ 33 w 58"/>
                <a:gd name="T31" fmla="*/ 34 h 89"/>
                <a:gd name="T32" fmla="*/ 33 w 58"/>
                <a:gd name="T33" fmla="*/ 42 h 89"/>
                <a:gd name="T34" fmla="*/ 36 w 58"/>
                <a:gd name="T35" fmla="*/ 45 h 89"/>
                <a:gd name="T36" fmla="*/ 38 w 58"/>
                <a:gd name="T37" fmla="*/ 54 h 89"/>
                <a:gd name="T38" fmla="*/ 41 w 58"/>
                <a:gd name="T39" fmla="*/ 33 h 89"/>
                <a:gd name="T40" fmla="*/ 43 w 58"/>
                <a:gd name="T41" fmla="*/ 31 h 89"/>
                <a:gd name="T42" fmla="*/ 46 w 58"/>
                <a:gd name="T43" fmla="*/ 31 h 89"/>
                <a:gd name="T44" fmla="*/ 51 w 58"/>
                <a:gd name="T45" fmla="*/ 31 h 89"/>
                <a:gd name="T46" fmla="*/ 58 w 58"/>
                <a:gd name="T47" fmla="*/ 38 h 89"/>
                <a:gd name="T48" fmla="*/ 51 w 58"/>
                <a:gd name="T49" fmla="*/ 40 h 89"/>
                <a:gd name="T50" fmla="*/ 46 w 58"/>
                <a:gd name="T51" fmla="*/ 34 h 89"/>
                <a:gd name="T52" fmla="*/ 43 w 58"/>
                <a:gd name="T53" fmla="*/ 34 h 89"/>
                <a:gd name="T54" fmla="*/ 41 w 58"/>
                <a:gd name="T55" fmla="*/ 36 h 89"/>
                <a:gd name="T56" fmla="*/ 43 w 58"/>
                <a:gd name="T57" fmla="*/ 40 h 89"/>
                <a:gd name="T58" fmla="*/ 43 w 58"/>
                <a:gd name="T59" fmla="*/ 51 h 89"/>
                <a:gd name="T60" fmla="*/ 36 w 58"/>
                <a:gd name="T61" fmla="*/ 62 h 89"/>
                <a:gd name="T62" fmla="*/ 40 w 58"/>
                <a:gd name="T63" fmla="*/ 81 h 89"/>
                <a:gd name="T64" fmla="*/ 33 w 58"/>
                <a:gd name="T65" fmla="*/ 89 h 89"/>
                <a:gd name="T66" fmla="*/ 23 w 58"/>
                <a:gd name="T67" fmla="*/ 83 h 89"/>
                <a:gd name="T68" fmla="*/ 23 w 58"/>
                <a:gd name="T69" fmla="*/ 78 h 89"/>
                <a:gd name="T70" fmla="*/ 30 w 58"/>
                <a:gd name="T71" fmla="*/ 76 h 89"/>
                <a:gd name="T72" fmla="*/ 30 w 58"/>
                <a:gd name="T73" fmla="*/ 72 h 89"/>
                <a:gd name="T74" fmla="*/ 23 w 58"/>
                <a:gd name="T75" fmla="*/ 72 h 89"/>
                <a:gd name="T76" fmla="*/ 12 w 58"/>
                <a:gd name="T77" fmla="*/ 65 h 89"/>
                <a:gd name="T78" fmla="*/ 9 w 58"/>
                <a:gd name="T79" fmla="*/ 58 h 89"/>
                <a:gd name="T80" fmla="*/ 12 w 58"/>
                <a:gd name="T81" fmla="*/ 54 h 89"/>
                <a:gd name="T82" fmla="*/ 15 w 58"/>
                <a:gd name="T83" fmla="*/ 53 h 89"/>
                <a:gd name="T84" fmla="*/ 18 w 58"/>
                <a:gd name="T85" fmla="*/ 60 h 89"/>
                <a:gd name="T86" fmla="*/ 20 w 58"/>
                <a:gd name="T87" fmla="*/ 60 h 89"/>
                <a:gd name="T88" fmla="*/ 18 w 58"/>
                <a:gd name="T89" fmla="*/ 51 h 89"/>
                <a:gd name="T90" fmla="*/ 23 w 58"/>
                <a:gd name="T91" fmla="*/ 51 h 89"/>
                <a:gd name="T92" fmla="*/ 23 w 58"/>
                <a:gd name="T93" fmla="*/ 47 h 89"/>
                <a:gd name="T94" fmla="*/ 17 w 58"/>
                <a:gd name="T95" fmla="*/ 47 h 89"/>
                <a:gd name="T96" fmla="*/ 0 w 58"/>
                <a:gd name="T97" fmla="*/ 43 h 89"/>
                <a:gd name="T98" fmla="*/ 4 w 58"/>
                <a:gd name="T99" fmla="*/ 31 h 89"/>
                <a:gd name="T100" fmla="*/ 7 w 58"/>
                <a:gd name="T101" fmla="*/ 34 h 89"/>
                <a:gd name="T102" fmla="*/ 10 w 58"/>
                <a:gd name="T103" fmla="*/ 40 h 89"/>
                <a:gd name="T104" fmla="*/ 15 w 58"/>
                <a:gd name="T105" fmla="*/ 38 h 89"/>
                <a:gd name="T106" fmla="*/ 14 w 58"/>
                <a:gd name="T107" fmla="*/ 34 h 89"/>
                <a:gd name="T108" fmla="*/ 10 w 58"/>
                <a:gd name="T109" fmla="*/ 31 h 89"/>
                <a:gd name="T110" fmla="*/ 7 w 58"/>
                <a:gd name="T111" fmla="*/ 25 h 89"/>
                <a:gd name="T112" fmla="*/ 5 w 58"/>
                <a:gd name="T113" fmla="*/ 20 h 89"/>
                <a:gd name="T114" fmla="*/ 7 w 58"/>
                <a:gd name="T115" fmla="*/ 15 h 89"/>
                <a:gd name="T116" fmla="*/ 12 w 58"/>
                <a:gd name="T117" fmla="*/ 15 h 89"/>
                <a:gd name="T118" fmla="*/ 15 w 58"/>
                <a:gd name="T119" fmla="*/ 24 h 8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58"/>
                <a:gd name="T181" fmla="*/ 0 h 89"/>
                <a:gd name="T182" fmla="*/ 58 w 58"/>
                <a:gd name="T183" fmla="*/ 89 h 89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58" h="89">
                  <a:moveTo>
                    <a:pt x="15" y="24"/>
                  </a:moveTo>
                  <a:lnTo>
                    <a:pt x="15" y="24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2" y="24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3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7" y="9"/>
                  </a:lnTo>
                  <a:lnTo>
                    <a:pt x="27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2" y="6"/>
                  </a:lnTo>
                  <a:lnTo>
                    <a:pt x="32" y="4"/>
                  </a:lnTo>
                  <a:lnTo>
                    <a:pt x="33" y="4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40" y="2"/>
                  </a:lnTo>
                  <a:lnTo>
                    <a:pt x="40" y="4"/>
                  </a:lnTo>
                  <a:lnTo>
                    <a:pt x="41" y="4"/>
                  </a:lnTo>
                  <a:lnTo>
                    <a:pt x="41" y="6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5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3" y="40"/>
                  </a:lnTo>
                  <a:lnTo>
                    <a:pt x="33" y="42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8" y="51"/>
                  </a:lnTo>
                  <a:lnTo>
                    <a:pt x="38" y="53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40" y="56"/>
                  </a:lnTo>
                  <a:lnTo>
                    <a:pt x="41" y="54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50" y="31"/>
                  </a:lnTo>
                  <a:lnTo>
                    <a:pt x="51" y="31"/>
                  </a:lnTo>
                  <a:lnTo>
                    <a:pt x="53" y="33"/>
                  </a:lnTo>
                  <a:lnTo>
                    <a:pt x="55" y="34"/>
                  </a:lnTo>
                  <a:lnTo>
                    <a:pt x="56" y="36"/>
                  </a:lnTo>
                  <a:lnTo>
                    <a:pt x="58" y="36"/>
                  </a:lnTo>
                  <a:lnTo>
                    <a:pt x="58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1" y="40"/>
                  </a:lnTo>
                  <a:lnTo>
                    <a:pt x="50" y="40"/>
                  </a:lnTo>
                  <a:lnTo>
                    <a:pt x="48" y="38"/>
                  </a:lnTo>
                  <a:lnTo>
                    <a:pt x="48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3"/>
                  </a:lnTo>
                  <a:lnTo>
                    <a:pt x="45" y="33"/>
                  </a:lnTo>
                  <a:lnTo>
                    <a:pt x="45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3" y="40"/>
                  </a:lnTo>
                  <a:lnTo>
                    <a:pt x="43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1" y="60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40" y="72"/>
                  </a:lnTo>
                  <a:lnTo>
                    <a:pt x="40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0" y="89"/>
                  </a:lnTo>
                  <a:lnTo>
                    <a:pt x="27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3" y="81"/>
                  </a:lnTo>
                  <a:lnTo>
                    <a:pt x="22" y="80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7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2" y="76"/>
                  </a:lnTo>
                  <a:lnTo>
                    <a:pt x="32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7" y="71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4" y="67"/>
                  </a:lnTo>
                  <a:lnTo>
                    <a:pt x="12" y="67"/>
                  </a:lnTo>
                  <a:lnTo>
                    <a:pt x="12" y="65"/>
                  </a:lnTo>
                  <a:lnTo>
                    <a:pt x="10" y="65"/>
                  </a:lnTo>
                  <a:lnTo>
                    <a:pt x="9" y="63"/>
                  </a:lnTo>
                  <a:lnTo>
                    <a:pt x="9" y="60"/>
                  </a:lnTo>
                  <a:lnTo>
                    <a:pt x="9" y="58"/>
                  </a:lnTo>
                  <a:lnTo>
                    <a:pt x="9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4" y="53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3" y="51"/>
                  </a:lnTo>
                  <a:lnTo>
                    <a:pt x="23" y="49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5" y="47"/>
                  </a:lnTo>
                  <a:lnTo>
                    <a:pt x="9" y="45"/>
                  </a:lnTo>
                  <a:lnTo>
                    <a:pt x="7" y="45"/>
                  </a:lnTo>
                  <a:lnTo>
                    <a:pt x="5" y="45"/>
                  </a:lnTo>
                  <a:lnTo>
                    <a:pt x="4" y="45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4" y="31"/>
                  </a:lnTo>
                  <a:lnTo>
                    <a:pt x="5" y="31"/>
                  </a:lnTo>
                  <a:lnTo>
                    <a:pt x="5" y="33"/>
                  </a:lnTo>
                  <a:lnTo>
                    <a:pt x="7" y="33"/>
                  </a:lnTo>
                  <a:lnTo>
                    <a:pt x="7" y="34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9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4" y="38"/>
                  </a:lnTo>
                  <a:lnTo>
                    <a:pt x="15" y="38"/>
                  </a:lnTo>
                  <a:lnTo>
                    <a:pt x="15" y="36"/>
                  </a:lnTo>
                  <a:lnTo>
                    <a:pt x="14" y="36"/>
                  </a:lnTo>
                  <a:lnTo>
                    <a:pt x="14" y="34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9" y="31"/>
                  </a:lnTo>
                  <a:lnTo>
                    <a:pt x="9" y="29"/>
                  </a:lnTo>
                  <a:lnTo>
                    <a:pt x="7" y="25"/>
                  </a:lnTo>
                  <a:lnTo>
                    <a:pt x="7" y="24"/>
                  </a:lnTo>
                  <a:lnTo>
                    <a:pt x="7" y="22"/>
                  </a:lnTo>
                  <a:lnTo>
                    <a:pt x="5" y="22"/>
                  </a:lnTo>
                  <a:lnTo>
                    <a:pt x="4" y="20"/>
                  </a:lnTo>
                  <a:lnTo>
                    <a:pt x="5" y="20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14" y="24"/>
                  </a:lnTo>
                  <a:lnTo>
                    <a:pt x="1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28" name="Freeform 18"/>
            <p:cNvSpPr>
              <a:spLocks/>
            </p:cNvSpPr>
            <p:nvPr/>
          </p:nvSpPr>
          <p:spPr bwMode="auto">
            <a:xfrm>
              <a:off x="270" y="207"/>
              <a:ext cx="56" cy="89"/>
            </a:xfrm>
            <a:custGeom>
              <a:avLst/>
              <a:gdLst>
                <a:gd name="T0" fmla="*/ 18 w 56"/>
                <a:gd name="T1" fmla="*/ 25 h 89"/>
                <a:gd name="T2" fmla="*/ 20 w 56"/>
                <a:gd name="T3" fmla="*/ 24 h 89"/>
                <a:gd name="T4" fmla="*/ 20 w 56"/>
                <a:gd name="T5" fmla="*/ 18 h 89"/>
                <a:gd name="T6" fmla="*/ 20 w 56"/>
                <a:gd name="T7" fmla="*/ 15 h 89"/>
                <a:gd name="T8" fmla="*/ 23 w 56"/>
                <a:gd name="T9" fmla="*/ 13 h 89"/>
                <a:gd name="T10" fmla="*/ 23 w 56"/>
                <a:gd name="T11" fmla="*/ 11 h 89"/>
                <a:gd name="T12" fmla="*/ 26 w 56"/>
                <a:gd name="T13" fmla="*/ 7 h 89"/>
                <a:gd name="T14" fmla="*/ 30 w 56"/>
                <a:gd name="T15" fmla="*/ 6 h 89"/>
                <a:gd name="T16" fmla="*/ 31 w 56"/>
                <a:gd name="T17" fmla="*/ 2 h 89"/>
                <a:gd name="T18" fmla="*/ 38 w 56"/>
                <a:gd name="T19" fmla="*/ 2 h 89"/>
                <a:gd name="T20" fmla="*/ 40 w 56"/>
                <a:gd name="T21" fmla="*/ 4 h 89"/>
                <a:gd name="T22" fmla="*/ 40 w 56"/>
                <a:gd name="T23" fmla="*/ 7 h 89"/>
                <a:gd name="T24" fmla="*/ 43 w 56"/>
                <a:gd name="T25" fmla="*/ 11 h 89"/>
                <a:gd name="T26" fmla="*/ 41 w 56"/>
                <a:gd name="T27" fmla="*/ 29 h 89"/>
                <a:gd name="T28" fmla="*/ 36 w 56"/>
                <a:gd name="T29" fmla="*/ 33 h 89"/>
                <a:gd name="T30" fmla="*/ 33 w 56"/>
                <a:gd name="T31" fmla="*/ 34 h 89"/>
                <a:gd name="T32" fmla="*/ 31 w 56"/>
                <a:gd name="T33" fmla="*/ 42 h 89"/>
                <a:gd name="T34" fmla="*/ 35 w 56"/>
                <a:gd name="T35" fmla="*/ 45 h 89"/>
                <a:gd name="T36" fmla="*/ 38 w 56"/>
                <a:gd name="T37" fmla="*/ 54 h 89"/>
                <a:gd name="T38" fmla="*/ 40 w 56"/>
                <a:gd name="T39" fmla="*/ 33 h 89"/>
                <a:gd name="T40" fmla="*/ 43 w 56"/>
                <a:gd name="T41" fmla="*/ 31 h 89"/>
                <a:gd name="T42" fmla="*/ 46 w 56"/>
                <a:gd name="T43" fmla="*/ 31 h 89"/>
                <a:gd name="T44" fmla="*/ 53 w 56"/>
                <a:gd name="T45" fmla="*/ 33 h 89"/>
                <a:gd name="T46" fmla="*/ 56 w 56"/>
                <a:gd name="T47" fmla="*/ 38 h 89"/>
                <a:gd name="T48" fmla="*/ 48 w 56"/>
                <a:gd name="T49" fmla="*/ 40 h 89"/>
                <a:gd name="T50" fmla="*/ 46 w 56"/>
                <a:gd name="T51" fmla="*/ 34 h 89"/>
                <a:gd name="T52" fmla="*/ 43 w 56"/>
                <a:gd name="T53" fmla="*/ 34 h 89"/>
                <a:gd name="T54" fmla="*/ 41 w 56"/>
                <a:gd name="T55" fmla="*/ 36 h 89"/>
                <a:gd name="T56" fmla="*/ 41 w 56"/>
                <a:gd name="T57" fmla="*/ 42 h 89"/>
                <a:gd name="T58" fmla="*/ 41 w 56"/>
                <a:gd name="T59" fmla="*/ 56 h 89"/>
                <a:gd name="T60" fmla="*/ 36 w 56"/>
                <a:gd name="T61" fmla="*/ 63 h 89"/>
                <a:gd name="T62" fmla="*/ 38 w 56"/>
                <a:gd name="T63" fmla="*/ 81 h 89"/>
                <a:gd name="T64" fmla="*/ 25 w 56"/>
                <a:gd name="T65" fmla="*/ 89 h 89"/>
                <a:gd name="T66" fmla="*/ 20 w 56"/>
                <a:gd name="T67" fmla="*/ 81 h 89"/>
                <a:gd name="T68" fmla="*/ 23 w 56"/>
                <a:gd name="T69" fmla="*/ 78 h 89"/>
                <a:gd name="T70" fmla="*/ 30 w 56"/>
                <a:gd name="T71" fmla="*/ 76 h 89"/>
                <a:gd name="T72" fmla="*/ 28 w 56"/>
                <a:gd name="T73" fmla="*/ 71 h 89"/>
                <a:gd name="T74" fmla="*/ 20 w 56"/>
                <a:gd name="T75" fmla="*/ 71 h 89"/>
                <a:gd name="T76" fmla="*/ 8 w 56"/>
                <a:gd name="T77" fmla="*/ 63 h 89"/>
                <a:gd name="T78" fmla="*/ 8 w 56"/>
                <a:gd name="T79" fmla="*/ 56 h 89"/>
                <a:gd name="T80" fmla="*/ 12 w 56"/>
                <a:gd name="T81" fmla="*/ 54 h 89"/>
                <a:gd name="T82" fmla="*/ 13 w 56"/>
                <a:gd name="T83" fmla="*/ 54 h 89"/>
                <a:gd name="T84" fmla="*/ 18 w 56"/>
                <a:gd name="T85" fmla="*/ 60 h 89"/>
                <a:gd name="T86" fmla="*/ 18 w 56"/>
                <a:gd name="T87" fmla="*/ 60 h 89"/>
                <a:gd name="T88" fmla="*/ 20 w 56"/>
                <a:gd name="T89" fmla="*/ 51 h 89"/>
                <a:gd name="T90" fmla="*/ 22 w 56"/>
                <a:gd name="T91" fmla="*/ 51 h 89"/>
                <a:gd name="T92" fmla="*/ 22 w 56"/>
                <a:gd name="T93" fmla="*/ 47 h 89"/>
                <a:gd name="T94" fmla="*/ 12 w 56"/>
                <a:gd name="T95" fmla="*/ 47 h 89"/>
                <a:gd name="T96" fmla="*/ 0 w 56"/>
                <a:gd name="T97" fmla="*/ 40 h 89"/>
                <a:gd name="T98" fmla="*/ 2 w 56"/>
                <a:gd name="T99" fmla="*/ 31 h 89"/>
                <a:gd name="T100" fmla="*/ 7 w 56"/>
                <a:gd name="T101" fmla="*/ 38 h 89"/>
                <a:gd name="T102" fmla="*/ 12 w 56"/>
                <a:gd name="T103" fmla="*/ 40 h 89"/>
                <a:gd name="T104" fmla="*/ 13 w 56"/>
                <a:gd name="T105" fmla="*/ 36 h 89"/>
                <a:gd name="T106" fmla="*/ 12 w 56"/>
                <a:gd name="T107" fmla="*/ 33 h 89"/>
                <a:gd name="T108" fmla="*/ 8 w 56"/>
                <a:gd name="T109" fmla="*/ 31 h 89"/>
                <a:gd name="T110" fmla="*/ 5 w 56"/>
                <a:gd name="T111" fmla="*/ 22 h 89"/>
                <a:gd name="T112" fmla="*/ 4 w 56"/>
                <a:gd name="T113" fmla="*/ 18 h 89"/>
                <a:gd name="T114" fmla="*/ 7 w 56"/>
                <a:gd name="T115" fmla="*/ 15 h 89"/>
                <a:gd name="T116" fmla="*/ 12 w 56"/>
                <a:gd name="T117" fmla="*/ 15 h 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6"/>
                <a:gd name="T178" fmla="*/ 0 h 89"/>
                <a:gd name="T179" fmla="*/ 56 w 56"/>
                <a:gd name="T180" fmla="*/ 89 h 8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6" h="89">
                  <a:moveTo>
                    <a:pt x="12" y="24"/>
                  </a:moveTo>
                  <a:lnTo>
                    <a:pt x="12" y="24"/>
                  </a:lnTo>
                  <a:lnTo>
                    <a:pt x="13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2" y="13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2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6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1" y="4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4"/>
                  </a:lnTo>
                  <a:lnTo>
                    <a:pt x="40" y="4"/>
                  </a:lnTo>
                  <a:lnTo>
                    <a:pt x="40" y="6"/>
                  </a:lnTo>
                  <a:lnTo>
                    <a:pt x="40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40"/>
                  </a:lnTo>
                  <a:lnTo>
                    <a:pt x="31" y="42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38" y="54"/>
                  </a:lnTo>
                  <a:lnTo>
                    <a:pt x="40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29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4"/>
                  </a:lnTo>
                  <a:lnTo>
                    <a:pt x="54" y="34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4" y="40"/>
                  </a:lnTo>
                  <a:lnTo>
                    <a:pt x="51" y="40"/>
                  </a:lnTo>
                  <a:lnTo>
                    <a:pt x="48" y="40"/>
                  </a:lnTo>
                  <a:lnTo>
                    <a:pt x="46" y="38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5" y="34"/>
                  </a:lnTo>
                  <a:lnTo>
                    <a:pt x="45" y="33"/>
                  </a:lnTo>
                  <a:lnTo>
                    <a:pt x="43" y="33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1" y="89"/>
                  </a:lnTo>
                  <a:lnTo>
                    <a:pt x="30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2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2" y="83"/>
                  </a:lnTo>
                  <a:lnTo>
                    <a:pt x="22" y="81"/>
                  </a:lnTo>
                  <a:lnTo>
                    <a:pt x="20" y="81"/>
                  </a:lnTo>
                  <a:lnTo>
                    <a:pt x="20" y="80"/>
                  </a:lnTo>
                  <a:lnTo>
                    <a:pt x="22" y="80"/>
                  </a:lnTo>
                  <a:lnTo>
                    <a:pt x="22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28" y="71"/>
                  </a:lnTo>
                  <a:lnTo>
                    <a:pt x="26" y="71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2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3"/>
                  </a:lnTo>
                  <a:lnTo>
                    <a:pt x="7" y="63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3"/>
                  </a:lnTo>
                  <a:lnTo>
                    <a:pt x="13" y="53"/>
                  </a:lnTo>
                  <a:lnTo>
                    <a:pt x="13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49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5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4" y="45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4" y="33"/>
                  </a:lnTo>
                  <a:lnTo>
                    <a:pt x="5" y="34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4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7" y="29"/>
                  </a:lnTo>
                  <a:lnTo>
                    <a:pt x="7" y="25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29" name="Freeform 19"/>
            <p:cNvSpPr>
              <a:spLocks/>
            </p:cNvSpPr>
            <p:nvPr/>
          </p:nvSpPr>
          <p:spPr bwMode="auto">
            <a:xfrm>
              <a:off x="216" y="279"/>
              <a:ext cx="56" cy="87"/>
            </a:xfrm>
            <a:custGeom>
              <a:avLst/>
              <a:gdLst>
                <a:gd name="T0" fmla="*/ 18 w 56"/>
                <a:gd name="T1" fmla="*/ 26 h 87"/>
                <a:gd name="T2" fmla="*/ 21 w 56"/>
                <a:gd name="T3" fmla="*/ 24 h 87"/>
                <a:gd name="T4" fmla="*/ 20 w 56"/>
                <a:gd name="T5" fmla="*/ 18 h 87"/>
                <a:gd name="T6" fmla="*/ 18 w 56"/>
                <a:gd name="T7" fmla="*/ 17 h 87"/>
                <a:gd name="T8" fmla="*/ 25 w 56"/>
                <a:gd name="T9" fmla="*/ 13 h 87"/>
                <a:gd name="T10" fmla="*/ 21 w 56"/>
                <a:gd name="T11" fmla="*/ 9 h 87"/>
                <a:gd name="T12" fmla="*/ 26 w 56"/>
                <a:gd name="T13" fmla="*/ 8 h 87"/>
                <a:gd name="T14" fmla="*/ 28 w 56"/>
                <a:gd name="T15" fmla="*/ 6 h 87"/>
                <a:gd name="T16" fmla="*/ 30 w 56"/>
                <a:gd name="T17" fmla="*/ 4 h 87"/>
                <a:gd name="T18" fmla="*/ 38 w 56"/>
                <a:gd name="T19" fmla="*/ 0 h 87"/>
                <a:gd name="T20" fmla="*/ 39 w 56"/>
                <a:gd name="T21" fmla="*/ 4 h 87"/>
                <a:gd name="T22" fmla="*/ 39 w 56"/>
                <a:gd name="T23" fmla="*/ 8 h 87"/>
                <a:gd name="T24" fmla="*/ 43 w 56"/>
                <a:gd name="T25" fmla="*/ 9 h 87"/>
                <a:gd name="T26" fmla="*/ 41 w 56"/>
                <a:gd name="T27" fmla="*/ 27 h 87"/>
                <a:gd name="T28" fmla="*/ 36 w 56"/>
                <a:gd name="T29" fmla="*/ 33 h 87"/>
                <a:gd name="T30" fmla="*/ 33 w 56"/>
                <a:gd name="T31" fmla="*/ 35 h 87"/>
                <a:gd name="T32" fmla="*/ 33 w 56"/>
                <a:gd name="T33" fmla="*/ 44 h 87"/>
                <a:gd name="T34" fmla="*/ 36 w 56"/>
                <a:gd name="T35" fmla="*/ 45 h 87"/>
                <a:gd name="T36" fmla="*/ 38 w 56"/>
                <a:gd name="T37" fmla="*/ 56 h 87"/>
                <a:gd name="T38" fmla="*/ 39 w 56"/>
                <a:gd name="T39" fmla="*/ 33 h 87"/>
                <a:gd name="T40" fmla="*/ 43 w 56"/>
                <a:gd name="T41" fmla="*/ 29 h 87"/>
                <a:gd name="T42" fmla="*/ 46 w 56"/>
                <a:gd name="T43" fmla="*/ 29 h 87"/>
                <a:gd name="T44" fmla="*/ 53 w 56"/>
                <a:gd name="T45" fmla="*/ 33 h 87"/>
                <a:gd name="T46" fmla="*/ 56 w 56"/>
                <a:gd name="T47" fmla="*/ 38 h 87"/>
                <a:gd name="T48" fmla="*/ 48 w 56"/>
                <a:gd name="T49" fmla="*/ 38 h 87"/>
                <a:gd name="T50" fmla="*/ 46 w 56"/>
                <a:gd name="T51" fmla="*/ 35 h 87"/>
                <a:gd name="T52" fmla="*/ 43 w 56"/>
                <a:gd name="T53" fmla="*/ 35 h 87"/>
                <a:gd name="T54" fmla="*/ 41 w 56"/>
                <a:gd name="T55" fmla="*/ 36 h 87"/>
                <a:gd name="T56" fmla="*/ 41 w 56"/>
                <a:gd name="T57" fmla="*/ 40 h 87"/>
                <a:gd name="T58" fmla="*/ 43 w 56"/>
                <a:gd name="T59" fmla="*/ 51 h 87"/>
                <a:gd name="T60" fmla="*/ 35 w 56"/>
                <a:gd name="T61" fmla="*/ 62 h 87"/>
                <a:gd name="T62" fmla="*/ 38 w 56"/>
                <a:gd name="T63" fmla="*/ 82 h 87"/>
                <a:gd name="T64" fmla="*/ 23 w 56"/>
                <a:gd name="T65" fmla="*/ 87 h 87"/>
                <a:gd name="T66" fmla="*/ 21 w 56"/>
                <a:gd name="T67" fmla="*/ 82 h 87"/>
                <a:gd name="T68" fmla="*/ 23 w 56"/>
                <a:gd name="T69" fmla="*/ 78 h 87"/>
                <a:gd name="T70" fmla="*/ 30 w 56"/>
                <a:gd name="T71" fmla="*/ 76 h 87"/>
                <a:gd name="T72" fmla="*/ 28 w 56"/>
                <a:gd name="T73" fmla="*/ 71 h 87"/>
                <a:gd name="T74" fmla="*/ 21 w 56"/>
                <a:gd name="T75" fmla="*/ 71 h 87"/>
                <a:gd name="T76" fmla="*/ 10 w 56"/>
                <a:gd name="T77" fmla="*/ 65 h 87"/>
                <a:gd name="T78" fmla="*/ 7 w 56"/>
                <a:gd name="T79" fmla="*/ 56 h 87"/>
                <a:gd name="T80" fmla="*/ 12 w 56"/>
                <a:gd name="T81" fmla="*/ 55 h 87"/>
                <a:gd name="T82" fmla="*/ 13 w 56"/>
                <a:gd name="T83" fmla="*/ 55 h 87"/>
                <a:gd name="T84" fmla="*/ 18 w 56"/>
                <a:gd name="T85" fmla="*/ 60 h 87"/>
                <a:gd name="T86" fmla="*/ 18 w 56"/>
                <a:gd name="T87" fmla="*/ 58 h 87"/>
                <a:gd name="T88" fmla="*/ 18 w 56"/>
                <a:gd name="T89" fmla="*/ 51 h 87"/>
                <a:gd name="T90" fmla="*/ 21 w 56"/>
                <a:gd name="T91" fmla="*/ 49 h 87"/>
                <a:gd name="T92" fmla="*/ 21 w 56"/>
                <a:gd name="T93" fmla="*/ 47 h 87"/>
                <a:gd name="T94" fmla="*/ 12 w 56"/>
                <a:gd name="T95" fmla="*/ 47 h 87"/>
                <a:gd name="T96" fmla="*/ 0 w 56"/>
                <a:gd name="T97" fmla="*/ 38 h 87"/>
                <a:gd name="T98" fmla="*/ 2 w 56"/>
                <a:gd name="T99" fmla="*/ 31 h 87"/>
                <a:gd name="T100" fmla="*/ 7 w 56"/>
                <a:gd name="T101" fmla="*/ 36 h 87"/>
                <a:gd name="T102" fmla="*/ 12 w 56"/>
                <a:gd name="T103" fmla="*/ 38 h 87"/>
                <a:gd name="T104" fmla="*/ 12 w 56"/>
                <a:gd name="T105" fmla="*/ 36 h 87"/>
                <a:gd name="T106" fmla="*/ 12 w 56"/>
                <a:gd name="T107" fmla="*/ 35 h 87"/>
                <a:gd name="T108" fmla="*/ 8 w 56"/>
                <a:gd name="T109" fmla="*/ 31 h 87"/>
                <a:gd name="T110" fmla="*/ 5 w 56"/>
                <a:gd name="T111" fmla="*/ 22 h 87"/>
                <a:gd name="T112" fmla="*/ 3 w 56"/>
                <a:gd name="T113" fmla="*/ 17 h 87"/>
                <a:gd name="T114" fmla="*/ 7 w 56"/>
                <a:gd name="T115" fmla="*/ 15 h 87"/>
                <a:gd name="T116" fmla="*/ 12 w 56"/>
                <a:gd name="T117" fmla="*/ 15 h 8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6"/>
                <a:gd name="T178" fmla="*/ 0 h 87"/>
                <a:gd name="T179" fmla="*/ 56 w 56"/>
                <a:gd name="T180" fmla="*/ 87 h 8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6" h="87">
                  <a:moveTo>
                    <a:pt x="12" y="24"/>
                  </a:moveTo>
                  <a:lnTo>
                    <a:pt x="12" y="24"/>
                  </a:lnTo>
                  <a:lnTo>
                    <a:pt x="13" y="24"/>
                  </a:lnTo>
                  <a:lnTo>
                    <a:pt x="13" y="26"/>
                  </a:lnTo>
                  <a:lnTo>
                    <a:pt x="15" y="26"/>
                  </a:lnTo>
                  <a:lnTo>
                    <a:pt x="17" y="26"/>
                  </a:lnTo>
                  <a:lnTo>
                    <a:pt x="18" y="26"/>
                  </a:lnTo>
                  <a:lnTo>
                    <a:pt x="20" y="26"/>
                  </a:lnTo>
                  <a:lnTo>
                    <a:pt x="20" y="24"/>
                  </a:lnTo>
                  <a:lnTo>
                    <a:pt x="21" y="24"/>
                  </a:lnTo>
                  <a:lnTo>
                    <a:pt x="21" y="22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18" y="17"/>
                  </a:lnTo>
                  <a:lnTo>
                    <a:pt x="20" y="17"/>
                  </a:lnTo>
                  <a:lnTo>
                    <a:pt x="20" y="15"/>
                  </a:lnTo>
                  <a:lnTo>
                    <a:pt x="21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1" y="13"/>
                  </a:lnTo>
                  <a:lnTo>
                    <a:pt x="21" y="11"/>
                  </a:lnTo>
                  <a:lnTo>
                    <a:pt x="21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6" y="8"/>
                  </a:lnTo>
                  <a:lnTo>
                    <a:pt x="28" y="8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9" y="6"/>
                  </a:lnTo>
                  <a:lnTo>
                    <a:pt x="39" y="8"/>
                  </a:lnTo>
                  <a:lnTo>
                    <a:pt x="41" y="8"/>
                  </a:lnTo>
                  <a:lnTo>
                    <a:pt x="43" y="9"/>
                  </a:lnTo>
                  <a:lnTo>
                    <a:pt x="41" y="9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4" y="18"/>
                  </a:lnTo>
                  <a:lnTo>
                    <a:pt x="44" y="20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6"/>
                  </a:lnTo>
                  <a:lnTo>
                    <a:pt x="41" y="27"/>
                  </a:lnTo>
                  <a:lnTo>
                    <a:pt x="41" y="29"/>
                  </a:lnTo>
                  <a:lnTo>
                    <a:pt x="39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5"/>
                  </a:lnTo>
                  <a:lnTo>
                    <a:pt x="33" y="35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38"/>
                  </a:lnTo>
                  <a:lnTo>
                    <a:pt x="31" y="42"/>
                  </a:lnTo>
                  <a:lnTo>
                    <a:pt x="33" y="44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5"/>
                  </a:lnTo>
                  <a:lnTo>
                    <a:pt x="38" y="55"/>
                  </a:lnTo>
                  <a:lnTo>
                    <a:pt x="38" y="56"/>
                  </a:lnTo>
                  <a:lnTo>
                    <a:pt x="39" y="56"/>
                  </a:lnTo>
                  <a:lnTo>
                    <a:pt x="39" y="55"/>
                  </a:lnTo>
                  <a:lnTo>
                    <a:pt x="39" y="33"/>
                  </a:lnTo>
                  <a:lnTo>
                    <a:pt x="39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29"/>
                  </a:lnTo>
                  <a:lnTo>
                    <a:pt x="44" y="29"/>
                  </a:lnTo>
                  <a:lnTo>
                    <a:pt x="46" y="29"/>
                  </a:lnTo>
                  <a:lnTo>
                    <a:pt x="48" y="29"/>
                  </a:lnTo>
                  <a:lnTo>
                    <a:pt x="48" y="27"/>
                  </a:lnTo>
                  <a:lnTo>
                    <a:pt x="48" y="29"/>
                  </a:lnTo>
                  <a:lnTo>
                    <a:pt x="49" y="29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5"/>
                  </a:lnTo>
                  <a:lnTo>
                    <a:pt x="54" y="35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4" y="38"/>
                  </a:lnTo>
                  <a:lnTo>
                    <a:pt x="53" y="38"/>
                  </a:lnTo>
                  <a:lnTo>
                    <a:pt x="51" y="38"/>
                  </a:lnTo>
                  <a:lnTo>
                    <a:pt x="48" y="38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4" y="35"/>
                  </a:lnTo>
                  <a:lnTo>
                    <a:pt x="44" y="33"/>
                  </a:lnTo>
                  <a:lnTo>
                    <a:pt x="43" y="33"/>
                  </a:lnTo>
                  <a:lnTo>
                    <a:pt x="43" y="35"/>
                  </a:lnTo>
                  <a:lnTo>
                    <a:pt x="41" y="35"/>
                  </a:lnTo>
                  <a:lnTo>
                    <a:pt x="41" y="36"/>
                  </a:lnTo>
                  <a:lnTo>
                    <a:pt x="41" y="38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4"/>
                  </a:lnTo>
                  <a:lnTo>
                    <a:pt x="43" y="44"/>
                  </a:lnTo>
                  <a:lnTo>
                    <a:pt x="43" y="47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39" y="60"/>
                  </a:lnTo>
                  <a:lnTo>
                    <a:pt x="38" y="58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71"/>
                  </a:lnTo>
                  <a:lnTo>
                    <a:pt x="38" y="71"/>
                  </a:lnTo>
                  <a:lnTo>
                    <a:pt x="39" y="73"/>
                  </a:lnTo>
                  <a:lnTo>
                    <a:pt x="39" y="82"/>
                  </a:lnTo>
                  <a:lnTo>
                    <a:pt x="38" y="82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7"/>
                  </a:lnTo>
                  <a:lnTo>
                    <a:pt x="33" y="87"/>
                  </a:lnTo>
                  <a:lnTo>
                    <a:pt x="31" y="87"/>
                  </a:lnTo>
                  <a:lnTo>
                    <a:pt x="30" y="87"/>
                  </a:lnTo>
                  <a:lnTo>
                    <a:pt x="25" y="87"/>
                  </a:lnTo>
                  <a:lnTo>
                    <a:pt x="23" y="87"/>
                  </a:lnTo>
                  <a:lnTo>
                    <a:pt x="21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1" y="83"/>
                  </a:lnTo>
                  <a:lnTo>
                    <a:pt x="21" y="82"/>
                  </a:lnTo>
                  <a:lnTo>
                    <a:pt x="21" y="80"/>
                  </a:lnTo>
                  <a:lnTo>
                    <a:pt x="21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3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6" y="69"/>
                  </a:lnTo>
                  <a:lnTo>
                    <a:pt x="26" y="71"/>
                  </a:lnTo>
                  <a:lnTo>
                    <a:pt x="25" y="73"/>
                  </a:lnTo>
                  <a:lnTo>
                    <a:pt x="23" y="73"/>
                  </a:lnTo>
                  <a:lnTo>
                    <a:pt x="21" y="73"/>
                  </a:lnTo>
                  <a:lnTo>
                    <a:pt x="21" y="71"/>
                  </a:lnTo>
                  <a:lnTo>
                    <a:pt x="20" y="69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4"/>
                  </a:lnTo>
                  <a:lnTo>
                    <a:pt x="7" y="64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7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5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1"/>
                  </a:lnTo>
                  <a:lnTo>
                    <a:pt x="13" y="53"/>
                  </a:lnTo>
                  <a:lnTo>
                    <a:pt x="13" y="55"/>
                  </a:lnTo>
                  <a:lnTo>
                    <a:pt x="15" y="55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7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1" y="51"/>
                  </a:lnTo>
                  <a:lnTo>
                    <a:pt x="21" y="49"/>
                  </a:lnTo>
                  <a:lnTo>
                    <a:pt x="21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3" y="31"/>
                  </a:lnTo>
                  <a:lnTo>
                    <a:pt x="3" y="33"/>
                  </a:lnTo>
                  <a:lnTo>
                    <a:pt x="3" y="35"/>
                  </a:lnTo>
                  <a:lnTo>
                    <a:pt x="5" y="35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8" y="38"/>
                  </a:lnTo>
                  <a:lnTo>
                    <a:pt x="10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5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30" name="Freeform 20"/>
            <p:cNvSpPr>
              <a:spLocks/>
            </p:cNvSpPr>
            <p:nvPr/>
          </p:nvSpPr>
          <p:spPr bwMode="auto">
            <a:xfrm>
              <a:off x="172" y="231"/>
              <a:ext cx="146" cy="124"/>
            </a:xfrm>
            <a:custGeom>
              <a:avLst/>
              <a:gdLst>
                <a:gd name="T0" fmla="*/ 0 w 146"/>
                <a:gd name="T1" fmla="*/ 99 h 124"/>
                <a:gd name="T2" fmla="*/ 72 w 146"/>
                <a:gd name="T3" fmla="*/ 0 h 124"/>
                <a:gd name="T4" fmla="*/ 146 w 146"/>
                <a:gd name="T5" fmla="*/ 99 h 124"/>
                <a:gd name="T6" fmla="*/ 146 w 146"/>
                <a:gd name="T7" fmla="*/ 122 h 124"/>
                <a:gd name="T8" fmla="*/ 72 w 146"/>
                <a:gd name="T9" fmla="*/ 30 h 124"/>
                <a:gd name="T10" fmla="*/ 2 w 146"/>
                <a:gd name="T11" fmla="*/ 124 h 124"/>
                <a:gd name="T12" fmla="*/ 0 w 146"/>
                <a:gd name="T13" fmla="*/ 99 h 1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6"/>
                <a:gd name="T22" fmla="*/ 0 h 124"/>
                <a:gd name="T23" fmla="*/ 146 w 146"/>
                <a:gd name="T24" fmla="*/ 124 h 1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6" h="124">
                  <a:moveTo>
                    <a:pt x="0" y="99"/>
                  </a:moveTo>
                  <a:lnTo>
                    <a:pt x="72" y="0"/>
                  </a:lnTo>
                  <a:lnTo>
                    <a:pt x="146" y="99"/>
                  </a:lnTo>
                  <a:lnTo>
                    <a:pt x="146" y="122"/>
                  </a:lnTo>
                  <a:lnTo>
                    <a:pt x="72" y="30"/>
                  </a:lnTo>
                  <a:lnTo>
                    <a:pt x="2" y="124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F9A0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31" name="Freeform 21"/>
            <p:cNvSpPr>
              <a:spLocks/>
            </p:cNvSpPr>
            <p:nvPr/>
          </p:nvSpPr>
          <p:spPr bwMode="auto">
            <a:xfrm>
              <a:off x="326" y="204"/>
              <a:ext cx="5" cy="171"/>
            </a:xfrm>
            <a:custGeom>
              <a:avLst/>
              <a:gdLst>
                <a:gd name="T0" fmla="*/ 3 w 5"/>
                <a:gd name="T1" fmla="*/ 171 h 171"/>
                <a:gd name="T2" fmla="*/ 5 w 5"/>
                <a:gd name="T3" fmla="*/ 169 h 171"/>
                <a:gd name="T4" fmla="*/ 5 w 5"/>
                <a:gd name="T5" fmla="*/ 0 h 171"/>
                <a:gd name="T6" fmla="*/ 0 w 5"/>
                <a:gd name="T7" fmla="*/ 0 h 171"/>
                <a:gd name="T8" fmla="*/ 0 w 5"/>
                <a:gd name="T9" fmla="*/ 169 h 171"/>
                <a:gd name="T10" fmla="*/ 3 w 5"/>
                <a:gd name="T11" fmla="*/ 171 h 171"/>
                <a:gd name="T12" fmla="*/ 3 w 5"/>
                <a:gd name="T13" fmla="*/ 171 h 171"/>
                <a:gd name="T14" fmla="*/ 5 w 5"/>
                <a:gd name="T15" fmla="*/ 171 h 171"/>
                <a:gd name="T16" fmla="*/ 5 w 5"/>
                <a:gd name="T17" fmla="*/ 169 h 171"/>
                <a:gd name="T18" fmla="*/ 3 w 5"/>
                <a:gd name="T19" fmla="*/ 171 h 1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"/>
                <a:gd name="T31" fmla="*/ 0 h 171"/>
                <a:gd name="T32" fmla="*/ 5 w 5"/>
                <a:gd name="T33" fmla="*/ 171 h 17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" h="171">
                  <a:moveTo>
                    <a:pt x="3" y="171"/>
                  </a:moveTo>
                  <a:lnTo>
                    <a:pt x="5" y="16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69"/>
                  </a:lnTo>
                  <a:lnTo>
                    <a:pt x="3" y="171"/>
                  </a:lnTo>
                  <a:lnTo>
                    <a:pt x="5" y="171"/>
                  </a:lnTo>
                  <a:lnTo>
                    <a:pt x="5" y="169"/>
                  </a:lnTo>
                  <a:lnTo>
                    <a:pt x="3" y="171"/>
                  </a:lnTo>
                  <a:close/>
                </a:path>
              </a:pathLst>
            </a:cu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32" name="Rectangle 22"/>
            <p:cNvSpPr>
              <a:spLocks noChangeArrowheads="1"/>
            </p:cNvSpPr>
            <p:nvPr/>
          </p:nvSpPr>
          <p:spPr bwMode="auto">
            <a:xfrm>
              <a:off x="170" y="371"/>
              <a:ext cx="159" cy="4"/>
            </a:xfrm>
            <a:prstGeom prst="rect">
              <a:avLst/>
            </a:pr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33" name="Freeform 23"/>
            <p:cNvSpPr>
              <a:spLocks/>
            </p:cNvSpPr>
            <p:nvPr/>
          </p:nvSpPr>
          <p:spPr bwMode="auto">
            <a:xfrm>
              <a:off x="149" y="195"/>
              <a:ext cx="505" cy="9"/>
            </a:xfrm>
            <a:custGeom>
              <a:avLst/>
              <a:gdLst>
                <a:gd name="T0" fmla="*/ 505 w 505"/>
                <a:gd name="T1" fmla="*/ 7 h 9"/>
                <a:gd name="T2" fmla="*/ 505 w 505"/>
                <a:gd name="T3" fmla="*/ 0 h 9"/>
                <a:gd name="T4" fmla="*/ 0 w 505"/>
                <a:gd name="T5" fmla="*/ 1 h 9"/>
                <a:gd name="T6" fmla="*/ 0 w 505"/>
                <a:gd name="T7" fmla="*/ 9 h 9"/>
                <a:gd name="T8" fmla="*/ 505 w 505"/>
                <a:gd name="T9" fmla="*/ 7 h 9"/>
                <a:gd name="T10" fmla="*/ 505 w 505"/>
                <a:gd name="T11" fmla="*/ 7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5"/>
                <a:gd name="T19" fmla="*/ 0 h 9"/>
                <a:gd name="T20" fmla="*/ 505 w 505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5" h="9">
                  <a:moveTo>
                    <a:pt x="505" y="7"/>
                  </a:moveTo>
                  <a:lnTo>
                    <a:pt x="505" y="0"/>
                  </a:lnTo>
                  <a:lnTo>
                    <a:pt x="0" y="1"/>
                  </a:lnTo>
                  <a:lnTo>
                    <a:pt x="0" y="9"/>
                  </a:lnTo>
                  <a:lnTo>
                    <a:pt x="505" y="7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34" name="Freeform 24"/>
            <p:cNvSpPr>
              <a:spLocks/>
            </p:cNvSpPr>
            <p:nvPr/>
          </p:nvSpPr>
          <p:spPr bwMode="auto">
            <a:xfrm>
              <a:off x="651" y="195"/>
              <a:ext cx="6" cy="37"/>
            </a:xfrm>
            <a:custGeom>
              <a:avLst/>
              <a:gdLst>
                <a:gd name="T0" fmla="*/ 6 w 6"/>
                <a:gd name="T1" fmla="*/ 37 h 37"/>
                <a:gd name="T2" fmla="*/ 6 w 6"/>
                <a:gd name="T3" fmla="*/ 37 h 37"/>
                <a:gd name="T4" fmla="*/ 6 w 6"/>
                <a:gd name="T5" fmla="*/ 16 h 37"/>
                <a:gd name="T6" fmla="*/ 3 w 6"/>
                <a:gd name="T7" fmla="*/ 0 h 37"/>
                <a:gd name="T8" fmla="*/ 3 w 6"/>
                <a:gd name="T9" fmla="*/ 7 h 37"/>
                <a:gd name="T10" fmla="*/ 1 w 6"/>
                <a:gd name="T11" fmla="*/ 16 h 37"/>
                <a:gd name="T12" fmla="*/ 0 w 6"/>
                <a:gd name="T13" fmla="*/ 36 h 37"/>
                <a:gd name="T14" fmla="*/ 0 w 6"/>
                <a:gd name="T15" fmla="*/ 36 h 37"/>
                <a:gd name="T16" fmla="*/ 6 w 6"/>
                <a:gd name="T17" fmla="*/ 37 h 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7"/>
                <a:gd name="T29" fmla="*/ 6 w 6"/>
                <a:gd name="T30" fmla="*/ 37 h 3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7">
                  <a:moveTo>
                    <a:pt x="6" y="37"/>
                  </a:moveTo>
                  <a:lnTo>
                    <a:pt x="6" y="37"/>
                  </a:lnTo>
                  <a:lnTo>
                    <a:pt x="6" y="16"/>
                  </a:lnTo>
                  <a:lnTo>
                    <a:pt x="3" y="0"/>
                  </a:lnTo>
                  <a:lnTo>
                    <a:pt x="3" y="7"/>
                  </a:lnTo>
                  <a:lnTo>
                    <a:pt x="1" y="16"/>
                  </a:lnTo>
                  <a:lnTo>
                    <a:pt x="0" y="36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35" name="Freeform 25"/>
            <p:cNvSpPr>
              <a:spLocks/>
            </p:cNvSpPr>
            <p:nvPr/>
          </p:nvSpPr>
          <p:spPr bwMode="auto">
            <a:xfrm>
              <a:off x="641" y="231"/>
              <a:ext cx="16" cy="131"/>
            </a:xfrm>
            <a:custGeom>
              <a:avLst/>
              <a:gdLst>
                <a:gd name="T0" fmla="*/ 5 w 16"/>
                <a:gd name="T1" fmla="*/ 131 h 131"/>
                <a:gd name="T2" fmla="*/ 5 w 16"/>
                <a:gd name="T3" fmla="*/ 131 h 131"/>
                <a:gd name="T4" fmla="*/ 11 w 16"/>
                <a:gd name="T5" fmla="*/ 86 h 131"/>
                <a:gd name="T6" fmla="*/ 13 w 16"/>
                <a:gd name="T7" fmla="*/ 47 h 131"/>
                <a:gd name="T8" fmla="*/ 15 w 16"/>
                <a:gd name="T9" fmla="*/ 16 h 131"/>
                <a:gd name="T10" fmla="*/ 16 w 16"/>
                <a:gd name="T11" fmla="*/ 1 h 131"/>
                <a:gd name="T12" fmla="*/ 10 w 16"/>
                <a:gd name="T13" fmla="*/ 0 h 131"/>
                <a:gd name="T14" fmla="*/ 10 w 16"/>
                <a:gd name="T15" fmla="*/ 16 h 131"/>
                <a:gd name="T16" fmla="*/ 8 w 16"/>
                <a:gd name="T17" fmla="*/ 47 h 131"/>
                <a:gd name="T18" fmla="*/ 3 w 16"/>
                <a:gd name="T19" fmla="*/ 86 h 131"/>
                <a:gd name="T20" fmla="*/ 0 w 16"/>
                <a:gd name="T21" fmla="*/ 130 h 131"/>
                <a:gd name="T22" fmla="*/ 0 w 16"/>
                <a:gd name="T23" fmla="*/ 130 h 131"/>
                <a:gd name="T24" fmla="*/ 5 w 16"/>
                <a:gd name="T25" fmla="*/ 131 h 1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"/>
                <a:gd name="T40" fmla="*/ 0 h 131"/>
                <a:gd name="T41" fmla="*/ 16 w 16"/>
                <a:gd name="T42" fmla="*/ 131 h 13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" h="131">
                  <a:moveTo>
                    <a:pt x="5" y="131"/>
                  </a:moveTo>
                  <a:lnTo>
                    <a:pt x="5" y="131"/>
                  </a:lnTo>
                  <a:lnTo>
                    <a:pt x="11" y="86"/>
                  </a:lnTo>
                  <a:lnTo>
                    <a:pt x="13" y="47"/>
                  </a:lnTo>
                  <a:lnTo>
                    <a:pt x="15" y="16"/>
                  </a:lnTo>
                  <a:lnTo>
                    <a:pt x="16" y="1"/>
                  </a:lnTo>
                  <a:lnTo>
                    <a:pt x="10" y="0"/>
                  </a:lnTo>
                  <a:lnTo>
                    <a:pt x="10" y="16"/>
                  </a:lnTo>
                  <a:lnTo>
                    <a:pt x="8" y="47"/>
                  </a:lnTo>
                  <a:lnTo>
                    <a:pt x="3" y="86"/>
                  </a:lnTo>
                  <a:lnTo>
                    <a:pt x="0" y="130"/>
                  </a:lnTo>
                  <a:lnTo>
                    <a:pt x="5" y="13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36" name="Freeform 26"/>
            <p:cNvSpPr>
              <a:spLocks/>
            </p:cNvSpPr>
            <p:nvPr/>
          </p:nvSpPr>
          <p:spPr bwMode="auto">
            <a:xfrm>
              <a:off x="536" y="361"/>
              <a:ext cx="110" cy="344"/>
            </a:xfrm>
            <a:custGeom>
              <a:avLst/>
              <a:gdLst>
                <a:gd name="T0" fmla="*/ 5 w 110"/>
                <a:gd name="T1" fmla="*/ 344 h 344"/>
                <a:gd name="T2" fmla="*/ 5 w 110"/>
                <a:gd name="T3" fmla="*/ 344 h 344"/>
                <a:gd name="T4" fmla="*/ 16 w 110"/>
                <a:gd name="T5" fmla="*/ 324 h 344"/>
                <a:gd name="T6" fmla="*/ 28 w 110"/>
                <a:gd name="T7" fmla="*/ 305 h 344"/>
                <a:gd name="T8" fmla="*/ 38 w 110"/>
                <a:gd name="T9" fmla="*/ 285 h 344"/>
                <a:gd name="T10" fmla="*/ 46 w 110"/>
                <a:gd name="T11" fmla="*/ 265 h 344"/>
                <a:gd name="T12" fmla="*/ 62 w 110"/>
                <a:gd name="T13" fmla="*/ 223 h 344"/>
                <a:gd name="T14" fmla="*/ 74 w 110"/>
                <a:gd name="T15" fmla="*/ 182 h 344"/>
                <a:gd name="T16" fmla="*/ 85 w 110"/>
                <a:gd name="T17" fmla="*/ 139 h 344"/>
                <a:gd name="T18" fmla="*/ 95 w 110"/>
                <a:gd name="T19" fmla="*/ 93 h 344"/>
                <a:gd name="T20" fmla="*/ 103 w 110"/>
                <a:gd name="T21" fmla="*/ 48 h 344"/>
                <a:gd name="T22" fmla="*/ 110 w 110"/>
                <a:gd name="T23" fmla="*/ 1 h 344"/>
                <a:gd name="T24" fmla="*/ 105 w 110"/>
                <a:gd name="T25" fmla="*/ 0 h 344"/>
                <a:gd name="T26" fmla="*/ 97 w 110"/>
                <a:gd name="T27" fmla="*/ 47 h 344"/>
                <a:gd name="T28" fmla="*/ 88 w 110"/>
                <a:gd name="T29" fmla="*/ 93 h 344"/>
                <a:gd name="T30" fmla="*/ 80 w 110"/>
                <a:gd name="T31" fmla="*/ 137 h 344"/>
                <a:gd name="T32" fmla="*/ 69 w 110"/>
                <a:gd name="T33" fmla="*/ 180 h 344"/>
                <a:gd name="T34" fmla="*/ 56 w 110"/>
                <a:gd name="T35" fmla="*/ 222 h 344"/>
                <a:gd name="T36" fmla="*/ 39 w 110"/>
                <a:gd name="T37" fmla="*/ 263 h 344"/>
                <a:gd name="T38" fmla="*/ 31 w 110"/>
                <a:gd name="T39" fmla="*/ 283 h 344"/>
                <a:gd name="T40" fmla="*/ 21 w 110"/>
                <a:gd name="T41" fmla="*/ 303 h 344"/>
                <a:gd name="T42" fmla="*/ 11 w 110"/>
                <a:gd name="T43" fmla="*/ 323 h 344"/>
                <a:gd name="T44" fmla="*/ 0 w 110"/>
                <a:gd name="T45" fmla="*/ 341 h 344"/>
                <a:gd name="T46" fmla="*/ 0 w 110"/>
                <a:gd name="T47" fmla="*/ 341 h 344"/>
                <a:gd name="T48" fmla="*/ 5 w 110"/>
                <a:gd name="T49" fmla="*/ 344 h 34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10"/>
                <a:gd name="T76" fmla="*/ 0 h 344"/>
                <a:gd name="T77" fmla="*/ 110 w 110"/>
                <a:gd name="T78" fmla="*/ 344 h 34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10" h="344">
                  <a:moveTo>
                    <a:pt x="5" y="344"/>
                  </a:moveTo>
                  <a:lnTo>
                    <a:pt x="5" y="344"/>
                  </a:lnTo>
                  <a:lnTo>
                    <a:pt x="16" y="324"/>
                  </a:lnTo>
                  <a:lnTo>
                    <a:pt x="28" y="305"/>
                  </a:lnTo>
                  <a:lnTo>
                    <a:pt x="38" y="285"/>
                  </a:lnTo>
                  <a:lnTo>
                    <a:pt x="46" y="265"/>
                  </a:lnTo>
                  <a:lnTo>
                    <a:pt x="62" y="223"/>
                  </a:lnTo>
                  <a:lnTo>
                    <a:pt x="74" y="182"/>
                  </a:lnTo>
                  <a:lnTo>
                    <a:pt x="85" y="139"/>
                  </a:lnTo>
                  <a:lnTo>
                    <a:pt x="95" y="93"/>
                  </a:lnTo>
                  <a:lnTo>
                    <a:pt x="103" y="48"/>
                  </a:lnTo>
                  <a:lnTo>
                    <a:pt x="110" y="1"/>
                  </a:lnTo>
                  <a:lnTo>
                    <a:pt x="105" y="0"/>
                  </a:lnTo>
                  <a:lnTo>
                    <a:pt x="97" y="47"/>
                  </a:lnTo>
                  <a:lnTo>
                    <a:pt x="88" y="93"/>
                  </a:lnTo>
                  <a:lnTo>
                    <a:pt x="80" y="137"/>
                  </a:lnTo>
                  <a:lnTo>
                    <a:pt x="69" y="180"/>
                  </a:lnTo>
                  <a:lnTo>
                    <a:pt x="56" y="222"/>
                  </a:lnTo>
                  <a:lnTo>
                    <a:pt x="39" y="263"/>
                  </a:lnTo>
                  <a:lnTo>
                    <a:pt x="31" y="283"/>
                  </a:lnTo>
                  <a:lnTo>
                    <a:pt x="21" y="303"/>
                  </a:lnTo>
                  <a:lnTo>
                    <a:pt x="11" y="323"/>
                  </a:lnTo>
                  <a:lnTo>
                    <a:pt x="0" y="341"/>
                  </a:lnTo>
                  <a:lnTo>
                    <a:pt x="5" y="34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37" name="Freeform 27"/>
            <p:cNvSpPr>
              <a:spLocks/>
            </p:cNvSpPr>
            <p:nvPr/>
          </p:nvSpPr>
          <p:spPr bwMode="auto">
            <a:xfrm>
              <a:off x="410" y="702"/>
              <a:ext cx="131" cy="155"/>
            </a:xfrm>
            <a:custGeom>
              <a:avLst/>
              <a:gdLst>
                <a:gd name="T0" fmla="*/ 0 w 131"/>
                <a:gd name="T1" fmla="*/ 155 h 155"/>
                <a:gd name="T2" fmla="*/ 0 w 131"/>
                <a:gd name="T3" fmla="*/ 155 h 155"/>
                <a:gd name="T4" fmla="*/ 8 w 131"/>
                <a:gd name="T5" fmla="*/ 153 h 155"/>
                <a:gd name="T6" fmla="*/ 18 w 131"/>
                <a:gd name="T7" fmla="*/ 146 h 155"/>
                <a:gd name="T8" fmla="*/ 31 w 131"/>
                <a:gd name="T9" fmla="*/ 131 h 155"/>
                <a:gd name="T10" fmla="*/ 49 w 131"/>
                <a:gd name="T11" fmla="*/ 113 h 155"/>
                <a:gd name="T12" fmla="*/ 67 w 131"/>
                <a:gd name="T13" fmla="*/ 90 h 155"/>
                <a:gd name="T14" fmla="*/ 88 w 131"/>
                <a:gd name="T15" fmla="*/ 65 h 155"/>
                <a:gd name="T16" fmla="*/ 111 w 131"/>
                <a:gd name="T17" fmla="*/ 34 h 155"/>
                <a:gd name="T18" fmla="*/ 131 w 131"/>
                <a:gd name="T19" fmla="*/ 3 h 155"/>
                <a:gd name="T20" fmla="*/ 126 w 131"/>
                <a:gd name="T21" fmla="*/ 0 h 155"/>
                <a:gd name="T22" fmla="*/ 105 w 131"/>
                <a:gd name="T23" fmla="*/ 30 h 155"/>
                <a:gd name="T24" fmla="*/ 83 w 131"/>
                <a:gd name="T25" fmla="*/ 59 h 155"/>
                <a:gd name="T26" fmla="*/ 64 w 131"/>
                <a:gd name="T27" fmla="*/ 86 h 155"/>
                <a:gd name="T28" fmla="*/ 44 w 131"/>
                <a:gd name="T29" fmla="*/ 108 h 155"/>
                <a:gd name="T30" fmla="*/ 26 w 131"/>
                <a:gd name="T31" fmla="*/ 126 h 155"/>
                <a:gd name="T32" fmla="*/ 13 w 131"/>
                <a:gd name="T33" fmla="*/ 139 h 155"/>
                <a:gd name="T34" fmla="*/ 5 w 131"/>
                <a:gd name="T35" fmla="*/ 148 h 155"/>
                <a:gd name="T36" fmla="*/ 5 w 131"/>
                <a:gd name="T37" fmla="*/ 149 h 155"/>
                <a:gd name="T38" fmla="*/ 5 w 131"/>
                <a:gd name="T39" fmla="*/ 149 h 155"/>
                <a:gd name="T40" fmla="*/ 0 w 131"/>
                <a:gd name="T41" fmla="*/ 155 h 15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31"/>
                <a:gd name="T64" fmla="*/ 0 h 155"/>
                <a:gd name="T65" fmla="*/ 131 w 131"/>
                <a:gd name="T66" fmla="*/ 155 h 15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31" h="155">
                  <a:moveTo>
                    <a:pt x="0" y="155"/>
                  </a:moveTo>
                  <a:lnTo>
                    <a:pt x="0" y="155"/>
                  </a:lnTo>
                  <a:lnTo>
                    <a:pt x="8" y="153"/>
                  </a:lnTo>
                  <a:lnTo>
                    <a:pt x="18" y="146"/>
                  </a:lnTo>
                  <a:lnTo>
                    <a:pt x="31" y="131"/>
                  </a:lnTo>
                  <a:lnTo>
                    <a:pt x="49" y="113"/>
                  </a:lnTo>
                  <a:lnTo>
                    <a:pt x="67" y="90"/>
                  </a:lnTo>
                  <a:lnTo>
                    <a:pt x="88" y="65"/>
                  </a:lnTo>
                  <a:lnTo>
                    <a:pt x="111" y="34"/>
                  </a:lnTo>
                  <a:lnTo>
                    <a:pt x="131" y="3"/>
                  </a:lnTo>
                  <a:lnTo>
                    <a:pt x="126" y="0"/>
                  </a:lnTo>
                  <a:lnTo>
                    <a:pt x="105" y="30"/>
                  </a:lnTo>
                  <a:lnTo>
                    <a:pt x="83" y="59"/>
                  </a:lnTo>
                  <a:lnTo>
                    <a:pt x="64" y="86"/>
                  </a:lnTo>
                  <a:lnTo>
                    <a:pt x="44" y="108"/>
                  </a:lnTo>
                  <a:lnTo>
                    <a:pt x="26" y="126"/>
                  </a:lnTo>
                  <a:lnTo>
                    <a:pt x="13" y="139"/>
                  </a:lnTo>
                  <a:lnTo>
                    <a:pt x="5" y="148"/>
                  </a:lnTo>
                  <a:lnTo>
                    <a:pt x="5" y="149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38" name="Freeform 28"/>
            <p:cNvSpPr>
              <a:spLocks/>
            </p:cNvSpPr>
            <p:nvPr/>
          </p:nvSpPr>
          <p:spPr bwMode="auto">
            <a:xfrm>
              <a:off x="369" y="817"/>
              <a:ext cx="46" cy="40"/>
            </a:xfrm>
            <a:custGeom>
              <a:avLst/>
              <a:gdLst>
                <a:gd name="T0" fmla="*/ 0 w 46"/>
                <a:gd name="T1" fmla="*/ 4 h 40"/>
                <a:gd name="T2" fmla="*/ 0 w 46"/>
                <a:gd name="T3" fmla="*/ 4 h 40"/>
                <a:gd name="T4" fmla="*/ 9 w 46"/>
                <a:gd name="T5" fmla="*/ 15 h 40"/>
                <a:gd name="T6" fmla="*/ 23 w 46"/>
                <a:gd name="T7" fmla="*/ 24 h 40"/>
                <a:gd name="T8" fmla="*/ 34 w 46"/>
                <a:gd name="T9" fmla="*/ 34 h 40"/>
                <a:gd name="T10" fmla="*/ 41 w 46"/>
                <a:gd name="T11" fmla="*/ 40 h 40"/>
                <a:gd name="T12" fmla="*/ 46 w 46"/>
                <a:gd name="T13" fmla="*/ 34 h 40"/>
                <a:gd name="T14" fmla="*/ 37 w 46"/>
                <a:gd name="T15" fmla="*/ 29 h 40"/>
                <a:gd name="T16" fmla="*/ 26 w 46"/>
                <a:gd name="T17" fmla="*/ 20 h 40"/>
                <a:gd name="T18" fmla="*/ 13 w 46"/>
                <a:gd name="T19" fmla="*/ 9 h 40"/>
                <a:gd name="T20" fmla="*/ 3 w 46"/>
                <a:gd name="T21" fmla="*/ 0 h 40"/>
                <a:gd name="T22" fmla="*/ 3 w 46"/>
                <a:gd name="T23" fmla="*/ 0 h 40"/>
                <a:gd name="T24" fmla="*/ 0 w 46"/>
                <a:gd name="T25" fmla="*/ 4 h 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6"/>
                <a:gd name="T40" fmla="*/ 0 h 40"/>
                <a:gd name="T41" fmla="*/ 46 w 46"/>
                <a:gd name="T42" fmla="*/ 40 h 4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6" h="40">
                  <a:moveTo>
                    <a:pt x="0" y="4"/>
                  </a:moveTo>
                  <a:lnTo>
                    <a:pt x="0" y="4"/>
                  </a:lnTo>
                  <a:lnTo>
                    <a:pt x="9" y="15"/>
                  </a:lnTo>
                  <a:lnTo>
                    <a:pt x="23" y="24"/>
                  </a:lnTo>
                  <a:lnTo>
                    <a:pt x="34" y="34"/>
                  </a:lnTo>
                  <a:lnTo>
                    <a:pt x="41" y="40"/>
                  </a:lnTo>
                  <a:lnTo>
                    <a:pt x="46" y="34"/>
                  </a:lnTo>
                  <a:lnTo>
                    <a:pt x="37" y="29"/>
                  </a:lnTo>
                  <a:lnTo>
                    <a:pt x="26" y="20"/>
                  </a:lnTo>
                  <a:lnTo>
                    <a:pt x="13" y="9"/>
                  </a:lnTo>
                  <a:lnTo>
                    <a:pt x="3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39" name="Freeform 29"/>
            <p:cNvSpPr>
              <a:spLocks/>
            </p:cNvSpPr>
            <p:nvPr/>
          </p:nvSpPr>
          <p:spPr bwMode="auto">
            <a:xfrm>
              <a:off x="290" y="713"/>
              <a:ext cx="82" cy="108"/>
            </a:xfrm>
            <a:custGeom>
              <a:avLst/>
              <a:gdLst>
                <a:gd name="T0" fmla="*/ 0 w 82"/>
                <a:gd name="T1" fmla="*/ 1 h 108"/>
                <a:gd name="T2" fmla="*/ 0 w 82"/>
                <a:gd name="T3" fmla="*/ 1 h 108"/>
                <a:gd name="T4" fmla="*/ 28 w 82"/>
                <a:gd name="T5" fmla="*/ 46 h 108"/>
                <a:gd name="T6" fmla="*/ 52 w 82"/>
                <a:gd name="T7" fmla="*/ 77 h 108"/>
                <a:gd name="T8" fmla="*/ 67 w 82"/>
                <a:gd name="T9" fmla="*/ 97 h 108"/>
                <a:gd name="T10" fmla="*/ 79 w 82"/>
                <a:gd name="T11" fmla="*/ 108 h 108"/>
                <a:gd name="T12" fmla="*/ 82 w 82"/>
                <a:gd name="T13" fmla="*/ 104 h 108"/>
                <a:gd name="T14" fmla="*/ 72 w 82"/>
                <a:gd name="T15" fmla="*/ 92 h 108"/>
                <a:gd name="T16" fmla="*/ 56 w 82"/>
                <a:gd name="T17" fmla="*/ 74 h 108"/>
                <a:gd name="T18" fmla="*/ 34 w 82"/>
                <a:gd name="T19" fmla="*/ 43 h 108"/>
                <a:gd name="T20" fmla="*/ 5 w 82"/>
                <a:gd name="T21" fmla="*/ 0 h 108"/>
                <a:gd name="T22" fmla="*/ 5 w 82"/>
                <a:gd name="T23" fmla="*/ 0 h 108"/>
                <a:gd name="T24" fmla="*/ 0 w 82"/>
                <a:gd name="T25" fmla="*/ 1 h 10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2"/>
                <a:gd name="T40" fmla="*/ 0 h 108"/>
                <a:gd name="T41" fmla="*/ 82 w 82"/>
                <a:gd name="T42" fmla="*/ 108 h 10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2" h="108">
                  <a:moveTo>
                    <a:pt x="0" y="1"/>
                  </a:moveTo>
                  <a:lnTo>
                    <a:pt x="0" y="1"/>
                  </a:lnTo>
                  <a:lnTo>
                    <a:pt x="28" y="46"/>
                  </a:lnTo>
                  <a:lnTo>
                    <a:pt x="52" y="77"/>
                  </a:lnTo>
                  <a:lnTo>
                    <a:pt x="67" y="97"/>
                  </a:lnTo>
                  <a:lnTo>
                    <a:pt x="79" y="108"/>
                  </a:lnTo>
                  <a:lnTo>
                    <a:pt x="82" y="104"/>
                  </a:lnTo>
                  <a:lnTo>
                    <a:pt x="72" y="92"/>
                  </a:lnTo>
                  <a:lnTo>
                    <a:pt x="56" y="74"/>
                  </a:lnTo>
                  <a:lnTo>
                    <a:pt x="34" y="43"/>
                  </a:lnTo>
                  <a:lnTo>
                    <a:pt x="5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40" name="Freeform 30"/>
            <p:cNvSpPr>
              <a:spLocks/>
            </p:cNvSpPr>
            <p:nvPr/>
          </p:nvSpPr>
          <p:spPr bwMode="auto">
            <a:xfrm>
              <a:off x="203" y="528"/>
              <a:ext cx="92" cy="186"/>
            </a:xfrm>
            <a:custGeom>
              <a:avLst/>
              <a:gdLst>
                <a:gd name="T0" fmla="*/ 0 w 92"/>
                <a:gd name="T1" fmla="*/ 2 h 186"/>
                <a:gd name="T2" fmla="*/ 0 w 92"/>
                <a:gd name="T3" fmla="*/ 2 h 186"/>
                <a:gd name="T4" fmla="*/ 7 w 92"/>
                <a:gd name="T5" fmla="*/ 22 h 186"/>
                <a:gd name="T6" fmla="*/ 13 w 92"/>
                <a:gd name="T7" fmla="*/ 42 h 186"/>
                <a:gd name="T8" fmla="*/ 23 w 92"/>
                <a:gd name="T9" fmla="*/ 64 h 186"/>
                <a:gd name="T10" fmla="*/ 33 w 92"/>
                <a:gd name="T11" fmla="*/ 85 h 186"/>
                <a:gd name="T12" fmla="*/ 44 w 92"/>
                <a:gd name="T13" fmla="*/ 111 h 186"/>
                <a:gd name="T14" fmla="*/ 57 w 92"/>
                <a:gd name="T15" fmla="*/ 136 h 186"/>
                <a:gd name="T16" fmla="*/ 71 w 92"/>
                <a:gd name="T17" fmla="*/ 161 h 186"/>
                <a:gd name="T18" fmla="*/ 87 w 92"/>
                <a:gd name="T19" fmla="*/ 186 h 186"/>
                <a:gd name="T20" fmla="*/ 92 w 92"/>
                <a:gd name="T21" fmla="*/ 185 h 186"/>
                <a:gd name="T22" fmla="*/ 77 w 92"/>
                <a:gd name="T23" fmla="*/ 157 h 186"/>
                <a:gd name="T24" fmla="*/ 62 w 92"/>
                <a:gd name="T25" fmla="*/ 132 h 186"/>
                <a:gd name="T26" fmla="*/ 51 w 92"/>
                <a:gd name="T27" fmla="*/ 107 h 186"/>
                <a:gd name="T28" fmla="*/ 38 w 92"/>
                <a:gd name="T29" fmla="*/ 83 h 186"/>
                <a:gd name="T30" fmla="*/ 28 w 92"/>
                <a:gd name="T31" fmla="*/ 60 h 186"/>
                <a:gd name="T32" fmla="*/ 20 w 92"/>
                <a:gd name="T33" fmla="*/ 38 h 186"/>
                <a:gd name="T34" fmla="*/ 12 w 92"/>
                <a:gd name="T35" fmla="*/ 18 h 186"/>
                <a:gd name="T36" fmla="*/ 7 w 92"/>
                <a:gd name="T37" fmla="*/ 0 h 186"/>
                <a:gd name="T38" fmla="*/ 7 w 92"/>
                <a:gd name="T39" fmla="*/ 0 h 186"/>
                <a:gd name="T40" fmla="*/ 0 w 92"/>
                <a:gd name="T41" fmla="*/ 2 h 18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2"/>
                <a:gd name="T64" fmla="*/ 0 h 186"/>
                <a:gd name="T65" fmla="*/ 92 w 92"/>
                <a:gd name="T66" fmla="*/ 186 h 18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2" h="186">
                  <a:moveTo>
                    <a:pt x="0" y="2"/>
                  </a:moveTo>
                  <a:lnTo>
                    <a:pt x="0" y="2"/>
                  </a:lnTo>
                  <a:lnTo>
                    <a:pt x="7" y="22"/>
                  </a:lnTo>
                  <a:lnTo>
                    <a:pt x="13" y="42"/>
                  </a:lnTo>
                  <a:lnTo>
                    <a:pt x="23" y="64"/>
                  </a:lnTo>
                  <a:lnTo>
                    <a:pt x="33" y="85"/>
                  </a:lnTo>
                  <a:lnTo>
                    <a:pt x="44" y="111"/>
                  </a:lnTo>
                  <a:lnTo>
                    <a:pt x="57" y="136"/>
                  </a:lnTo>
                  <a:lnTo>
                    <a:pt x="71" y="161"/>
                  </a:lnTo>
                  <a:lnTo>
                    <a:pt x="87" y="186"/>
                  </a:lnTo>
                  <a:lnTo>
                    <a:pt x="92" y="185"/>
                  </a:lnTo>
                  <a:lnTo>
                    <a:pt x="77" y="157"/>
                  </a:lnTo>
                  <a:lnTo>
                    <a:pt x="62" y="132"/>
                  </a:lnTo>
                  <a:lnTo>
                    <a:pt x="51" y="107"/>
                  </a:lnTo>
                  <a:lnTo>
                    <a:pt x="38" y="83"/>
                  </a:lnTo>
                  <a:lnTo>
                    <a:pt x="28" y="60"/>
                  </a:lnTo>
                  <a:lnTo>
                    <a:pt x="20" y="38"/>
                  </a:lnTo>
                  <a:lnTo>
                    <a:pt x="12" y="18"/>
                  </a:lnTo>
                  <a:lnTo>
                    <a:pt x="7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41" name="Freeform 31"/>
            <p:cNvSpPr>
              <a:spLocks/>
            </p:cNvSpPr>
            <p:nvPr/>
          </p:nvSpPr>
          <p:spPr bwMode="auto">
            <a:xfrm>
              <a:off x="160" y="357"/>
              <a:ext cx="50" cy="173"/>
            </a:xfrm>
            <a:custGeom>
              <a:avLst/>
              <a:gdLst>
                <a:gd name="T0" fmla="*/ 0 w 50"/>
                <a:gd name="T1" fmla="*/ 0 h 173"/>
                <a:gd name="T2" fmla="*/ 0 w 50"/>
                <a:gd name="T3" fmla="*/ 0 h 173"/>
                <a:gd name="T4" fmla="*/ 10 w 50"/>
                <a:gd name="T5" fmla="*/ 49 h 173"/>
                <a:gd name="T6" fmla="*/ 22 w 50"/>
                <a:gd name="T7" fmla="*/ 94 h 173"/>
                <a:gd name="T8" fmla="*/ 33 w 50"/>
                <a:gd name="T9" fmla="*/ 137 h 173"/>
                <a:gd name="T10" fmla="*/ 43 w 50"/>
                <a:gd name="T11" fmla="*/ 173 h 173"/>
                <a:gd name="T12" fmla="*/ 50 w 50"/>
                <a:gd name="T13" fmla="*/ 171 h 173"/>
                <a:gd name="T14" fmla="*/ 38 w 50"/>
                <a:gd name="T15" fmla="*/ 135 h 173"/>
                <a:gd name="T16" fmla="*/ 27 w 50"/>
                <a:gd name="T17" fmla="*/ 92 h 173"/>
                <a:gd name="T18" fmla="*/ 15 w 50"/>
                <a:gd name="T19" fmla="*/ 47 h 173"/>
                <a:gd name="T20" fmla="*/ 7 w 50"/>
                <a:gd name="T21" fmla="*/ 0 h 173"/>
                <a:gd name="T22" fmla="*/ 7 w 50"/>
                <a:gd name="T23" fmla="*/ 0 h 173"/>
                <a:gd name="T24" fmla="*/ 0 w 50"/>
                <a:gd name="T25" fmla="*/ 0 h 1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0"/>
                <a:gd name="T40" fmla="*/ 0 h 173"/>
                <a:gd name="T41" fmla="*/ 50 w 50"/>
                <a:gd name="T42" fmla="*/ 173 h 1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0" h="173">
                  <a:moveTo>
                    <a:pt x="0" y="0"/>
                  </a:moveTo>
                  <a:lnTo>
                    <a:pt x="0" y="0"/>
                  </a:lnTo>
                  <a:lnTo>
                    <a:pt x="10" y="49"/>
                  </a:lnTo>
                  <a:lnTo>
                    <a:pt x="22" y="94"/>
                  </a:lnTo>
                  <a:lnTo>
                    <a:pt x="33" y="137"/>
                  </a:lnTo>
                  <a:lnTo>
                    <a:pt x="43" y="173"/>
                  </a:lnTo>
                  <a:lnTo>
                    <a:pt x="50" y="171"/>
                  </a:lnTo>
                  <a:lnTo>
                    <a:pt x="38" y="135"/>
                  </a:lnTo>
                  <a:lnTo>
                    <a:pt x="27" y="92"/>
                  </a:lnTo>
                  <a:lnTo>
                    <a:pt x="15" y="47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42" name="Freeform 32"/>
            <p:cNvSpPr>
              <a:spLocks/>
            </p:cNvSpPr>
            <p:nvPr/>
          </p:nvSpPr>
          <p:spPr bwMode="auto">
            <a:xfrm>
              <a:off x="147" y="196"/>
              <a:ext cx="20" cy="161"/>
            </a:xfrm>
            <a:custGeom>
              <a:avLst/>
              <a:gdLst>
                <a:gd name="T0" fmla="*/ 2 w 20"/>
                <a:gd name="T1" fmla="*/ 0 h 161"/>
                <a:gd name="T2" fmla="*/ 0 w 20"/>
                <a:gd name="T3" fmla="*/ 2 h 161"/>
                <a:gd name="T4" fmla="*/ 0 w 20"/>
                <a:gd name="T5" fmla="*/ 22 h 161"/>
                <a:gd name="T6" fmla="*/ 2 w 20"/>
                <a:gd name="T7" fmla="*/ 62 h 161"/>
                <a:gd name="T8" fmla="*/ 7 w 20"/>
                <a:gd name="T9" fmla="*/ 110 h 161"/>
                <a:gd name="T10" fmla="*/ 13 w 20"/>
                <a:gd name="T11" fmla="*/ 161 h 161"/>
                <a:gd name="T12" fmla="*/ 20 w 20"/>
                <a:gd name="T13" fmla="*/ 161 h 161"/>
                <a:gd name="T14" fmla="*/ 13 w 20"/>
                <a:gd name="T15" fmla="*/ 110 h 161"/>
                <a:gd name="T16" fmla="*/ 8 w 20"/>
                <a:gd name="T17" fmla="*/ 62 h 161"/>
                <a:gd name="T18" fmla="*/ 7 w 20"/>
                <a:gd name="T19" fmla="*/ 22 h 161"/>
                <a:gd name="T20" fmla="*/ 5 w 20"/>
                <a:gd name="T21" fmla="*/ 2 h 161"/>
                <a:gd name="T22" fmla="*/ 2 w 20"/>
                <a:gd name="T23" fmla="*/ 8 h 161"/>
                <a:gd name="T24" fmla="*/ 2 w 20"/>
                <a:gd name="T25" fmla="*/ 0 h 161"/>
                <a:gd name="T26" fmla="*/ 0 w 20"/>
                <a:gd name="T27" fmla="*/ 0 h 161"/>
                <a:gd name="T28" fmla="*/ 0 w 20"/>
                <a:gd name="T29" fmla="*/ 2 h 161"/>
                <a:gd name="T30" fmla="*/ 2 w 20"/>
                <a:gd name="T31" fmla="*/ 0 h 16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"/>
                <a:gd name="T49" fmla="*/ 0 h 161"/>
                <a:gd name="T50" fmla="*/ 20 w 20"/>
                <a:gd name="T51" fmla="*/ 161 h 16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" h="161">
                  <a:moveTo>
                    <a:pt x="2" y="0"/>
                  </a:moveTo>
                  <a:lnTo>
                    <a:pt x="0" y="2"/>
                  </a:lnTo>
                  <a:lnTo>
                    <a:pt x="0" y="22"/>
                  </a:lnTo>
                  <a:lnTo>
                    <a:pt x="2" y="62"/>
                  </a:lnTo>
                  <a:lnTo>
                    <a:pt x="7" y="110"/>
                  </a:lnTo>
                  <a:lnTo>
                    <a:pt x="13" y="161"/>
                  </a:lnTo>
                  <a:lnTo>
                    <a:pt x="20" y="161"/>
                  </a:lnTo>
                  <a:lnTo>
                    <a:pt x="13" y="110"/>
                  </a:lnTo>
                  <a:lnTo>
                    <a:pt x="8" y="62"/>
                  </a:lnTo>
                  <a:lnTo>
                    <a:pt x="7" y="22"/>
                  </a:lnTo>
                  <a:lnTo>
                    <a:pt x="5" y="2"/>
                  </a:lnTo>
                  <a:lnTo>
                    <a:pt x="2" y="8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43" name="Rectangle 33"/>
            <p:cNvSpPr>
              <a:spLocks noChangeArrowheads="1"/>
            </p:cNvSpPr>
            <p:nvPr/>
          </p:nvSpPr>
          <p:spPr bwMode="auto">
            <a:xfrm>
              <a:off x="370" y="438"/>
              <a:ext cx="74" cy="85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44" name="Freeform 34"/>
            <p:cNvSpPr>
              <a:spLocks/>
            </p:cNvSpPr>
            <p:nvPr/>
          </p:nvSpPr>
          <p:spPr bwMode="auto">
            <a:xfrm>
              <a:off x="228" y="249"/>
              <a:ext cx="352" cy="456"/>
            </a:xfrm>
            <a:custGeom>
              <a:avLst/>
              <a:gdLst>
                <a:gd name="T0" fmla="*/ 241 w 352"/>
                <a:gd name="T1" fmla="*/ 1 h 456"/>
                <a:gd name="T2" fmla="*/ 229 w 352"/>
                <a:gd name="T3" fmla="*/ 14 h 456"/>
                <a:gd name="T4" fmla="*/ 216 w 352"/>
                <a:gd name="T5" fmla="*/ 41 h 456"/>
                <a:gd name="T6" fmla="*/ 205 w 352"/>
                <a:gd name="T7" fmla="*/ 90 h 456"/>
                <a:gd name="T8" fmla="*/ 198 w 352"/>
                <a:gd name="T9" fmla="*/ 149 h 456"/>
                <a:gd name="T10" fmla="*/ 195 w 352"/>
                <a:gd name="T11" fmla="*/ 193 h 456"/>
                <a:gd name="T12" fmla="*/ 198 w 352"/>
                <a:gd name="T13" fmla="*/ 211 h 456"/>
                <a:gd name="T14" fmla="*/ 205 w 352"/>
                <a:gd name="T15" fmla="*/ 211 h 456"/>
                <a:gd name="T16" fmla="*/ 221 w 352"/>
                <a:gd name="T17" fmla="*/ 211 h 456"/>
                <a:gd name="T18" fmla="*/ 249 w 352"/>
                <a:gd name="T19" fmla="*/ 211 h 456"/>
                <a:gd name="T20" fmla="*/ 287 w 352"/>
                <a:gd name="T21" fmla="*/ 205 h 456"/>
                <a:gd name="T22" fmla="*/ 319 w 352"/>
                <a:gd name="T23" fmla="*/ 196 h 456"/>
                <a:gd name="T24" fmla="*/ 336 w 352"/>
                <a:gd name="T25" fmla="*/ 186 h 456"/>
                <a:gd name="T26" fmla="*/ 352 w 352"/>
                <a:gd name="T27" fmla="*/ 166 h 456"/>
                <a:gd name="T28" fmla="*/ 341 w 352"/>
                <a:gd name="T29" fmla="*/ 281 h 456"/>
                <a:gd name="T30" fmla="*/ 319 w 352"/>
                <a:gd name="T31" fmla="*/ 270 h 456"/>
                <a:gd name="T32" fmla="*/ 291 w 352"/>
                <a:gd name="T33" fmla="*/ 261 h 456"/>
                <a:gd name="T34" fmla="*/ 262 w 352"/>
                <a:gd name="T35" fmla="*/ 256 h 456"/>
                <a:gd name="T36" fmla="*/ 237 w 352"/>
                <a:gd name="T37" fmla="*/ 252 h 456"/>
                <a:gd name="T38" fmla="*/ 210 w 352"/>
                <a:gd name="T39" fmla="*/ 251 h 456"/>
                <a:gd name="T40" fmla="*/ 205 w 352"/>
                <a:gd name="T41" fmla="*/ 251 h 456"/>
                <a:gd name="T42" fmla="*/ 195 w 352"/>
                <a:gd name="T43" fmla="*/ 252 h 456"/>
                <a:gd name="T44" fmla="*/ 195 w 352"/>
                <a:gd name="T45" fmla="*/ 270 h 456"/>
                <a:gd name="T46" fmla="*/ 195 w 352"/>
                <a:gd name="T47" fmla="*/ 290 h 456"/>
                <a:gd name="T48" fmla="*/ 200 w 352"/>
                <a:gd name="T49" fmla="*/ 352 h 456"/>
                <a:gd name="T50" fmla="*/ 210 w 352"/>
                <a:gd name="T51" fmla="*/ 409 h 456"/>
                <a:gd name="T52" fmla="*/ 218 w 352"/>
                <a:gd name="T53" fmla="*/ 433 h 456"/>
                <a:gd name="T54" fmla="*/ 234 w 352"/>
                <a:gd name="T55" fmla="*/ 454 h 456"/>
                <a:gd name="T56" fmla="*/ 116 w 352"/>
                <a:gd name="T57" fmla="*/ 454 h 456"/>
                <a:gd name="T58" fmla="*/ 124 w 352"/>
                <a:gd name="T59" fmla="*/ 440 h 456"/>
                <a:gd name="T60" fmla="*/ 139 w 352"/>
                <a:gd name="T61" fmla="*/ 408 h 456"/>
                <a:gd name="T62" fmla="*/ 144 w 352"/>
                <a:gd name="T63" fmla="*/ 393 h 456"/>
                <a:gd name="T64" fmla="*/ 149 w 352"/>
                <a:gd name="T65" fmla="*/ 379 h 456"/>
                <a:gd name="T66" fmla="*/ 152 w 352"/>
                <a:gd name="T67" fmla="*/ 353 h 456"/>
                <a:gd name="T68" fmla="*/ 159 w 352"/>
                <a:gd name="T69" fmla="*/ 312 h 456"/>
                <a:gd name="T70" fmla="*/ 160 w 352"/>
                <a:gd name="T71" fmla="*/ 270 h 456"/>
                <a:gd name="T72" fmla="*/ 159 w 352"/>
                <a:gd name="T73" fmla="*/ 254 h 456"/>
                <a:gd name="T74" fmla="*/ 154 w 352"/>
                <a:gd name="T75" fmla="*/ 252 h 456"/>
                <a:gd name="T76" fmla="*/ 149 w 352"/>
                <a:gd name="T77" fmla="*/ 252 h 456"/>
                <a:gd name="T78" fmla="*/ 134 w 352"/>
                <a:gd name="T79" fmla="*/ 251 h 456"/>
                <a:gd name="T80" fmla="*/ 105 w 352"/>
                <a:gd name="T81" fmla="*/ 252 h 456"/>
                <a:gd name="T82" fmla="*/ 75 w 352"/>
                <a:gd name="T83" fmla="*/ 256 h 456"/>
                <a:gd name="T84" fmla="*/ 44 w 352"/>
                <a:gd name="T85" fmla="*/ 265 h 456"/>
                <a:gd name="T86" fmla="*/ 19 w 352"/>
                <a:gd name="T87" fmla="*/ 276 h 456"/>
                <a:gd name="T88" fmla="*/ 1 w 352"/>
                <a:gd name="T89" fmla="*/ 285 h 456"/>
                <a:gd name="T90" fmla="*/ 0 w 352"/>
                <a:gd name="T91" fmla="*/ 168 h 456"/>
                <a:gd name="T92" fmla="*/ 18 w 352"/>
                <a:gd name="T93" fmla="*/ 180 h 456"/>
                <a:gd name="T94" fmla="*/ 54 w 352"/>
                <a:gd name="T95" fmla="*/ 198 h 456"/>
                <a:gd name="T96" fmla="*/ 72 w 352"/>
                <a:gd name="T97" fmla="*/ 205 h 456"/>
                <a:gd name="T98" fmla="*/ 109 w 352"/>
                <a:gd name="T99" fmla="*/ 209 h 456"/>
                <a:gd name="T100" fmla="*/ 141 w 352"/>
                <a:gd name="T101" fmla="*/ 211 h 456"/>
                <a:gd name="T102" fmla="*/ 160 w 352"/>
                <a:gd name="T103" fmla="*/ 202 h 456"/>
                <a:gd name="T104" fmla="*/ 164 w 352"/>
                <a:gd name="T105" fmla="*/ 213 h 456"/>
                <a:gd name="T106" fmla="*/ 160 w 352"/>
                <a:gd name="T107" fmla="*/ 214 h 456"/>
                <a:gd name="T108" fmla="*/ 160 w 352"/>
                <a:gd name="T109" fmla="*/ 195 h 456"/>
                <a:gd name="T110" fmla="*/ 162 w 352"/>
                <a:gd name="T111" fmla="*/ 177 h 456"/>
                <a:gd name="T112" fmla="*/ 160 w 352"/>
                <a:gd name="T113" fmla="*/ 157 h 456"/>
                <a:gd name="T114" fmla="*/ 155 w 352"/>
                <a:gd name="T115" fmla="*/ 122 h 456"/>
                <a:gd name="T116" fmla="*/ 150 w 352"/>
                <a:gd name="T117" fmla="*/ 95 h 456"/>
                <a:gd name="T118" fmla="*/ 147 w 352"/>
                <a:gd name="T119" fmla="*/ 68 h 456"/>
                <a:gd name="T120" fmla="*/ 141 w 352"/>
                <a:gd name="T121" fmla="*/ 41 h 456"/>
                <a:gd name="T122" fmla="*/ 126 w 352"/>
                <a:gd name="T123" fmla="*/ 12 h 456"/>
                <a:gd name="T124" fmla="*/ 114 w 352"/>
                <a:gd name="T125" fmla="*/ 0 h 45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52"/>
                <a:gd name="T190" fmla="*/ 0 h 456"/>
                <a:gd name="T191" fmla="*/ 352 w 352"/>
                <a:gd name="T192" fmla="*/ 456 h 45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52" h="456">
                  <a:moveTo>
                    <a:pt x="114" y="0"/>
                  </a:moveTo>
                  <a:lnTo>
                    <a:pt x="241" y="1"/>
                  </a:lnTo>
                  <a:lnTo>
                    <a:pt x="239" y="3"/>
                  </a:lnTo>
                  <a:lnTo>
                    <a:pt x="234" y="7"/>
                  </a:lnTo>
                  <a:lnTo>
                    <a:pt x="229" y="14"/>
                  </a:lnTo>
                  <a:lnTo>
                    <a:pt x="223" y="23"/>
                  </a:lnTo>
                  <a:lnTo>
                    <a:pt x="219" y="30"/>
                  </a:lnTo>
                  <a:lnTo>
                    <a:pt x="216" y="41"/>
                  </a:lnTo>
                  <a:lnTo>
                    <a:pt x="214" y="48"/>
                  </a:lnTo>
                  <a:lnTo>
                    <a:pt x="213" y="56"/>
                  </a:lnTo>
                  <a:lnTo>
                    <a:pt x="205" y="90"/>
                  </a:lnTo>
                  <a:lnTo>
                    <a:pt x="203" y="110"/>
                  </a:lnTo>
                  <a:lnTo>
                    <a:pt x="200" y="130"/>
                  </a:lnTo>
                  <a:lnTo>
                    <a:pt x="198" y="149"/>
                  </a:lnTo>
                  <a:lnTo>
                    <a:pt x="195" y="166"/>
                  </a:lnTo>
                  <a:lnTo>
                    <a:pt x="195" y="180"/>
                  </a:lnTo>
                  <a:lnTo>
                    <a:pt x="195" y="193"/>
                  </a:lnTo>
                  <a:lnTo>
                    <a:pt x="195" y="204"/>
                  </a:lnTo>
                  <a:lnTo>
                    <a:pt x="196" y="207"/>
                  </a:lnTo>
                  <a:lnTo>
                    <a:pt x="198" y="211"/>
                  </a:lnTo>
                  <a:lnTo>
                    <a:pt x="200" y="211"/>
                  </a:lnTo>
                  <a:lnTo>
                    <a:pt x="205" y="211"/>
                  </a:lnTo>
                  <a:lnTo>
                    <a:pt x="210" y="211"/>
                  </a:lnTo>
                  <a:lnTo>
                    <a:pt x="214" y="211"/>
                  </a:lnTo>
                  <a:lnTo>
                    <a:pt x="221" y="211"/>
                  </a:lnTo>
                  <a:lnTo>
                    <a:pt x="231" y="211"/>
                  </a:lnTo>
                  <a:lnTo>
                    <a:pt x="241" y="211"/>
                  </a:lnTo>
                  <a:lnTo>
                    <a:pt x="249" y="211"/>
                  </a:lnTo>
                  <a:lnTo>
                    <a:pt x="262" y="209"/>
                  </a:lnTo>
                  <a:lnTo>
                    <a:pt x="275" y="207"/>
                  </a:lnTo>
                  <a:lnTo>
                    <a:pt x="287" y="205"/>
                  </a:lnTo>
                  <a:lnTo>
                    <a:pt x="300" y="204"/>
                  </a:lnTo>
                  <a:lnTo>
                    <a:pt x="310" y="200"/>
                  </a:lnTo>
                  <a:lnTo>
                    <a:pt x="319" y="196"/>
                  </a:lnTo>
                  <a:lnTo>
                    <a:pt x="328" y="193"/>
                  </a:lnTo>
                  <a:lnTo>
                    <a:pt x="331" y="189"/>
                  </a:lnTo>
                  <a:lnTo>
                    <a:pt x="336" y="186"/>
                  </a:lnTo>
                  <a:lnTo>
                    <a:pt x="344" y="177"/>
                  </a:lnTo>
                  <a:lnTo>
                    <a:pt x="349" y="168"/>
                  </a:lnTo>
                  <a:lnTo>
                    <a:pt x="352" y="166"/>
                  </a:lnTo>
                  <a:lnTo>
                    <a:pt x="352" y="285"/>
                  </a:lnTo>
                  <a:lnTo>
                    <a:pt x="341" y="281"/>
                  </a:lnTo>
                  <a:lnTo>
                    <a:pt x="323" y="272"/>
                  </a:lnTo>
                  <a:lnTo>
                    <a:pt x="321" y="272"/>
                  </a:lnTo>
                  <a:lnTo>
                    <a:pt x="319" y="270"/>
                  </a:lnTo>
                  <a:lnTo>
                    <a:pt x="311" y="267"/>
                  </a:lnTo>
                  <a:lnTo>
                    <a:pt x="301" y="265"/>
                  </a:lnTo>
                  <a:lnTo>
                    <a:pt x="291" y="261"/>
                  </a:lnTo>
                  <a:lnTo>
                    <a:pt x="285" y="260"/>
                  </a:lnTo>
                  <a:lnTo>
                    <a:pt x="278" y="258"/>
                  </a:lnTo>
                  <a:lnTo>
                    <a:pt x="262" y="256"/>
                  </a:lnTo>
                  <a:lnTo>
                    <a:pt x="247" y="254"/>
                  </a:lnTo>
                  <a:lnTo>
                    <a:pt x="241" y="252"/>
                  </a:lnTo>
                  <a:lnTo>
                    <a:pt x="237" y="252"/>
                  </a:lnTo>
                  <a:lnTo>
                    <a:pt x="229" y="252"/>
                  </a:lnTo>
                  <a:lnTo>
                    <a:pt x="218" y="252"/>
                  </a:lnTo>
                  <a:lnTo>
                    <a:pt x="210" y="251"/>
                  </a:lnTo>
                  <a:lnTo>
                    <a:pt x="208" y="251"/>
                  </a:lnTo>
                  <a:lnTo>
                    <a:pt x="206" y="251"/>
                  </a:lnTo>
                  <a:lnTo>
                    <a:pt x="205" y="251"/>
                  </a:lnTo>
                  <a:lnTo>
                    <a:pt x="201" y="249"/>
                  </a:lnTo>
                  <a:lnTo>
                    <a:pt x="198" y="251"/>
                  </a:lnTo>
                  <a:lnTo>
                    <a:pt x="195" y="252"/>
                  </a:lnTo>
                  <a:lnTo>
                    <a:pt x="195" y="256"/>
                  </a:lnTo>
                  <a:lnTo>
                    <a:pt x="195" y="260"/>
                  </a:lnTo>
                  <a:lnTo>
                    <a:pt x="195" y="270"/>
                  </a:lnTo>
                  <a:lnTo>
                    <a:pt x="195" y="278"/>
                  </a:lnTo>
                  <a:lnTo>
                    <a:pt x="195" y="285"/>
                  </a:lnTo>
                  <a:lnTo>
                    <a:pt x="195" y="290"/>
                  </a:lnTo>
                  <a:lnTo>
                    <a:pt x="195" y="296"/>
                  </a:lnTo>
                  <a:lnTo>
                    <a:pt x="198" y="323"/>
                  </a:lnTo>
                  <a:lnTo>
                    <a:pt x="200" y="352"/>
                  </a:lnTo>
                  <a:lnTo>
                    <a:pt x="205" y="380"/>
                  </a:lnTo>
                  <a:lnTo>
                    <a:pt x="208" y="406"/>
                  </a:lnTo>
                  <a:lnTo>
                    <a:pt x="210" y="409"/>
                  </a:lnTo>
                  <a:lnTo>
                    <a:pt x="211" y="415"/>
                  </a:lnTo>
                  <a:lnTo>
                    <a:pt x="213" y="424"/>
                  </a:lnTo>
                  <a:lnTo>
                    <a:pt x="218" y="433"/>
                  </a:lnTo>
                  <a:lnTo>
                    <a:pt x="219" y="435"/>
                  </a:lnTo>
                  <a:lnTo>
                    <a:pt x="219" y="436"/>
                  </a:lnTo>
                  <a:lnTo>
                    <a:pt x="234" y="454"/>
                  </a:lnTo>
                  <a:lnTo>
                    <a:pt x="113" y="456"/>
                  </a:lnTo>
                  <a:lnTo>
                    <a:pt x="114" y="456"/>
                  </a:lnTo>
                  <a:lnTo>
                    <a:pt x="116" y="454"/>
                  </a:lnTo>
                  <a:lnTo>
                    <a:pt x="118" y="453"/>
                  </a:lnTo>
                  <a:lnTo>
                    <a:pt x="121" y="447"/>
                  </a:lnTo>
                  <a:lnTo>
                    <a:pt x="124" y="440"/>
                  </a:lnTo>
                  <a:lnTo>
                    <a:pt x="131" y="433"/>
                  </a:lnTo>
                  <a:lnTo>
                    <a:pt x="134" y="422"/>
                  </a:lnTo>
                  <a:lnTo>
                    <a:pt x="139" y="408"/>
                  </a:lnTo>
                  <a:lnTo>
                    <a:pt x="142" y="402"/>
                  </a:lnTo>
                  <a:lnTo>
                    <a:pt x="142" y="399"/>
                  </a:lnTo>
                  <a:lnTo>
                    <a:pt x="144" y="393"/>
                  </a:lnTo>
                  <a:lnTo>
                    <a:pt x="146" y="390"/>
                  </a:lnTo>
                  <a:lnTo>
                    <a:pt x="147" y="384"/>
                  </a:lnTo>
                  <a:lnTo>
                    <a:pt x="149" y="379"/>
                  </a:lnTo>
                  <a:lnTo>
                    <a:pt x="150" y="370"/>
                  </a:lnTo>
                  <a:lnTo>
                    <a:pt x="150" y="361"/>
                  </a:lnTo>
                  <a:lnTo>
                    <a:pt x="152" y="353"/>
                  </a:lnTo>
                  <a:lnTo>
                    <a:pt x="154" y="339"/>
                  </a:lnTo>
                  <a:lnTo>
                    <a:pt x="155" y="326"/>
                  </a:lnTo>
                  <a:lnTo>
                    <a:pt x="159" y="312"/>
                  </a:lnTo>
                  <a:lnTo>
                    <a:pt x="160" y="296"/>
                  </a:lnTo>
                  <a:lnTo>
                    <a:pt x="160" y="281"/>
                  </a:lnTo>
                  <a:lnTo>
                    <a:pt x="160" y="270"/>
                  </a:lnTo>
                  <a:lnTo>
                    <a:pt x="159" y="263"/>
                  </a:lnTo>
                  <a:lnTo>
                    <a:pt x="159" y="256"/>
                  </a:lnTo>
                  <a:lnTo>
                    <a:pt x="159" y="254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0" y="252"/>
                  </a:lnTo>
                  <a:lnTo>
                    <a:pt x="149" y="252"/>
                  </a:lnTo>
                  <a:lnTo>
                    <a:pt x="146" y="251"/>
                  </a:lnTo>
                  <a:lnTo>
                    <a:pt x="142" y="251"/>
                  </a:lnTo>
                  <a:lnTo>
                    <a:pt x="134" y="251"/>
                  </a:lnTo>
                  <a:lnTo>
                    <a:pt x="124" y="251"/>
                  </a:lnTo>
                  <a:lnTo>
                    <a:pt x="114" y="251"/>
                  </a:lnTo>
                  <a:lnTo>
                    <a:pt x="105" y="252"/>
                  </a:lnTo>
                  <a:lnTo>
                    <a:pt x="96" y="252"/>
                  </a:lnTo>
                  <a:lnTo>
                    <a:pt x="88" y="254"/>
                  </a:lnTo>
                  <a:lnTo>
                    <a:pt x="75" y="256"/>
                  </a:lnTo>
                  <a:lnTo>
                    <a:pt x="68" y="258"/>
                  </a:lnTo>
                  <a:lnTo>
                    <a:pt x="60" y="260"/>
                  </a:lnTo>
                  <a:lnTo>
                    <a:pt x="44" y="265"/>
                  </a:lnTo>
                  <a:lnTo>
                    <a:pt x="34" y="267"/>
                  </a:lnTo>
                  <a:lnTo>
                    <a:pt x="26" y="272"/>
                  </a:lnTo>
                  <a:lnTo>
                    <a:pt x="19" y="276"/>
                  </a:lnTo>
                  <a:lnTo>
                    <a:pt x="13" y="279"/>
                  </a:lnTo>
                  <a:lnTo>
                    <a:pt x="8" y="283"/>
                  </a:lnTo>
                  <a:lnTo>
                    <a:pt x="1" y="285"/>
                  </a:lnTo>
                  <a:lnTo>
                    <a:pt x="0" y="285"/>
                  </a:lnTo>
                  <a:lnTo>
                    <a:pt x="0" y="166"/>
                  </a:lnTo>
                  <a:lnTo>
                    <a:pt x="0" y="168"/>
                  </a:lnTo>
                  <a:lnTo>
                    <a:pt x="3" y="169"/>
                  </a:lnTo>
                  <a:lnTo>
                    <a:pt x="9" y="175"/>
                  </a:lnTo>
                  <a:lnTo>
                    <a:pt x="18" y="180"/>
                  </a:lnTo>
                  <a:lnTo>
                    <a:pt x="27" y="186"/>
                  </a:lnTo>
                  <a:lnTo>
                    <a:pt x="37" y="191"/>
                  </a:lnTo>
                  <a:lnTo>
                    <a:pt x="54" y="198"/>
                  </a:lnTo>
                  <a:lnTo>
                    <a:pt x="60" y="202"/>
                  </a:lnTo>
                  <a:lnTo>
                    <a:pt x="67" y="204"/>
                  </a:lnTo>
                  <a:lnTo>
                    <a:pt x="72" y="205"/>
                  </a:lnTo>
                  <a:lnTo>
                    <a:pt x="80" y="205"/>
                  </a:lnTo>
                  <a:lnTo>
                    <a:pt x="100" y="209"/>
                  </a:lnTo>
                  <a:lnTo>
                    <a:pt x="109" y="209"/>
                  </a:lnTo>
                  <a:lnTo>
                    <a:pt x="121" y="209"/>
                  </a:lnTo>
                  <a:lnTo>
                    <a:pt x="131" y="211"/>
                  </a:lnTo>
                  <a:lnTo>
                    <a:pt x="141" y="211"/>
                  </a:lnTo>
                  <a:lnTo>
                    <a:pt x="150" y="207"/>
                  </a:lnTo>
                  <a:lnTo>
                    <a:pt x="159" y="204"/>
                  </a:lnTo>
                  <a:lnTo>
                    <a:pt x="160" y="202"/>
                  </a:lnTo>
                  <a:lnTo>
                    <a:pt x="164" y="205"/>
                  </a:lnTo>
                  <a:lnTo>
                    <a:pt x="164" y="207"/>
                  </a:lnTo>
                  <a:lnTo>
                    <a:pt x="164" y="213"/>
                  </a:lnTo>
                  <a:lnTo>
                    <a:pt x="164" y="216"/>
                  </a:lnTo>
                  <a:lnTo>
                    <a:pt x="162" y="216"/>
                  </a:lnTo>
                  <a:lnTo>
                    <a:pt x="160" y="214"/>
                  </a:lnTo>
                  <a:lnTo>
                    <a:pt x="160" y="209"/>
                  </a:lnTo>
                  <a:lnTo>
                    <a:pt x="160" y="205"/>
                  </a:lnTo>
                  <a:lnTo>
                    <a:pt x="160" y="195"/>
                  </a:lnTo>
                  <a:lnTo>
                    <a:pt x="160" y="187"/>
                  </a:lnTo>
                  <a:lnTo>
                    <a:pt x="160" y="182"/>
                  </a:lnTo>
                  <a:lnTo>
                    <a:pt x="162" y="177"/>
                  </a:lnTo>
                  <a:lnTo>
                    <a:pt x="160" y="173"/>
                  </a:lnTo>
                  <a:lnTo>
                    <a:pt x="160" y="166"/>
                  </a:lnTo>
                  <a:lnTo>
                    <a:pt x="160" y="157"/>
                  </a:lnTo>
                  <a:lnTo>
                    <a:pt x="159" y="146"/>
                  </a:lnTo>
                  <a:lnTo>
                    <a:pt x="157" y="133"/>
                  </a:lnTo>
                  <a:lnTo>
                    <a:pt x="155" y="122"/>
                  </a:lnTo>
                  <a:lnTo>
                    <a:pt x="154" y="115"/>
                  </a:lnTo>
                  <a:lnTo>
                    <a:pt x="154" y="108"/>
                  </a:lnTo>
                  <a:lnTo>
                    <a:pt x="150" y="95"/>
                  </a:lnTo>
                  <a:lnTo>
                    <a:pt x="150" y="83"/>
                  </a:lnTo>
                  <a:lnTo>
                    <a:pt x="149" y="75"/>
                  </a:lnTo>
                  <a:lnTo>
                    <a:pt x="147" y="68"/>
                  </a:lnTo>
                  <a:lnTo>
                    <a:pt x="146" y="59"/>
                  </a:lnTo>
                  <a:lnTo>
                    <a:pt x="142" y="48"/>
                  </a:lnTo>
                  <a:lnTo>
                    <a:pt x="141" y="41"/>
                  </a:lnTo>
                  <a:lnTo>
                    <a:pt x="137" y="34"/>
                  </a:lnTo>
                  <a:lnTo>
                    <a:pt x="132" y="25"/>
                  </a:lnTo>
                  <a:lnTo>
                    <a:pt x="126" y="12"/>
                  </a:lnTo>
                  <a:lnTo>
                    <a:pt x="119" y="3"/>
                  </a:lnTo>
                  <a:lnTo>
                    <a:pt x="116" y="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45" name="Freeform 35"/>
            <p:cNvSpPr>
              <a:spLocks/>
            </p:cNvSpPr>
            <p:nvPr/>
          </p:nvSpPr>
          <p:spPr bwMode="auto">
            <a:xfrm>
              <a:off x="342" y="247"/>
              <a:ext cx="128" cy="5"/>
            </a:xfrm>
            <a:custGeom>
              <a:avLst/>
              <a:gdLst>
                <a:gd name="T0" fmla="*/ 128 w 128"/>
                <a:gd name="T1" fmla="*/ 5 h 5"/>
                <a:gd name="T2" fmla="*/ 127 w 128"/>
                <a:gd name="T3" fmla="*/ 0 h 5"/>
                <a:gd name="T4" fmla="*/ 0 w 128"/>
                <a:gd name="T5" fmla="*/ 0 h 5"/>
                <a:gd name="T6" fmla="*/ 0 w 128"/>
                <a:gd name="T7" fmla="*/ 5 h 5"/>
                <a:gd name="T8" fmla="*/ 127 w 128"/>
                <a:gd name="T9" fmla="*/ 5 h 5"/>
                <a:gd name="T10" fmla="*/ 128 w 128"/>
                <a:gd name="T11" fmla="*/ 5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8"/>
                <a:gd name="T19" fmla="*/ 0 h 5"/>
                <a:gd name="T20" fmla="*/ 128 w 128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8" h="5">
                  <a:moveTo>
                    <a:pt x="128" y="5"/>
                  </a:moveTo>
                  <a:lnTo>
                    <a:pt x="127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127" y="5"/>
                  </a:lnTo>
                  <a:lnTo>
                    <a:pt x="128" y="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46" name="Freeform 36"/>
            <p:cNvSpPr>
              <a:spLocks/>
            </p:cNvSpPr>
            <p:nvPr/>
          </p:nvSpPr>
          <p:spPr bwMode="auto">
            <a:xfrm>
              <a:off x="456" y="247"/>
              <a:ext cx="14" cy="20"/>
            </a:xfrm>
            <a:custGeom>
              <a:avLst/>
              <a:gdLst>
                <a:gd name="T0" fmla="*/ 3 w 14"/>
                <a:gd name="T1" fmla="*/ 20 h 20"/>
                <a:gd name="T2" fmla="*/ 3 w 14"/>
                <a:gd name="T3" fmla="*/ 20 h 20"/>
                <a:gd name="T4" fmla="*/ 13 w 14"/>
                <a:gd name="T5" fmla="*/ 7 h 20"/>
                <a:gd name="T6" fmla="*/ 14 w 14"/>
                <a:gd name="T7" fmla="*/ 5 h 20"/>
                <a:gd name="T8" fmla="*/ 13 w 14"/>
                <a:gd name="T9" fmla="*/ 0 h 20"/>
                <a:gd name="T10" fmla="*/ 9 w 14"/>
                <a:gd name="T11" fmla="*/ 3 h 20"/>
                <a:gd name="T12" fmla="*/ 0 w 14"/>
                <a:gd name="T13" fmla="*/ 14 h 20"/>
                <a:gd name="T14" fmla="*/ 0 w 14"/>
                <a:gd name="T15" fmla="*/ 14 h 20"/>
                <a:gd name="T16" fmla="*/ 3 w 14"/>
                <a:gd name="T17" fmla="*/ 20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20"/>
                <a:gd name="T29" fmla="*/ 14 w 14"/>
                <a:gd name="T30" fmla="*/ 20 h 2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20">
                  <a:moveTo>
                    <a:pt x="3" y="20"/>
                  </a:moveTo>
                  <a:lnTo>
                    <a:pt x="3" y="20"/>
                  </a:lnTo>
                  <a:lnTo>
                    <a:pt x="13" y="7"/>
                  </a:lnTo>
                  <a:lnTo>
                    <a:pt x="14" y="5"/>
                  </a:lnTo>
                  <a:lnTo>
                    <a:pt x="13" y="0"/>
                  </a:lnTo>
                  <a:lnTo>
                    <a:pt x="9" y="3"/>
                  </a:lnTo>
                  <a:lnTo>
                    <a:pt x="0" y="14"/>
                  </a:lnTo>
                  <a:lnTo>
                    <a:pt x="3" y="2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47" name="Freeform 37"/>
            <p:cNvSpPr>
              <a:spLocks/>
            </p:cNvSpPr>
            <p:nvPr/>
          </p:nvSpPr>
          <p:spPr bwMode="auto">
            <a:xfrm>
              <a:off x="439" y="261"/>
              <a:ext cx="20" cy="45"/>
            </a:xfrm>
            <a:custGeom>
              <a:avLst/>
              <a:gdLst>
                <a:gd name="T0" fmla="*/ 3 w 20"/>
                <a:gd name="T1" fmla="*/ 45 h 45"/>
                <a:gd name="T2" fmla="*/ 3 w 20"/>
                <a:gd name="T3" fmla="*/ 45 h 45"/>
                <a:gd name="T4" fmla="*/ 8 w 20"/>
                <a:gd name="T5" fmla="*/ 29 h 45"/>
                <a:gd name="T6" fmla="*/ 10 w 20"/>
                <a:gd name="T7" fmla="*/ 20 h 45"/>
                <a:gd name="T8" fmla="*/ 15 w 20"/>
                <a:gd name="T9" fmla="*/ 13 h 45"/>
                <a:gd name="T10" fmla="*/ 20 w 20"/>
                <a:gd name="T11" fmla="*/ 6 h 45"/>
                <a:gd name="T12" fmla="*/ 17 w 20"/>
                <a:gd name="T13" fmla="*/ 0 h 45"/>
                <a:gd name="T14" fmla="*/ 10 w 20"/>
                <a:gd name="T15" fmla="*/ 9 h 45"/>
                <a:gd name="T16" fmla="*/ 7 w 20"/>
                <a:gd name="T17" fmla="*/ 17 h 45"/>
                <a:gd name="T18" fmla="*/ 3 w 20"/>
                <a:gd name="T19" fmla="*/ 27 h 45"/>
                <a:gd name="T20" fmla="*/ 0 w 20"/>
                <a:gd name="T21" fmla="*/ 44 h 45"/>
                <a:gd name="T22" fmla="*/ 0 w 20"/>
                <a:gd name="T23" fmla="*/ 44 h 45"/>
                <a:gd name="T24" fmla="*/ 3 w 20"/>
                <a:gd name="T25" fmla="*/ 45 h 4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"/>
                <a:gd name="T40" fmla="*/ 0 h 45"/>
                <a:gd name="T41" fmla="*/ 20 w 20"/>
                <a:gd name="T42" fmla="*/ 45 h 4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" h="45">
                  <a:moveTo>
                    <a:pt x="3" y="45"/>
                  </a:moveTo>
                  <a:lnTo>
                    <a:pt x="3" y="45"/>
                  </a:lnTo>
                  <a:lnTo>
                    <a:pt x="8" y="29"/>
                  </a:lnTo>
                  <a:lnTo>
                    <a:pt x="10" y="20"/>
                  </a:lnTo>
                  <a:lnTo>
                    <a:pt x="15" y="13"/>
                  </a:lnTo>
                  <a:lnTo>
                    <a:pt x="20" y="6"/>
                  </a:lnTo>
                  <a:lnTo>
                    <a:pt x="17" y="0"/>
                  </a:lnTo>
                  <a:lnTo>
                    <a:pt x="10" y="9"/>
                  </a:lnTo>
                  <a:lnTo>
                    <a:pt x="7" y="17"/>
                  </a:lnTo>
                  <a:lnTo>
                    <a:pt x="3" y="27"/>
                  </a:lnTo>
                  <a:lnTo>
                    <a:pt x="0" y="44"/>
                  </a:lnTo>
                  <a:lnTo>
                    <a:pt x="3" y="4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48" name="Freeform 38"/>
            <p:cNvSpPr>
              <a:spLocks/>
            </p:cNvSpPr>
            <p:nvPr/>
          </p:nvSpPr>
          <p:spPr bwMode="auto">
            <a:xfrm>
              <a:off x="426" y="305"/>
              <a:ext cx="16" cy="74"/>
            </a:xfrm>
            <a:custGeom>
              <a:avLst/>
              <a:gdLst>
                <a:gd name="T0" fmla="*/ 5 w 16"/>
                <a:gd name="T1" fmla="*/ 74 h 74"/>
                <a:gd name="T2" fmla="*/ 5 w 16"/>
                <a:gd name="T3" fmla="*/ 74 h 74"/>
                <a:gd name="T4" fmla="*/ 7 w 16"/>
                <a:gd name="T5" fmla="*/ 54 h 74"/>
                <a:gd name="T6" fmla="*/ 10 w 16"/>
                <a:gd name="T7" fmla="*/ 36 h 74"/>
                <a:gd name="T8" fmla="*/ 13 w 16"/>
                <a:gd name="T9" fmla="*/ 18 h 74"/>
                <a:gd name="T10" fmla="*/ 16 w 16"/>
                <a:gd name="T11" fmla="*/ 1 h 74"/>
                <a:gd name="T12" fmla="*/ 13 w 16"/>
                <a:gd name="T13" fmla="*/ 0 h 74"/>
                <a:gd name="T14" fmla="*/ 8 w 16"/>
                <a:gd name="T15" fmla="*/ 16 h 74"/>
                <a:gd name="T16" fmla="*/ 5 w 16"/>
                <a:gd name="T17" fmla="*/ 34 h 74"/>
                <a:gd name="T18" fmla="*/ 2 w 16"/>
                <a:gd name="T19" fmla="*/ 52 h 74"/>
                <a:gd name="T20" fmla="*/ 0 w 16"/>
                <a:gd name="T21" fmla="*/ 72 h 74"/>
                <a:gd name="T22" fmla="*/ 0 w 16"/>
                <a:gd name="T23" fmla="*/ 72 h 74"/>
                <a:gd name="T24" fmla="*/ 5 w 16"/>
                <a:gd name="T25" fmla="*/ 74 h 7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"/>
                <a:gd name="T40" fmla="*/ 0 h 74"/>
                <a:gd name="T41" fmla="*/ 16 w 16"/>
                <a:gd name="T42" fmla="*/ 74 h 7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" h="74">
                  <a:moveTo>
                    <a:pt x="5" y="74"/>
                  </a:moveTo>
                  <a:lnTo>
                    <a:pt x="5" y="74"/>
                  </a:lnTo>
                  <a:lnTo>
                    <a:pt x="7" y="54"/>
                  </a:lnTo>
                  <a:lnTo>
                    <a:pt x="10" y="36"/>
                  </a:lnTo>
                  <a:lnTo>
                    <a:pt x="13" y="18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8" y="16"/>
                  </a:lnTo>
                  <a:lnTo>
                    <a:pt x="5" y="34"/>
                  </a:lnTo>
                  <a:lnTo>
                    <a:pt x="2" y="52"/>
                  </a:lnTo>
                  <a:lnTo>
                    <a:pt x="0" y="72"/>
                  </a:lnTo>
                  <a:lnTo>
                    <a:pt x="5" y="7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49" name="Freeform 39"/>
            <p:cNvSpPr>
              <a:spLocks/>
            </p:cNvSpPr>
            <p:nvPr/>
          </p:nvSpPr>
          <p:spPr bwMode="auto">
            <a:xfrm>
              <a:off x="419" y="377"/>
              <a:ext cx="12" cy="65"/>
            </a:xfrm>
            <a:custGeom>
              <a:avLst/>
              <a:gdLst>
                <a:gd name="T0" fmla="*/ 5 w 12"/>
                <a:gd name="T1" fmla="*/ 65 h 65"/>
                <a:gd name="T2" fmla="*/ 5 w 12"/>
                <a:gd name="T3" fmla="*/ 65 h 65"/>
                <a:gd name="T4" fmla="*/ 5 w 12"/>
                <a:gd name="T5" fmla="*/ 52 h 65"/>
                <a:gd name="T6" fmla="*/ 7 w 12"/>
                <a:gd name="T7" fmla="*/ 38 h 65"/>
                <a:gd name="T8" fmla="*/ 10 w 12"/>
                <a:gd name="T9" fmla="*/ 21 h 65"/>
                <a:gd name="T10" fmla="*/ 12 w 12"/>
                <a:gd name="T11" fmla="*/ 2 h 65"/>
                <a:gd name="T12" fmla="*/ 7 w 12"/>
                <a:gd name="T13" fmla="*/ 0 h 65"/>
                <a:gd name="T14" fmla="*/ 4 w 12"/>
                <a:gd name="T15" fmla="*/ 20 h 65"/>
                <a:gd name="T16" fmla="*/ 4 w 12"/>
                <a:gd name="T17" fmla="*/ 38 h 65"/>
                <a:gd name="T18" fmla="*/ 2 w 12"/>
                <a:gd name="T19" fmla="*/ 50 h 65"/>
                <a:gd name="T20" fmla="*/ 0 w 12"/>
                <a:gd name="T21" fmla="*/ 65 h 65"/>
                <a:gd name="T22" fmla="*/ 0 w 12"/>
                <a:gd name="T23" fmla="*/ 65 h 65"/>
                <a:gd name="T24" fmla="*/ 5 w 12"/>
                <a:gd name="T25" fmla="*/ 65 h 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65"/>
                <a:gd name="T41" fmla="*/ 12 w 12"/>
                <a:gd name="T42" fmla="*/ 65 h 6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65">
                  <a:moveTo>
                    <a:pt x="5" y="65"/>
                  </a:moveTo>
                  <a:lnTo>
                    <a:pt x="5" y="65"/>
                  </a:lnTo>
                  <a:lnTo>
                    <a:pt x="5" y="52"/>
                  </a:lnTo>
                  <a:lnTo>
                    <a:pt x="7" y="38"/>
                  </a:lnTo>
                  <a:lnTo>
                    <a:pt x="10" y="21"/>
                  </a:lnTo>
                  <a:lnTo>
                    <a:pt x="12" y="2"/>
                  </a:lnTo>
                  <a:lnTo>
                    <a:pt x="7" y="0"/>
                  </a:lnTo>
                  <a:lnTo>
                    <a:pt x="4" y="20"/>
                  </a:lnTo>
                  <a:lnTo>
                    <a:pt x="4" y="38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5" y="6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50" name="Freeform 40"/>
            <p:cNvSpPr>
              <a:spLocks/>
            </p:cNvSpPr>
            <p:nvPr/>
          </p:nvSpPr>
          <p:spPr bwMode="auto">
            <a:xfrm>
              <a:off x="419" y="442"/>
              <a:ext cx="7" cy="20"/>
            </a:xfrm>
            <a:custGeom>
              <a:avLst/>
              <a:gdLst>
                <a:gd name="T0" fmla="*/ 7 w 7"/>
                <a:gd name="T1" fmla="*/ 14 h 20"/>
                <a:gd name="T2" fmla="*/ 7 w 7"/>
                <a:gd name="T3" fmla="*/ 14 h 20"/>
                <a:gd name="T4" fmla="*/ 7 w 7"/>
                <a:gd name="T5" fmla="*/ 12 h 20"/>
                <a:gd name="T6" fmla="*/ 5 w 7"/>
                <a:gd name="T7" fmla="*/ 0 h 20"/>
                <a:gd name="T8" fmla="*/ 0 w 7"/>
                <a:gd name="T9" fmla="*/ 0 h 20"/>
                <a:gd name="T10" fmla="*/ 2 w 7"/>
                <a:gd name="T11" fmla="*/ 14 h 20"/>
                <a:gd name="T12" fmla="*/ 5 w 7"/>
                <a:gd name="T13" fmla="*/ 20 h 20"/>
                <a:gd name="T14" fmla="*/ 5 w 7"/>
                <a:gd name="T15" fmla="*/ 20 h 20"/>
                <a:gd name="T16" fmla="*/ 7 w 7"/>
                <a:gd name="T17" fmla="*/ 14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20"/>
                <a:gd name="T29" fmla="*/ 7 w 7"/>
                <a:gd name="T30" fmla="*/ 20 h 2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20">
                  <a:moveTo>
                    <a:pt x="7" y="14"/>
                  </a:moveTo>
                  <a:lnTo>
                    <a:pt x="7" y="14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4"/>
                  </a:lnTo>
                  <a:lnTo>
                    <a:pt x="5" y="20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51" name="Freeform 41"/>
            <p:cNvSpPr>
              <a:spLocks/>
            </p:cNvSpPr>
            <p:nvPr/>
          </p:nvSpPr>
          <p:spPr bwMode="auto">
            <a:xfrm>
              <a:off x="424" y="456"/>
              <a:ext cx="35" cy="7"/>
            </a:xfrm>
            <a:custGeom>
              <a:avLst/>
              <a:gdLst>
                <a:gd name="T0" fmla="*/ 35 w 35"/>
                <a:gd name="T1" fmla="*/ 0 h 7"/>
                <a:gd name="T2" fmla="*/ 35 w 35"/>
                <a:gd name="T3" fmla="*/ 0 h 7"/>
                <a:gd name="T4" fmla="*/ 9 w 35"/>
                <a:gd name="T5" fmla="*/ 0 h 7"/>
                <a:gd name="T6" fmla="*/ 2 w 35"/>
                <a:gd name="T7" fmla="*/ 0 h 7"/>
                <a:gd name="T8" fmla="*/ 0 w 35"/>
                <a:gd name="T9" fmla="*/ 6 h 7"/>
                <a:gd name="T10" fmla="*/ 9 w 35"/>
                <a:gd name="T11" fmla="*/ 7 h 7"/>
                <a:gd name="T12" fmla="*/ 35 w 35"/>
                <a:gd name="T13" fmla="*/ 7 h 7"/>
                <a:gd name="T14" fmla="*/ 35 w 35"/>
                <a:gd name="T15" fmla="*/ 7 h 7"/>
                <a:gd name="T16" fmla="*/ 35 w 35"/>
                <a:gd name="T17" fmla="*/ 0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5"/>
                <a:gd name="T28" fmla="*/ 0 h 7"/>
                <a:gd name="T29" fmla="*/ 35 w 35"/>
                <a:gd name="T30" fmla="*/ 7 h 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5" h="7">
                  <a:moveTo>
                    <a:pt x="35" y="0"/>
                  </a:moveTo>
                  <a:lnTo>
                    <a:pt x="35" y="0"/>
                  </a:lnTo>
                  <a:lnTo>
                    <a:pt x="9" y="0"/>
                  </a:lnTo>
                  <a:lnTo>
                    <a:pt x="2" y="0"/>
                  </a:lnTo>
                  <a:lnTo>
                    <a:pt x="0" y="6"/>
                  </a:lnTo>
                  <a:lnTo>
                    <a:pt x="9" y="7"/>
                  </a:lnTo>
                  <a:lnTo>
                    <a:pt x="35" y="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52" name="Freeform 42"/>
            <p:cNvSpPr>
              <a:spLocks/>
            </p:cNvSpPr>
            <p:nvPr/>
          </p:nvSpPr>
          <p:spPr bwMode="auto">
            <a:xfrm>
              <a:off x="459" y="453"/>
              <a:ext cx="56" cy="10"/>
            </a:xfrm>
            <a:custGeom>
              <a:avLst/>
              <a:gdLst>
                <a:gd name="T0" fmla="*/ 56 w 56"/>
                <a:gd name="T1" fmla="*/ 0 h 10"/>
                <a:gd name="T2" fmla="*/ 56 w 56"/>
                <a:gd name="T3" fmla="*/ 0 h 10"/>
                <a:gd name="T4" fmla="*/ 42 w 56"/>
                <a:gd name="T5" fmla="*/ 1 h 10"/>
                <a:gd name="T6" fmla="*/ 31 w 56"/>
                <a:gd name="T7" fmla="*/ 1 h 10"/>
                <a:gd name="T8" fmla="*/ 18 w 56"/>
                <a:gd name="T9" fmla="*/ 3 h 10"/>
                <a:gd name="T10" fmla="*/ 0 w 56"/>
                <a:gd name="T11" fmla="*/ 3 h 10"/>
                <a:gd name="T12" fmla="*/ 0 w 56"/>
                <a:gd name="T13" fmla="*/ 10 h 10"/>
                <a:gd name="T14" fmla="*/ 18 w 56"/>
                <a:gd name="T15" fmla="*/ 10 h 10"/>
                <a:gd name="T16" fmla="*/ 31 w 56"/>
                <a:gd name="T17" fmla="*/ 9 h 10"/>
                <a:gd name="T18" fmla="*/ 44 w 56"/>
                <a:gd name="T19" fmla="*/ 7 h 10"/>
                <a:gd name="T20" fmla="*/ 56 w 56"/>
                <a:gd name="T21" fmla="*/ 5 h 10"/>
                <a:gd name="T22" fmla="*/ 56 w 56"/>
                <a:gd name="T23" fmla="*/ 5 h 10"/>
                <a:gd name="T24" fmla="*/ 56 w 56"/>
                <a:gd name="T25" fmla="*/ 0 h 1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6"/>
                <a:gd name="T40" fmla="*/ 0 h 10"/>
                <a:gd name="T41" fmla="*/ 56 w 56"/>
                <a:gd name="T42" fmla="*/ 10 h 1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6" h="10">
                  <a:moveTo>
                    <a:pt x="56" y="0"/>
                  </a:moveTo>
                  <a:lnTo>
                    <a:pt x="56" y="0"/>
                  </a:lnTo>
                  <a:lnTo>
                    <a:pt x="42" y="1"/>
                  </a:lnTo>
                  <a:lnTo>
                    <a:pt x="31" y="1"/>
                  </a:lnTo>
                  <a:lnTo>
                    <a:pt x="18" y="3"/>
                  </a:lnTo>
                  <a:lnTo>
                    <a:pt x="0" y="3"/>
                  </a:lnTo>
                  <a:lnTo>
                    <a:pt x="0" y="10"/>
                  </a:lnTo>
                  <a:lnTo>
                    <a:pt x="18" y="10"/>
                  </a:lnTo>
                  <a:lnTo>
                    <a:pt x="31" y="9"/>
                  </a:lnTo>
                  <a:lnTo>
                    <a:pt x="44" y="7"/>
                  </a:lnTo>
                  <a:lnTo>
                    <a:pt x="56" y="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53" name="Freeform 43"/>
            <p:cNvSpPr>
              <a:spLocks/>
            </p:cNvSpPr>
            <p:nvPr/>
          </p:nvSpPr>
          <p:spPr bwMode="auto">
            <a:xfrm>
              <a:off x="515" y="440"/>
              <a:ext cx="41" cy="18"/>
            </a:xfrm>
            <a:custGeom>
              <a:avLst/>
              <a:gdLst>
                <a:gd name="T0" fmla="*/ 39 w 41"/>
                <a:gd name="T1" fmla="*/ 0 h 18"/>
                <a:gd name="T2" fmla="*/ 39 w 41"/>
                <a:gd name="T3" fmla="*/ 0 h 18"/>
                <a:gd name="T4" fmla="*/ 31 w 41"/>
                <a:gd name="T5" fmla="*/ 4 h 18"/>
                <a:gd name="T6" fmla="*/ 23 w 41"/>
                <a:gd name="T7" fmla="*/ 5 h 18"/>
                <a:gd name="T8" fmla="*/ 13 w 41"/>
                <a:gd name="T9" fmla="*/ 9 h 18"/>
                <a:gd name="T10" fmla="*/ 0 w 41"/>
                <a:gd name="T11" fmla="*/ 13 h 18"/>
                <a:gd name="T12" fmla="*/ 0 w 41"/>
                <a:gd name="T13" fmla="*/ 18 h 18"/>
                <a:gd name="T14" fmla="*/ 14 w 41"/>
                <a:gd name="T15" fmla="*/ 14 h 18"/>
                <a:gd name="T16" fmla="*/ 23 w 41"/>
                <a:gd name="T17" fmla="*/ 13 h 18"/>
                <a:gd name="T18" fmla="*/ 32 w 41"/>
                <a:gd name="T19" fmla="*/ 9 h 18"/>
                <a:gd name="T20" fmla="*/ 41 w 41"/>
                <a:gd name="T21" fmla="*/ 5 h 18"/>
                <a:gd name="T22" fmla="*/ 41 w 41"/>
                <a:gd name="T23" fmla="*/ 5 h 18"/>
                <a:gd name="T24" fmla="*/ 39 w 41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1"/>
                <a:gd name="T40" fmla="*/ 0 h 18"/>
                <a:gd name="T41" fmla="*/ 41 w 41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1" h="18">
                  <a:moveTo>
                    <a:pt x="39" y="0"/>
                  </a:moveTo>
                  <a:lnTo>
                    <a:pt x="39" y="0"/>
                  </a:lnTo>
                  <a:lnTo>
                    <a:pt x="31" y="4"/>
                  </a:lnTo>
                  <a:lnTo>
                    <a:pt x="23" y="5"/>
                  </a:lnTo>
                  <a:lnTo>
                    <a:pt x="13" y="9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14" y="14"/>
                  </a:lnTo>
                  <a:lnTo>
                    <a:pt x="23" y="13"/>
                  </a:lnTo>
                  <a:lnTo>
                    <a:pt x="32" y="9"/>
                  </a:lnTo>
                  <a:lnTo>
                    <a:pt x="41" y="5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54" name="Freeform 44"/>
            <p:cNvSpPr>
              <a:spLocks/>
            </p:cNvSpPr>
            <p:nvPr/>
          </p:nvSpPr>
          <p:spPr bwMode="auto">
            <a:xfrm>
              <a:off x="554" y="415"/>
              <a:ext cx="28" cy="30"/>
            </a:xfrm>
            <a:custGeom>
              <a:avLst/>
              <a:gdLst>
                <a:gd name="T0" fmla="*/ 28 w 28"/>
                <a:gd name="T1" fmla="*/ 0 h 30"/>
                <a:gd name="T2" fmla="*/ 28 w 28"/>
                <a:gd name="T3" fmla="*/ 0 h 30"/>
                <a:gd name="T4" fmla="*/ 16 w 28"/>
                <a:gd name="T5" fmla="*/ 9 h 30"/>
                <a:gd name="T6" fmla="*/ 0 w 28"/>
                <a:gd name="T7" fmla="*/ 25 h 30"/>
                <a:gd name="T8" fmla="*/ 2 w 28"/>
                <a:gd name="T9" fmla="*/ 30 h 30"/>
                <a:gd name="T10" fmla="*/ 20 w 28"/>
                <a:gd name="T11" fmla="*/ 12 h 30"/>
                <a:gd name="T12" fmla="*/ 23 w 28"/>
                <a:gd name="T13" fmla="*/ 0 h 30"/>
                <a:gd name="T14" fmla="*/ 23 w 28"/>
                <a:gd name="T15" fmla="*/ 0 h 30"/>
                <a:gd name="T16" fmla="*/ 28 w 28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8"/>
                <a:gd name="T28" fmla="*/ 0 h 30"/>
                <a:gd name="T29" fmla="*/ 28 w 28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8" h="30">
                  <a:moveTo>
                    <a:pt x="28" y="0"/>
                  </a:moveTo>
                  <a:lnTo>
                    <a:pt x="28" y="0"/>
                  </a:lnTo>
                  <a:lnTo>
                    <a:pt x="16" y="9"/>
                  </a:lnTo>
                  <a:lnTo>
                    <a:pt x="0" y="25"/>
                  </a:lnTo>
                  <a:lnTo>
                    <a:pt x="2" y="30"/>
                  </a:lnTo>
                  <a:lnTo>
                    <a:pt x="20" y="12"/>
                  </a:lnTo>
                  <a:lnTo>
                    <a:pt x="23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55" name="Freeform 45"/>
            <p:cNvSpPr>
              <a:spLocks/>
            </p:cNvSpPr>
            <p:nvPr/>
          </p:nvSpPr>
          <p:spPr bwMode="auto">
            <a:xfrm>
              <a:off x="577" y="415"/>
              <a:ext cx="5" cy="124"/>
            </a:xfrm>
            <a:custGeom>
              <a:avLst/>
              <a:gdLst>
                <a:gd name="T0" fmla="*/ 2 w 5"/>
                <a:gd name="T1" fmla="*/ 122 h 124"/>
                <a:gd name="T2" fmla="*/ 5 w 5"/>
                <a:gd name="T3" fmla="*/ 119 h 124"/>
                <a:gd name="T4" fmla="*/ 5 w 5"/>
                <a:gd name="T5" fmla="*/ 0 h 124"/>
                <a:gd name="T6" fmla="*/ 0 w 5"/>
                <a:gd name="T7" fmla="*/ 0 h 124"/>
                <a:gd name="T8" fmla="*/ 0 w 5"/>
                <a:gd name="T9" fmla="*/ 119 h 124"/>
                <a:gd name="T10" fmla="*/ 2 w 5"/>
                <a:gd name="T11" fmla="*/ 122 h 124"/>
                <a:gd name="T12" fmla="*/ 2 w 5"/>
                <a:gd name="T13" fmla="*/ 122 h 124"/>
                <a:gd name="T14" fmla="*/ 5 w 5"/>
                <a:gd name="T15" fmla="*/ 124 h 124"/>
                <a:gd name="T16" fmla="*/ 5 w 5"/>
                <a:gd name="T17" fmla="*/ 119 h 124"/>
                <a:gd name="T18" fmla="*/ 2 w 5"/>
                <a:gd name="T19" fmla="*/ 122 h 1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"/>
                <a:gd name="T31" fmla="*/ 0 h 124"/>
                <a:gd name="T32" fmla="*/ 5 w 5"/>
                <a:gd name="T33" fmla="*/ 124 h 12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" h="124">
                  <a:moveTo>
                    <a:pt x="2" y="122"/>
                  </a:moveTo>
                  <a:lnTo>
                    <a:pt x="5" y="11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19"/>
                  </a:lnTo>
                  <a:lnTo>
                    <a:pt x="2" y="122"/>
                  </a:lnTo>
                  <a:lnTo>
                    <a:pt x="5" y="124"/>
                  </a:lnTo>
                  <a:lnTo>
                    <a:pt x="5" y="119"/>
                  </a:lnTo>
                  <a:lnTo>
                    <a:pt x="2" y="12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56" name="Freeform 46"/>
            <p:cNvSpPr>
              <a:spLocks/>
            </p:cNvSpPr>
            <p:nvPr/>
          </p:nvSpPr>
          <p:spPr bwMode="auto">
            <a:xfrm>
              <a:off x="567" y="527"/>
              <a:ext cx="13" cy="10"/>
            </a:xfrm>
            <a:custGeom>
              <a:avLst/>
              <a:gdLst>
                <a:gd name="T0" fmla="*/ 3 w 13"/>
                <a:gd name="T1" fmla="*/ 0 h 10"/>
                <a:gd name="T2" fmla="*/ 0 w 13"/>
                <a:gd name="T3" fmla="*/ 5 h 10"/>
                <a:gd name="T4" fmla="*/ 12 w 13"/>
                <a:gd name="T5" fmla="*/ 10 h 10"/>
                <a:gd name="T6" fmla="*/ 13 w 13"/>
                <a:gd name="T7" fmla="*/ 7 h 10"/>
                <a:gd name="T8" fmla="*/ 3 w 13"/>
                <a:gd name="T9" fmla="*/ 0 h 10"/>
                <a:gd name="T10" fmla="*/ 3 w 13"/>
                <a:gd name="T11" fmla="*/ 0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10"/>
                <a:gd name="T20" fmla="*/ 13 w 13"/>
                <a:gd name="T21" fmla="*/ 10 h 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10">
                  <a:moveTo>
                    <a:pt x="3" y="0"/>
                  </a:moveTo>
                  <a:lnTo>
                    <a:pt x="0" y="5"/>
                  </a:lnTo>
                  <a:lnTo>
                    <a:pt x="12" y="10"/>
                  </a:lnTo>
                  <a:lnTo>
                    <a:pt x="13" y="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57" name="Freeform 47"/>
            <p:cNvSpPr>
              <a:spLocks/>
            </p:cNvSpPr>
            <p:nvPr/>
          </p:nvSpPr>
          <p:spPr bwMode="auto">
            <a:xfrm>
              <a:off x="549" y="518"/>
              <a:ext cx="21" cy="14"/>
            </a:xfrm>
            <a:custGeom>
              <a:avLst/>
              <a:gdLst>
                <a:gd name="T0" fmla="*/ 2 w 21"/>
                <a:gd name="T1" fmla="*/ 0 h 14"/>
                <a:gd name="T2" fmla="*/ 0 w 21"/>
                <a:gd name="T3" fmla="*/ 5 h 14"/>
                <a:gd name="T4" fmla="*/ 18 w 21"/>
                <a:gd name="T5" fmla="*/ 14 h 14"/>
                <a:gd name="T6" fmla="*/ 21 w 21"/>
                <a:gd name="T7" fmla="*/ 9 h 14"/>
                <a:gd name="T8" fmla="*/ 3 w 21"/>
                <a:gd name="T9" fmla="*/ 0 h 14"/>
                <a:gd name="T10" fmla="*/ 2 w 21"/>
                <a:gd name="T11" fmla="*/ 0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"/>
                <a:gd name="T19" fmla="*/ 0 h 14"/>
                <a:gd name="T20" fmla="*/ 21 w 21"/>
                <a:gd name="T21" fmla="*/ 14 h 1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" h="14">
                  <a:moveTo>
                    <a:pt x="2" y="0"/>
                  </a:moveTo>
                  <a:lnTo>
                    <a:pt x="0" y="5"/>
                  </a:lnTo>
                  <a:lnTo>
                    <a:pt x="18" y="14"/>
                  </a:lnTo>
                  <a:lnTo>
                    <a:pt x="21" y="9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58" name="Freeform 48"/>
            <p:cNvSpPr>
              <a:spLocks/>
            </p:cNvSpPr>
            <p:nvPr/>
          </p:nvSpPr>
          <p:spPr bwMode="auto">
            <a:xfrm>
              <a:off x="519" y="507"/>
              <a:ext cx="32" cy="16"/>
            </a:xfrm>
            <a:custGeom>
              <a:avLst/>
              <a:gdLst>
                <a:gd name="T0" fmla="*/ 0 w 32"/>
                <a:gd name="T1" fmla="*/ 7 h 16"/>
                <a:gd name="T2" fmla="*/ 0 w 32"/>
                <a:gd name="T3" fmla="*/ 7 h 16"/>
                <a:gd name="T4" fmla="*/ 20 w 32"/>
                <a:gd name="T5" fmla="*/ 12 h 16"/>
                <a:gd name="T6" fmla="*/ 30 w 32"/>
                <a:gd name="T7" fmla="*/ 16 h 16"/>
                <a:gd name="T8" fmla="*/ 32 w 32"/>
                <a:gd name="T9" fmla="*/ 11 h 16"/>
                <a:gd name="T10" fmla="*/ 22 w 32"/>
                <a:gd name="T11" fmla="*/ 7 h 16"/>
                <a:gd name="T12" fmla="*/ 2 w 32"/>
                <a:gd name="T13" fmla="*/ 0 h 16"/>
                <a:gd name="T14" fmla="*/ 2 w 32"/>
                <a:gd name="T15" fmla="*/ 0 h 16"/>
                <a:gd name="T16" fmla="*/ 0 w 32"/>
                <a:gd name="T17" fmla="*/ 7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2"/>
                <a:gd name="T28" fmla="*/ 0 h 16"/>
                <a:gd name="T29" fmla="*/ 32 w 32"/>
                <a:gd name="T30" fmla="*/ 16 h 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2" h="16">
                  <a:moveTo>
                    <a:pt x="0" y="7"/>
                  </a:moveTo>
                  <a:lnTo>
                    <a:pt x="0" y="7"/>
                  </a:lnTo>
                  <a:lnTo>
                    <a:pt x="20" y="12"/>
                  </a:lnTo>
                  <a:lnTo>
                    <a:pt x="30" y="16"/>
                  </a:lnTo>
                  <a:lnTo>
                    <a:pt x="32" y="11"/>
                  </a:lnTo>
                  <a:lnTo>
                    <a:pt x="22" y="7"/>
                  </a:lnTo>
                  <a:lnTo>
                    <a:pt x="2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59" name="Freeform 49"/>
            <p:cNvSpPr>
              <a:spLocks/>
            </p:cNvSpPr>
            <p:nvPr/>
          </p:nvSpPr>
          <p:spPr bwMode="auto">
            <a:xfrm>
              <a:off x="465" y="498"/>
              <a:ext cx="56" cy="16"/>
            </a:xfrm>
            <a:custGeom>
              <a:avLst/>
              <a:gdLst>
                <a:gd name="T0" fmla="*/ 0 w 56"/>
                <a:gd name="T1" fmla="*/ 7 h 16"/>
                <a:gd name="T2" fmla="*/ 0 w 56"/>
                <a:gd name="T3" fmla="*/ 7 h 16"/>
                <a:gd name="T4" fmla="*/ 10 w 56"/>
                <a:gd name="T5" fmla="*/ 7 h 16"/>
                <a:gd name="T6" fmla="*/ 25 w 56"/>
                <a:gd name="T7" fmla="*/ 9 h 16"/>
                <a:gd name="T8" fmla="*/ 41 w 56"/>
                <a:gd name="T9" fmla="*/ 12 h 16"/>
                <a:gd name="T10" fmla="*/ 54 w 56"/>
                <a:gd name="T11" fmla="*/ 16 h 16"/>
                <a:gd name="T12" fmla="*/ 56 w 56"/>
                <a:gd name="T13" fmla="*/ 9 h 16"/>
                <a:gd name="T14" fmla="*/ 41 w 56"/>
                <a:gd name="T15" fmla="*/ 7 h 16"/>
                <a:gd name="T16" fmla="*/ 27 w 56"/>
                <a:gd name="T17" fmla="*/ 3 h 16"/>
                <a:gd name="T18" fmla="*/ 12 w 56"/>
                <a:gd name="T19" fmla="*/ 2 h 16"/>
                <a:gd name="T20" fmla="*/ 0 w 56"/>
                <a:gd name="T21" fmla="*/ 0 h 16"/>
                <a:gd name="T22" fmla="*/ 0 w 56"/>
                <a:gd name="T23" fmla="*/ 0 h 16"/>
                <a:gd name="T24" fmla="*/ 0 w 56"/>
                <a:gd name="T25" fmla="*/ 7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6"/>
                <a:gd name="T40" fmla="*/ 0 h 16"/>
                <a:gd name="T41" fmla="*/ 56 w 56"/>
                <a:gd name="T42" fmla="*/ 16 h 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6" h="16">
                  <a:moveTo>
                    <a:pt x="0" y="7"/>
                  </a:moveTo>
                  <a:lnTo>
                    <a:pt x="0" y="7"/>
                  </a:lnTo>
                  <a:lnTo>
                    <a:pt x="10" y="7"/>
                  </a:lnTo>
                  <a:lnTo>
                    <a:pt x="25" y="9"/>
                  </a:lnTo>
                  <a:lnTo>
                    <a:pt x="41" y="12"/>
                  </a:lnTo>
                  <a:lnTo>
                    <a:pt x="54" y="16"/>
                  </a:lnTo>
                  <a:lnTo>
                    <a:pt x="56" y="9"/>
                  </a:lnTo>
                  <a:lnTo>
                    <a:pt x="41" y="7"/>
                  </a:lnTo>
                  <a:lnTo>
                    <a:pt x="27" y="3"/>
                  </a:lnTo>
                  <a:lnTo>
                    <a:pt x="12" y="2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60" name="Freeform 50"/>
            <p:cNvSpPr>
              <a:spLocks/>
            </p:cNvSpPr>
            <p:nvPr/>
          </p:nvSpPr>
          <p:spPr bwMode="auto">
            <a:xfrm>
              <a:off x="433" y="496"/>
              <a:ext cx="32" cy="9"/>
            </a:xfrm>
            <a:custGeom>
              <a:avLst/>
              <a:gdLst>
                <a:gd name="T0" fmla="*/ 5 w 32"/>
                <a:gd name="T1" fmla="*/ 4 h 9"/>
                <a:gd name="T2" fmla="*/ 5 w 32"/>
                <a:gd name="T3" fmla="*/ 4 h 9"/>
                <a:gd name="T4" fmla="*/ 13 w 32"/>
                <a:gd name="T5" fmla="*/ 7 h 9"/>
                <a:gd name="T6" fmla="*/ 32 w 32"/>
                <a:gd name="T7" fmla="*/ 9 h 9"/>
                <a:gd name="T8" fmla="*/ 32 w 32"/>
                <a:gd name="T9" fmla="*/ 2 h 9"/>
                <a:gd name="T10" fmla="*/ 13 w 32"/>
                <a:gd name="T11" fmla="*/ 0 h 9"/>
                <a:gd name="T12" fmla="*/ 0 w 32"/>
                <a:gd name="T13" fmla="*/ 4 h 9"/>
                <a:gd name="T14" fmla="*/ 0 w 32"/>
                <a:gd name="T15" fmla="*/ 4 h 9"/>
                <a:gd name="T16" fmla="*/ 5 w 32"/>
                <a:gd name="T17" fmla="*/ 4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2"/>
                <a:gd name="T28" fmla="*/ 0 h 9"/>
                <a:gd name="T29" fmla="*/ 32 w 32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2" h="9">
                  <a:moveTo>
                    <a:pt x="5" y="4"/>
                  </a:moveTo>
                  <a:lnTo>
                    <a:pt x="5" y="4"/>
                  </a:lnTo>
                  <a:lnTo>
                    <a:pt x="13" y="7"/>
                  </a:lnTo>
                  <a:lnTo>
                    <a:pt x="32" y="9"/>
                  </a:lnTo>
                  <a:lnTo>
                    <a:pt x="32" y="2"/>
                  </a:lnTo>
                  <a:lnTo>
                    <a:pt x="13" y="0"/>
                  </a:lnTo>
                  <a:lnTo>
                    <a:pt x="0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61" name="Freeform 51"/>
            <p:cNvSpPr>
              <a:spLocks/>
            </p:cNvSpPr>
            <p:nvPr/>
          </p:nvSpPr>
          <p:spPr bwMode="auto">
            <a:xfrm>
              <a:off x="419" y="496"/>
              <a:ext cx="19" cy="13"/>
            </a:xfrm>
            <a:custGeom>
              <a:avLst/>
              <a:gdLst>
                <a:gd name="T0" fmla="*/ 5 w 19"/>
                <a:gd name="T1" fmla="*/ 13 h 13"/>
                <a:gd name="T2" fmla="*/ 5 w 19"/>
                <a:gd name="T3" fmla="*/ 13 h 13"/>
                <a:gd name="T4" fmla="*/ 5 w 19"/>
                <a:gd name="T5" fmla="*/ 9 h 13"/>
                <a:gd name="T6" fmla="*/ 7 w 19"/>
                <a:gd name="T7" fmla="*/ 7 h 13"/>
                <a:gd name="T8" fmla="*/ 9 w 19"/>
                <a:gd name="T9" fmla="*/ 7 h 13"/>
                <a:gd name="T10" fmla="*/ 9 w 19"/>
                <a:gd name="T11" fmla="*/ 5 h 13"/>
                <a:gd name="T12" fmla="*/ 14 w 19"/>
                <a:gd name="T13" fmla="*/ 7 h 13"/>
                <a:gd name="T14" fmla="*/ 19 w 19"/>
                <a:gd name="T15" fmla="*/ 4 h 13"/>
                <a:gd name="T16" fmla="*/ 14 w 19"/>
                <a:gd name="T17" fmla="*/ 4 h 13"/>
                <a:gd name="T18" fmla="*/ 14 w 19"/>
                <a:gd name="T19" fmla="*/ 0 h 13"/>
                <a:gd name="T20" fmla="*/ 10 w 19"/>
                <a:gd name="T21" fmla="*/ 0 h 13"/>
                <a:gd name="T22" fmla="*/ 5 w 19"/>
                <a:gd name="T23" fmla="*/ 0 h 13"/>
                <a:gd name="T24" fmla="*/ 4 w 19"/>
                <a:gd name="T25" fmla="*/ 4 h 13"/>
                <a:gd name="T26" fmla="*/ 2 w 19"/>
                <a:gd name="T27" fmla="*/ 7 h 13"/>
                <a:gd name="T28" fmla="*/ 0 w 19"/>
                <a:gd name="T29" fmla="*/ 13 h 13"/>
                <a:gd name="T30" fmla="*/ 0 w 19"/>
                <a:gd name="T31" fmla="*/ 13 h 13"/>
                <a:gd name="T32" fmla="*/ 5 w 19"/>
                <a:gd name="T33" fmla="*/ 13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3"/>
                <a:gd name="T53" fmla="*/ 19 w 19"/>
                <a:gd name="T54" fmla="*/ 13 h 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3">
                  <a:moveTo>
                    <a:pt x="5" y="13"/>
                  </a:moveTo>
                  <a:lnTo>
                    <a:pt x="5" y="13"/>
                  </a:lnTo>
                  <a:lnTo>
                    <a:pt x="5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5"/>
                  </a:lnTo>
                  <a:lnTo>
                    <a:pt x="14" y="7"/>
                  </a:lnTo>
                  <a:lnTo>
                    <a:pt x="19" y="4"/>
                  </a:lnTo>
                  <a:lnTo>
                    <a:pt x="14" y="4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4" y="4"/>
                  </a:lnTo>
                  <a:lnTo>
                    <a:pt x="2" y="7"/>
                  </a:lnTo>
                  <a:lnTo>
                    <a:pt x="0" y="13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62" name="Freeform 52"/>
            <p:cNvSpPr>
              <a:spLocks/>
            </p:cNvSpPr>
            <p:nvPr/>
          </p:nvSpPr>
          <p:spPr bwMode="auto">
            <a:xfrm>
              <a:off x="419" y="509"/>
              <a:ext cx="7" cy="36"/>
            </a:xfrm>
            <a:custGeom>
              <a:avLst/>
              <a:gdLst>
                <a:gd name="T0" fmla="*/ 7 w 7"/>
                <a:gd name="T1" fmla="*/ 36 h 36"/>
                <a:gd name="T2" fmla="*/ 7 w 7"/>
                <a:gd name="T3" fmla="*/ 36 h 36"/>
                <a:gd name="T4" fmla="*/ 5 w 7"/>
                <a:gd name="T5" fmla="*/ 16 h 36"/>
                <a:gd name="T6" fmla="*/ 5 w 7"/>
                <a:gd name="T7" fmla="*/ 0 h 36"/>
                <a:gd name="T8" fmla="*/ 0 w 7"/>
                <a:gd name="T9" fmla="*/ 0 h 36"/>
                <a:gd name="T10" fmla="*/ 2 w 7"/>
                <a:gd name="T11" fmla="*/ 16 h 36"/>
                <a:gd name="T12" fmla="*/ 2 w 7"/>
                <a:gd name="T13" fmla="*/ 36 h 36"/>
                <a:gd name="T14" fmla="*/ 2 w 7"/>
                <a:gd name="T15" fmla="*/ 36 h 36"/>
                <a:gd name="T16" fmla="*/ 7 w 7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36"/>
                <a:gd name="T29" fmla="*/ 7 w 7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36">
                  <a:moveTo>
                    <a:pt x="7" y="36"/>
                  </a:moveTo>
                  <a:lnTo>
                    <a:pt x="7" y="36"/>
                  </a:lnTo>
                  <a:lnTo>
                    <a:pt x="5" y="16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6"/>
                  </a:lnTo>
                  <a:lnTo>
                    <a:pt x="2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63" name="Freeform 53"/>
            <p:cNvSpPr>
              <a:spLocks/>
            </p:cNvSpPr>
            <p:nvPr/>
          </p:nvSpPr>
          <p:spPr bwMode="auto">
            <a:xfrm>
              <a:off x="421" y="545"/>
              <a:ext cx="18" cy="112"/>
            </a:xfrm>
            <a:custGeom>
              <a:avLst/>
              <a:gdLst>
                <a:gd name="T0" fmla="*/ 18 w 18"/>
                <a:gd name="T1" fmla="*/ 110 h 112"/>
                <a:gd name="T2" fmla="*/ 18 w 18"/>
                <a:gd name="T3" fmla="*/ 110 h 112"/>
                <a:gd name="T4" fmla="*/ 13 w 18"/>
                <a:gd name="T5" fmla="*/ 84 h 112"/>
                <a:gd name="T6" fmla="*/ 10 w 18"/>
                <a:gd name="T7" fmla="*/ 56 h 112"/>
                <a:gd name="T8" fmla="*/ 8 w 18"/>
                <a:gd name="T9" fmla="*/ 27 h 112"/>
                <a:gd name="T10" fmla="*/ 5 w 18"/>
                <a:gd name="T11" fmla="*/ 0 h 112"/>
                <a:gd name="T12" fmla="*/ 0 w 18"/>
                <a:gd name="T13" fmla="*/ 0 h 112"/>
                <a:gd name="T14" fmla="*/ 2 w 18"/>
                <a:gd name="T15" fmla="*/ 29 h 112"/>
                <a:gd name="T16" fmla="*/ 5 w 18"/>
                <a:gd name="T17" fmla="*/ 56 h 112"/>
                <a:gd name="T18" fmla="*/ 8 w 18"/>
                <a:gd name="T19" fmla="*/ 84 h 112"/>
                <a:gd name="T20" fmla="*/ 12 w 18"/>
                <a:gd name="T21" fmla="*/ 112 h 112"/>
                <a:gd name="T22" fmla="*/ 12 w 18"/>
                <a:gd name="T23" fmla="*/ 112 h 112"/>
                <a:gd name="T24" fmla="*/ 18 w 18"/>
                <a:gd name="T25" fmla="*/ 110 h 1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112"/>
                <a:gd name="T41" fmla="*/ 18 w 18"/>
                <a:gd name="T42" fmla="*/ 112 h 1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112">
                  <a:moveTo>
                    <a:pt x="18" y="110"/>
                  </a:moveTo>
                  <a:lnTo>
                    <a:pt x="18" y="110"/>
                  </a:lnTo>
                  <a:lnTo>
                    <a:pt x="13" y="84"/>
                  </a:lnTo>
                  <a:lnTo>
                    <a:pt x="10" y="56"/>
                  </a:lnTo>
                  <a:lnTo>
                    <a:pt x="8" y="27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29"/>
                  </a:lnTo>
                  <a:lnTo>
                    <a:pt x="5" y="56"/>
                  </a:lnTo>
                  <a:lnTo>
                    <a:pt x="8" y="84"/>
                  </a:lnTo>
                  <a:lnTo>
                    <a:pt x="12" y="112"/>
                  </a:lnTo>
                  <a:lnTo>
                    <a:pt x="18" y="11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64" name="Freeform 54"/>
            <p:cNvSpPr>
              <a:spLocks/>
            </p:cNvSpPr>
            <p:nvPr/>
          </p:nvSpPr>
          <p:spPr bwMode="auto">
            <a:xfrm>
              <a:off x="433" y="655"/>
              <a:ext cx="16" cy="32"/>
            </a:xfrm>
            <a:custGeom>
              <a:avLst/>
              <a:gdLst>
                <a:gd name="T0" fmla="*/ 16 w 16"/>
                <a:gd name="T1" fmla="*/ 29 h 32"/>
                <a:gd name="T2" fmla="*/ 16 w 16"/>
                <a:gd name="T3" fmla="*/ 29 h 32"/>
                <a:gd name="T4" fmla="*/ 11 w 16"/>
                <a:gd name="T5" fmla="*/ 18 h 32"/>
                <a:gd name="T6" fmla="*/ 6 w 16"/>
                <a:gd name="T7" fmla="*/ 0 h 32"/>
                <a:gd name="T8" fmla="*/ 0 w 16"/>
                <a:gd name="T9" fmla="*/ 2 h 32"/>
                <a:gd name="T10" fmla="*/ 8 w 16"/>
                <a:gd name="T11" fmla="*/ 18 h 32"/>
                <a:gd name="T12" fmla="*/ 13 w 16"/>
                <a:gd name="T13" fmla="*/ 32 h 32"/>
                <a:gd name="T14" fmla="*/ 13 w 16"/>
                <a:gd name="T15" fmla="*/ 32 h 32"/>
                <a:gd name="T16" fmla="*/ 16 w 16"/>
                <a:gd name="T17" fmla="*/ 29 h 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"/>
                <a:gd name="T28" fmla="*/ 0 h 32"/>
                <a:gd name="T29" fmla="*/ 16 w 16"/>
                <a:gd name="T30" fmla="*/ 32 h 3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" h="32">
                  <a:moveTo>
                    <a:pt x="16" y="29"/>
                  </a:moveTo>
                  <a:lnTo>
                    <a:pt x="16" y="29"/>
                  </a:lnTo>
                  <a:lnTo>
                    <a:pt x="11" y="18"/>
                  </a:lnTo>
                  <a:lnTo>
                    <a:pt x="6" y="0"/>
                  </a:lnTo>
                  <a:lnTo>
                    <a:pt x="0" y="2"/>
                  </a:lnTo>
                  <a:lnTo>
                    <a:pt x="8" y="18"/>
                  </a:lnTo>
                  <a:lnTo>
                    <a:pt x="13" y="32"/>
                  </a:lnTo>
                  <a:lnTo>
                    <a:pt x="16" y="29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65" name="Freeform 55"/>
            <p:cNvSpPr>
              <a:spLocks/>
            </p:cNvSpPr>
            <p:nvPr/>
          </p:nvSpPr>
          <p:spPr bwMode="auto">
            <a:xfrm>
              <a:off x="446" y="684"/>
              <a:ext cx="23" cy="23"/>
            </a:xfrm>
            <a:custGeom>
              <a:avLst/>
              <a:gdLst>
                <a:gd name="T0" fmla="*/ 16 w 23"/>
                <a:gd name="T1" fmla="*/ 23 h 23"/>
                <a:gd name="T2" fmla="*/ 19 w 23"/>
                <a:gd name="T3" fmla="*/ 19 h 23"/>
                <a:gd name="T4" fmla="*/ 3 w 23"/>
                <a:gd name="T5" fmla="*/ 0 h 23"/>
                <a:gd name="T6" fmla="*/ 0 w 23"/>
                <a:gd name="T7" fmla="*/ 3 h 23"/>
                <a:gd name="T8" fmla="*/ 14 w 23"/>
                <a:gd name="T9" fmla="*/ 23 h 23"/>
                <a:gd name="T10" fmla="*/ 16 w 23"/>
                <a:gd name="T11" fmla="*/ 23 h 23"/>
                <a:gd name="T12" fmla="*/ 16 w 23"/>
                <a:gd name="T13" fmla="*/ 23 h 23"/>
                <a:gd name="T14" fmla="*/ 23 w 23"/>
                <a:gd name="T15" fmla="*/ 23 h 23"/>
                <a:gd name="T16" fmla="*/ 19 w 23"/>
                <a:gd name="T17" fmla="*/ 19 h 23"/>
                <a:gd name="T18" fmla="*/ 16 w 23"/>
                <a:gd name="T19" fmla="*/ 23 h 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"/>
                <a:gd name="T31" fmla="*/ 0 h 23"/>
                <a:gd name="T32" fmla="*/ 23 w 23"/>
                <a:gd name="T33" fmla="*/ 23 h 2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3" h="23">
                  <a:moveTo>
                    <a:pt x="16" y="23"/>
                  </a:moveTo>
                  <a:lnTo>
                    <a:pt x="19" y="19"/>
                  </a:lnTo>
                  <a:lnTo>
                    <a:pt x="3" y="0"/>
                  </a:lnTo>
                  <a:lnTo>
                    <a:pt x="0" y="3"/>
                  </a:lnTo>
                  <a:lnTo>
                    <a:pt x="14" y="23"/>
                  </a:lnTo>
                  <a:lnTo>
                    <a:pt x="16" y="23"/>
                  </a:lnTo>
                  <a:lnTo>
                    <a:pt x="23" y="23"/>
                  </a:lnTo>
                  <a:lnTo>
                    <a:pt x="19" y="19"/>
                  </a:lnTo>
                  <a:lnTo>
                    <a:pt x="16" y="23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66" name="Freeform 56"/>
            <p:cNvSpPr>
              <a:spLocks/>
            </p:cNvSpPr>
            <p:nvPr/>
          </p:nvSpPr>
          <p:spPr bwMode="auto">
            <a:xfrm>
              <a:off x="339" y="702"/>
              <a:ext cx="123" cy="7"/>
            </a:xfrm>
            <a:custGeom>
              <a:avLst/>
              <a:gdLst>
                <a:gd name="T0" fmla="*/ 0 w 123"/>
                <a:gd name="T1" fmla="*/ 1 h 7"/>
                <a:gd name="T2" fmla="*/ 2 w 123"/>
                <a:gd name="T3" fmla="*/ 7 h 7"/>
                <a:gd name="T4" fmla="*/ 123 w 123"/>
                <a:gd name="T5" fmla="*/ 5 h 7"/>
                <a:gd name="T6" fmla="*/ 123 w 123"/>
                <a:gd name="T7" fmla="*/ 0 h 7"/>
                <a:gd name="T8" fmla="*/ 2 w 123"/>
                <a:gd name="T9" fmla="*/ 1 h 7"/>
                <a:gd name="T10" fmla="*/ 0 w 123"/>
                <a:gd name="T11" fmla="*/ 1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3"/>
                <a:gd name="T19" fmla="*/ 0 h 7"/>
                <a:gd name="T20" fmla="*/ 123 w 123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3" h="7">
                  <a:moveTo>
                    <a:pt x="0" y="1"/>
                  </a:moveTo>
                  <a:lnTo>
                    <a:pt x="2" y="7"/>
                  </a:lnTo>
                  <a:lnTo>
                    <a:pt x="123" y="5"/>
                  </a:lnTo>
                  <a:lnTo>
                    <a:pt x="123" y="0"/>
                  </a:lnTo>
                  <a:lnTo>
                    <a:pt x="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67" name="Freeform 57"/>
            <p:cNvSpPr>
              <a:spLocks/>
            </p:cNvSpPr>
            <p:nvPr/>
          </p:nvSpPr>
          <p:spPr bwMode="auto">
            <a:xfrm>
              <a:off x="339" y="693"/>
              <a:ext cx="13" cy="16"/>
            </a:xfrm>
            <a:custGeom>
              <a:avLst/>
              <a:gdLst>
                <a:gd name="T0" fmla="*/ 8 w 13"/>
                <a:gd name="T1" fmla="*/ 0 h 16"/>
                <a:gd name="T2" fmla="*/ 8 w 13"/>
                <a:gd name="T3" fmla="*/ 0 h 16"/>
                <a:gd name="T4" fmla="*/ 2 w 13"/>
                <a:gd name="T5" fmla="*/ 9 h 16"/>
                <a:gd name="T6" fmla="*/ 0 w 13"/>
                <a:gd name="T7" fmla="*/ 10 h 16"/>
                <a:gd name="T8" fmla="*/ 2 w 13"/>
                <a:gd name="T9" fmla="*/ 16 h 16"/>
                <a:gd name="T10" fmla="*/ 5 w 13"/>
                <a:gd name="T11" fmla="*/ 12 h 16"/>
                <a:gd name="T12" fmla="*/ 13 w 13"/>
                <a:gd name="T13" fmla="*/ 5 h 16"/>
                <a:gd name="T14" fmla="*/ 13 w 13"/>
                <a:gd name="T15" fmla="*/ 5 h 16"/>
                <a:gd name="T16" fmla="*/ 8 w 13"/>
                <a:gd name="T17" fmla="*/ 0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16"/>
                <a:gd name="T29" fmla="*/ 13 w 13"/>
                <a:gd name="T30" fmla="*/ 16 h 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16">
                  <a:moveTo>
                    <a:pt x="8" y="0"/>
                  </a:moveTo>
                  <a:lnTo>
                    <a:pt x="8" y="0"/>
                  </a:lnTo>
                  <a:lnTo>
                    <a:pt x="2" y="9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5" y="12"/>
                  </a:lnTo>
                  <a:lnTo>
                    <a:pt x="13" y="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68" name="Freeform 58"/>
            <p:cNvSpPr>
              <a:spLocks/>
            </p:cNvSpPr>
            <p:nvPr/>
          </p:nvSpPr>
          <p:spPr bwMode="auto">
            <a:xfrm>
              <a:off x="347" y="657"/>
              <a:ext cx="23" cy="41"/>
            </a:xfrm>
            <a:custGeom>
              <a:avLst/>
              <a:gdLst>
                <a:gd name="T0" fmla="*/ 17 w 23"/>
                <a:gd name="T1" fmla="*/ 0 h 41"/>
                <a:gd name="T2" fmla="*/ 17 w 23"/>
                <a:gd name="T3" fmla="*/ 0 h 41"/>
                <a:gd name="T4" fmla="*/ 9 w 23"/>
                <a:gd name="T5" fmla="*/ 23 h 41"/>
                <a:gd name="T6" fmla="*/ 0 w 23"/>
                <a:gd name="T7" fmla="*/ 36 h 41"/>
                <a:gd name="T8" fmla="*/ 5 w 23"/>
                <a:gd name="T9" fmla="*/ 41 h 41"/>
                <a:gd name="T10" fmla="*/ 13 w 23"/>
                <a:gd name="T11" fmla="*/ 25 h 41"/>
                <a:gd name="T12" fmla="*/ 23 w 23"/>
                <a:gd name="T13" fmla="*/ 1 h 41"/>
                <a:gd name="T14" fmla="*/ 23 w 23"/>
                <a:gd name="T15" fmla="*/ 1 h 41"/>
                <a:gd name="T16" fmla="*/ 17 w 23"/>
                <a:gd name="T17" fmla="*/ 0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"/>
                <a:gd name="T28" fmla="*/ 0 h 41"/>
                <a:gd name="T29" fmla="*/ 23 w 23"/>
                <a:gd name="T30" fmla="*/ 41 h 4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" h="41">
                  <a:moveTo>
                    <a:pt x="17" y="0"/>
                  </a:moveTo>
                  <a:lnTo>
                    <a:pt x="17" y="0"/>
                  </a:lnTo>
                  <a:lnTo>
                    <a:pt x="9" y="23"/>
                  </a:lnTo>
                  <a:lnTo>
                    <a:pt x="0" y="36"/>
                  </a:lnTo>
                  <a:lnTo>
                    <a:pt x="5" y="41"/>
                  </a:lnTo>
                  <a:lnTo>
                    <a:pt x="13" y="25"/>
                  </a:lnTo>
                  <a:lnTo>
                    <a:pt x="23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69" name="Freeform 59"/>
            <p:cNvSpPr>
              <a:spLocks/>
            </p:cNvSpPr>
            <p:nvPr/>
          </p:nvSpPr>
          <p:spPr bwMode="auto">
            <a:xfrm>
              <a:off x="364" y="619"/>
              <a:ext cx="16" cy="39"/>
            </a:xfrm>
            <a:custGeom>
              <a:avLst/>
              <a:gdLst>
                <a:gd name="T0" fmla="*/ 11 w 16"/>
                <a:gd name="T1" fmla="*/ 0 h 39"/>
                <a:gd name="T2" fmla="*/ 11 w 16"/>
                <a:gd name="T3" fmla="*/ 0 h 39"/>
                <a:gd name="T4" fmla="*/ 8 w 16"/>
                <a:gd name="T5" fmla="*/ 14 h 39"/>
                <a:gd name="T6" fmla="*/ 6 w 16"/>
                <a:gd name="T7" fmla="*/ 21 h 39"/>
                <a:gd name="T8" fmla="*/ 5 w 16"/>
                <a:gd name="T9" fmla="*/ 27 h 39"/>
                <a:gd name="T10" fmla="*/ 0 w 16"/>
                <a:gd name="T11" fmla="*/ 38 h 39"/>
                <a:gd name="T12" fmla="*/ 6 w 16"/>
                <a:gd name="T13" fmla="*/ 39 h 39"/>
                <a:gd name="T14" fmla="*/ 10 w 16"/>
                <a:gd name="T15" fmla="*/ 29 h 39"/>
                <a:gd name="T16" fmla="*/ 11 w 16"/>
                <a:gd name="T17" fmla="*/ 23 h 39"/>
                <a:gd name="T18" fmla="*/ 13 w 16"/>
                <a:gd name="T19" fmla="*/ 14 h 39"/>
                <a:gd name="T20" fmla="*/ 16 w 16"/>
                <a:gd name="T21" fmla="*/ 0 h 39"/>
                <a:gd name="T22" fmla="*/ 16 w 16"/>
                <a:gd name="T23" fmla="*/ 0 h 39"/>
                <a:gd name="T24" fmla="*/ 11 w 16"/>
                <a:gd name="T25" fmla="*/ 0 h 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"/>
                <a:gd name="T40" fmla="*/ 0 h 39"/>
                <a:gd name="T41" fmla="*/ 16 w 16"/>
                <a:gd name="T42" fmla="*/ 39 h 3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" h="39">
                  <a:moveTo>
                    <a:pt x="11" y="0"/>
                  </a:moveTo>
                  <a:lnTo>
                    <a:pt x="11" y="0"/>
                  </a:lnTo>
                  <a:lnTo>
                    <a:pt x="8" y="14"/>
                  </a:lnTo>
                  <a:lnTo>
                    <a:pt x="6" y="21"/>
                  </a:lnTo>
                  <a:lnTo>
                    <a:pt x="5" y="27"/>
                  </a:lnTo>
                  <a:lnTo>
                    <a:pt x="0" y="38"/>
                  </a:lnTo>
                  <a:lnTo>
                    <a:pt x="6" y="39"/>
                  </a:lnTo>
                  <a:lnTo>
                    <a:pt x="10" y="29"/>
                  </a:lnTo>
                  <a:lnTo>
                    <a:pt x="11" y="23"/>
                  </a:lnTo>
                  <a:lnTo>
                    <a:pt x="13" y="14"/>
                  </a:lnTo>
                  <a:lnTo>
                    <a:pt x="16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70" name="Freeform 60"/>
            <p:cNvSpPr>
              <a:spLocks/>
            </p:cNvSpPr>
            <p:nvPr/>
          </p:nvSpPr>
          <p:spPr bwMode="auto">
            <a:xfrm>
              <a:off x="375" y="561"/>
              <a:ext cx="13" cy="58"/>
            </a:xfrm>
            <a:custGeom>
              <a:avLst/>
              <a:gdLst>
                <a:gd name="T0" fmla="*/ 8 w 13"/>
                <a:gd name="T1" fmla="*/ 0 h 58"/>
                <a:gd name="T2" fmla="*/ 8 w 13"/>
                <a:gd name="T3" fmla="*/ 0 h 58"/>
                <a:gd name="T4" fmla="*/ 5 w 13"/>
                <a:gd name="T5" fmla="*/ 14 h 58"/>
                <a:gd name="T6" fmla="*/ 3 w 13"/>
                <a:gd name="T7" fmla="*/ 27 h 58"/>
                <a:gd name="T8" fmla="*/ 3 w 13"/>
                <a:gd name="T9" fmla="*/ 40 h 58"/>
                <a:gd name="T10" fmla="*/ 0 w 13"/>
                <a:gd name="T11" fmla="*/ 58 h 58"/>
                <a:gd name="T12" fmla="*/ 5 w 13"/>
                <a:gd name="T13" fmla="*/ 58 h 58"/>
                <a:gd name="T14" fmla="*/ 8 w 13"/>
                <a:gd name="T15" fmla="*/ 41 h 58"/>
                <a:gd name="T16" fmla="*/ 10 w 13"/>
                <a:gd name="T17" fmla="*/ 27 h 58"/>
                <a:gd name="T18" fmla="*/ 12 w 13"/>
                <a:gd name="T19" fmla="*/ 14 h 58"/>
                <a:gd name="T20" fmla="*/ 13 w 13"/>
                <a:gd name="T21" fmla="*/ 0 h 58"/>
                <a:gd name="T22" fmla="*/ 13 w 13"/>
                <a:gd name="T23" fmla="*/ 0 h 58"/>
                <a:gd name="T24" fmla="*/ 8 w 13"/>
                <a:gd name="T25" fmla="*/ 0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"/>
                <a:gd name="T40" fmla="*/ 0 h 58"/>
                <a:gd name="T41" fmla="*/ 13 w 13"/>
                <a:gd name="T42" fmla="*/ 58 h 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" h="58">
                  <a:moveTo>
                    <a:pt x="8" y="0"/>
                  </a:moveTo>
                  <a:lnTo>
                    <a:pt x="8" y="0"/>
                  </a:lnTo>
                  <a:lnTo>
                    <a:pt x="5" y="14"/>
                  </a:lnTo>
                  <a:lnTo>
                    <a:pt x="3" y="27"/>
                  </a:lnTo>
                  <a:lnTo>
                    <a:pt x="3" y="40"/>
                  </a:lnTo>
                  <a:lnTo>
                    <a:pt x="0" y="58"/>
                  </a:lnTo>
                  <a:lnTo>
                    <a:pt x="5" y="58"/>
                  </a:lnTo>
                  <a:lnTo>
                    <a:pt x="8" y="41"/>
                  </a:lnTo>
                  <a:lnTo>
                    <a:pt x="10" y="27"/>
                  </a:lnTo>
                  <a:lnTo>
                    <a:pt x="12" y="14"/>
                  </a:lnTo>
                  <a:lnTo>
                    <a:pt x="13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71" name="Freeform 61"/>
            <p:cNvSpPr>
              <a:spLocks/>
            </p:cNvSpPr>
            <p:nvPr/>
          </p:nvSpPr>
          <p:spPr bwMode="auto">
            <a:xfrm>
              <a:off x="383" y="512"/>
              <a:ext cx="7" cy="49"/>
            </a:xfrm>
            <a:custGeom>
              <a:avLst/>
              <a:gdLst>
                <a:gd name="T0" fmla="*/ 0 w 7"/>
                <a:gd name="T1" fmla="*/ 2 h 49"/>
                <a:gd name="T2" fmla="*/ 0 w 7"/>
                <a:gd name="T3" fmla="*/ 2 h 49"/>
                <a:gd name="T4" fmla="*/ 2 w 7"/>
                <a:gd name="T5" fmla="*/ 9 h 49"/>
                <a:gd name="T6" fmla="*/ 2 w 7"/>
                <a:gd name="T7" fmla="*/ 20 h 49"/>
                <a:gd name="T8" fmla="*/ 2 w 7"/>
                <a:gd name="T9" fmla="*/ 33 h 49"/>
                <a:gd name="T10" fmla="*/ 0 w 7"/>
                <a:gd name="T11" fmla="*/ 49 h 49"/>
                <a:gd name="T12" fmla="*/ 5 w 7"/>
                <a:gd name="T13" fmla="*/ 49 h 49"/>
                <a:gd name="T14" fmla="*/ 7 w 7"/>
                <a:gd name="T15" fmla="*/ 33 h 49"/>
                <a:gd name="T16" fmla="*/ 7 w 7"/>
                <a:gd name="T17" fmla="*/ 20 h 49"/>
                <a:gd name="T18" fmla="*/ 7 w 7"/>
                <a:gd name="T19" fmla="*/ 7 h 49"/>
                <a:gd name="T20" fmla="*/ 5 w 7"/>
                <a:gd name="T21" fmla="*/ 0 h 49"/>
                <a:gd name="T22" fmla="*/ 5 w 7"/>
                <a:gd name="T23" fmla="*/ 0 h 49"/>
                <a:gd name="T24" fmla="*/ 0 w 7"/>
                <a:gd name="T25" fmla="*/ 2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"/>
                <a:gd name="T40" fmla="*/ 0 h 49"/>
                <a:gd name="T41" fmla="*/ 7 w 7"/>
                <a:gd name="T42" fmla="*/ 49 h 4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" h="49">
                  <a:moveTo>
                    <a:pt x="0" y="2"/>
                  </a:moveTo>
                  <a:lnTo>
                    <a:pt x="0" y="2"/>
                  </a:lnTo>
                  <a:lnTo>
                    <a:pt x="2" y="9"/>
                  </a:lnTo>
                  <a:lnTo>
                    <a:pt x="2" y="20"/>
                  </a:lnTo>
                  <a:lnTo>
                    <a:pt x="2" y="33"/>
                  </a:lnTo>
                  <a:lnTo>
                    <a:pt x="0" y="49"/>
                  </a:lnTo>
                  <a:lnTo>
                    <a:pt x="5" y="49"/>
                  </a:lnTo>
                  <a:lnTo>
                    <a:pt x="7" y="33"/>
                  </a:lnTo>
                  <a:lnTo>
                    <a:pt x="7" y="20"/>
                  </a:lnTo>
                  <a:lnTo>
                    <a:pt x="7" y="7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72" name="Freeform 62"/>
            <p:cNvSpPr>
              <a:spLocks/>
            </p:cNvSpPr>
            <p:nvPr/>
          </p:nvSpPr>
          <p:spPr bwMode="auto">
            <a:xfrm>
              <a:off x="382" y="498"/>
              <a:ext cx="6" cy="16"/>
            </a:xfrm>
            <a:custGeom>
              <a:avLst/>
              <a:gdLst>
                <a:gd name="T0" fmla="*/ 0 w 6"/>
                <a:gd name="T1" fmla="*/ 7 h 16"/>
                <a:gd name="T2" fmla="*/ 0 w 6"/>
                <a:gd name="T3" fmla="*/ 7 h 16"/>
                <a:gd name="T4" fmla="*/ 3 w 6"/>
                <a:gd name="T5" fmla="*/ 7 h 16"/>
                <a:gd name="T6" fmla="*/ 1 w 6"/>
                <a:gd name="T7" fmla="*/ 5 h 16"/>
                <a:gd name="T8" fmla="*/ 1 w 6"/>
                <a:gd name="T9" fmla="*/ 9 h 16"/>
                <a:gd name="T10" fmla="*/ 1 w 6"/>
                <a:gd name="T11" fmla="*/ 16 h 16"/>
                <a:gd name="T12" fmla="*/ 6 w 6"/>
                <a:gd name="T13" fmla="*/ 14 h 16"/>
                <a:gd name="T14" fmla="*/ 6 w 6"/>
                <a:gd name="T15" fmla="*/ 9 h 16"/>
                <a:gd name="T16" fmla="*/ 6 w 6"/>
                <a:gd name="T17" fmla="*/ 7 h 16"/>
                <a:gd name="T18" fmla="*/ 6 w 6"/>
                <a:gd name="T19" fmla="*/ 2 h 16"/>
                <a:gd name="T20" fmla="*/ 0 w 6"/>
                <a:gd name="T21" fmla="*/ 0 h 16"/>
                <a:gd name="T22" fmla="*/ 0 w 6"/>
                <a:gd name="T23" fmla="*/ 0 h 16"/>
                <a:gd name="T24" fmla="*/ 0 w 6"/>
                <a:gd name="T25" fmla="*/ 7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"/>
                <a:gd name="T40" fmla="*/ 0 h 16"/>
                <a:gd name="T41" fmla="*/ 6 w 6"/>
                <a:gd name="T42" fmla="*/ 16 h 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" h="16">
                  <a:moveTo>
                    <a:pt x="0" y="7"/>
                  </a:moveTo>
                  <a:lnTo>
                    <a:pt x="0" y="7"/>
                  </a:lnTo>
                  <a:lnTo>
                    <a:pt x="3" y="7"/>
                  </a:lnTo>
                  <a:lnTo>
                    <a:pt x="1" y="5"/>
                  </a:lnTo>
                  <a:lnTo>
                    <a:pt x="1" y="9"/>
                  </a:lnTo>
                  <a:lnTo>
                    <a:pt x="1" y="16"/>
                  </a:lnTo>
                  <a:lnTo>
                    <a:pt x="6" y="14"/>
                  </a:lnTo>
                  <a:lnTo>
                    <a:pt x="6" y="9"/>
                  </a:lnTo>
                  <a:lnTo>
                    <a:pt x="6" y="7"/>
                  </a:lnTo>
                  <a:lnTo>
                    <a:pt x="6" y="2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73" name="Freeform 63"/>
            <p:cNvSpPr>
              <a:spLocks/>
            </p:cNvSpPr>
            <p:nvPr/>
          </p:nvSpPr>
          <p:spPr bwMode="auto">
            <a:xfrm>
              <a:off x="352" y="496"/>
              <a:ext cx="30" cy="9"/>
            </a:xfrm>
            <a:custGeom>
              <a:avLst/>
              <a:gdLst>
                <a:gd name="T0" fmla="*/ 0 w 30"/>
                <a:gd name="T1" fmla="*/ 7 h 9"/>
                <a:gd name="T2" fmla="*/ 0 w 30"/>
                <a:gd name="T3" fmla="*/ 7 h 9"/>
                <a:gd name="T4" fmla="*/ 18 w 30"/>
                <a:gd name="T5" fmla="*/ 7 h 9"/>
                <a:gd name="T6" fmla="*/ 23 w 30"/>
                <a:gd name="T7" fmla="*/ 7 h 9"/>
                <a:gd name="T8" fmla="*/ 26 w 30"/>
                <a:gd name="T9" fmla="*/ 9 h 9"/>
                <a:gd name="T10" fmla="*/ 30 w 30"/>
                <a:gd name="T11" fmla="*/ 9 h 9"/>
                <a:gd name="T12" fmla="*/ 30 w 30"/>
                <a:gd name="T13" fmla="*/ 2 h 9"/>
                <a:gd name="T14" fmla="*/ 26 w 30"/>
                <a:gd name="T15" fmla="*/ 2 h 9"/>
                <a:gd name="T16" fmla="*/ 23 w 30"/>
                <a:gd name="T17" fmla="*/ 2 h 9"/>
                <a:gd name="T18" fmla="*/ 18 w 30"/>
                <a:gd name="T19" fmla="*/ 0 h 9"/>
                <a:gd name="T20" fmla="*/ 0 w 30"/>
                <a:gd name="T21" fmla="*/ 0 h 9"/>
                <a:gd name="T22" fmla="*/ 0 w 30"/>
                <a:gd name="T23" fmla="*/ 0 h 9"/>
                <a:gd name="T24" fmla="*/ 0 w 30"/>
                <a:gd name="T25" fmla="*/ 7 h 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0"/>
                <a:gd name="T40" fmla="*/ 0 h 9"/>
                <a:gd name="T41" fmla="*/ 30 w 30"/>
                <a:gd name="T42" fmla="*/ 9 h 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0" h="9">
                  <a:moveTo>
                    <a:pt x="0" y="7"/>
                  </a:moveTo>
                  <a:lnTo>
                    <a:pt x="0" y="7"/>
                  </a:lnTo>
                  <a:lnTo>
                    <a:pt x="18" y="7"/>
                  </a:lnTo>
                  <a:lnTo>
                    <a:pt x="23" y="7"/>
                  </a:lnTo>
                  <a:lnTo>
                    <a:pt x="26" y="9"/>
                  </a:lnTo>
                  <a:lnTo>
                    <a:pt x="30" y="9"/>
                  </a:lnTo>
                  <a:lnTo>
                    <a:pt x="30" y="2"/>
                  </a:lnTo>
                  <a:lnTo>
                    <a:pt x="26" y="2"/>
                  </a:lnTo>
                  <a:lnTo>
                    <a:pt x="23" y="2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74" name="Freeform 64"/>
            <p:cNvSpPr>
              <a:spLocks/>
            </p:cNvSpPr>
            <p:nvPr/>
          </p:nvSpPr>
          <p:spPr bwMode="auto">
            <a:xfrm>
              <a:off x="287" y="496"/>
              <a:ext cx="65" cy="16"/>
            </a:xfrm>
            <a:custGeom>
              <a:avLst/>
              <a:gdLst>
                <a:gd name="T0" fmla="*/ 1 w 65"/>
                <a:gd name="T1" fmla="*/ 16 h 16"/>
                <a:gd name="T2" fmla="*/ 1 w 65"/>
                <a:gd name="T3" fmla="*/ 16 h 16"/>
                <a:gd name="T4" fmla="*/ 16 w 65"/>
                <a:gd name="T5" fmla="*/ 11 h 16"/>
                <a:gd name="T6" fmla="*/ 29 w 65"/>
                <a:gd name="T7" fmla="*/ 9 h 16"/>
                <a:gd name="T8" fmla="*/ 46 w 65"/>
                <a:gd name="T9" fmla="*/ 9 h 16"/>
                <a:gd name="T10" fmla="*/ 65 w 65"/>
                <a:gd name="T11" fmla="*/ 7 h 16"/>
                <a:gd name="T12" fmla="*/ 65 w 65"/>
                <a:gd name="T13" fmla="*/ 0 h 16"/>
                <a:gd name="T14" fmla="*/ 46 w 65"/>
                <a:gd name="T15" fmla="*/ 2 h 16"/>
                <a:gd name="T16" fmla="*/ 29 w 65"/>
                <a:gd name="T17" fmla="*/ 4 h 16"/>
                <a:gd name="T18" fmla="*/ 16 w 65"/>
                <a:gd name="T19" fmla="*/ 7 h 16"/>
                <a:gd name="T20" fmla="*/ 0 w 65"/>
                <a:gd name="T21" fmla="*/ 9 h 16"/>
                <a:gd name="T22" fmla="*/ 0 w 65"/>
                <a:gd name="T23" fmla="*/ 9 h 16"/>
                <a:gd name="T24" fmla="*/ 1 w 65"/>
                <a:gd name="T25" fmla="*/ 16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5"/>
                <a:gd name="T40" fmla="*/ 0 h 16"/>
                <a:gd name="T41" fmla="*/ 65 w 65"/>
                <a:gd name="T42" fmla="*/ 16 h 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5" h="16">
                  <a:moveTo>
                    <a:pt x="1" y="16"/>
                  </a:moveTo>
                  <a:lnTo>
                    <a:pt x="1" y="16"/>
                  </a:lnTo>
                  <a:lnTo>
                    <a:pt x="16" y="11"/>
                  </a:lnTo>
                  <a:lnTo>
                    <a:pt x="29" y="9"/>
                  </a:lnTo>
                  <a:lnTo>
                    <a:pt x="46" y="9"/>
                  </a:lnTo>
                  <a:lnTo>
                    <a:pt x="65" y="7"/>
                  </a:lnTo>
                  <a:lnTo>
                    <a:pt x="65" y="0"/>
                  </a:lnTo>
                  <a:lnTo>
                    <a:pt x="46" y="2"/>
                  </a:lnTo>
                  <a:lnTo>
                    <a:pt x="29" y="4"/>
                  </a:lnTo>
                  <a:lnTo>
                    <a:pt x="16" y="7"/>
                  </a:lnTo>
                  <a:lnTo>
                    <a:pt x="0" y="9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75" name="Freeform 65"/>
            <p:cNvSpPr>
              <a:spLocks/>
            </p:cNvSpPr>
            <p:nvPr/>
          </p:nvSpPr>
          <p:spPr bwMode="auto">
            <a:xfrm>
              <a:off x="246" y="505"/>
              <a:ext cx="42" cy="22"/>
            </a:xfrm>
            <a:custGeom>
              <a:avLst/>
              <a:gdLst>
                <a:gd name="T0" fmla="*/ 1 w 42"/>
                <a:gd name="T1" fmla="*/ 22 h 22"/>
                <a:gd name="T2" fmla="*/ 1 w 42"/>
                <a:gd name="T3" fmla="*/ 22 h 22"/>
                <a:gd name="T4" fmla="*/ 9 w 42"/>
                <a:gd name="T5" fmla="*/ 18 h 22"/>
                <a:gd name="T6" fmla="*/ 18 w 42"/>
                <a:gd name="T7" fmla="*/ 14 h 22"/>
                <a:gd name="T8" fmla="*/ 26 w 42"/>
                <a:gd name="T9" fmla="*/ 9 h 22"/>
                <a:gd name="T10" fmla="*/ 42 w 42"/>
                <a:gd name="T11" fmla="*/ 7 h 22"/>
                <a:gd name="T12" fmla="*/ 41 w 42"/>
                <a:gd name="T13" fmla="*/ 0 h 22"/>
                <a:gd name="T14" fmla="*/ 26 w 42"/>
                <a:gd name="T15" fmla="*/ 5 h 22"/>
                <a:gd name="T16" fmla="*/ 14 w 42"/>
                <a:gd name="T17" fmla="*/ 9 h 22"/>
                <a:gd name="T18" fmla="*/ 6 w 42"/>
                <a:gd name="T19" fmla="*/ 13 h 22"/>
                <a:gd name="T20" fmla="*/ 0 w 42"/>
                <a:gd name="T21" fmla="*/ 18 h 22"/>
                <a:gd name="T22" fmla="*/ 0 w 42"/>
                <a:gd name="T23" fmla="*/ 18 h 22"/>
                <a:gd name="T24" fmla="*/ 1 w 42"/>
                <a:gd name="T25" fmla="*/ 22 h 2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2"/>
                <a:gd name="T40" fmla="*/ 0 h 22"/>
                <a:gd name="T41" fmla="*/ 42 w 42"/>
                <a:gd name="T42" fmla="*/ 22 h 2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2" h="22">
                  <a:moveTo>
                    <a:pt x="1" y="22"/>
                  </a:moveTo>
                  <a:lnTo>
                    <a:pt x="1" y="22"/>
                  </a:lnTo>
                  <a:lnTo>
                    <a:pt x="9" y="18"/>
                  </a:lnTo>
                  <a:lnTo>
                    <a:pt x="18" y="14"/>
                  </a:lnTo>
                  <a:lnTo>
                    <a:pt x="26" y="9"/>
                  </a:lnTo>
                  <a:lnTo>
                    <a:pt x="42" y="7"/>
                  </a:lnTo>
                  <a:lnTo>
                    <a:pt x="41" y="0"/>
                  </a:lnTo>
                  <a:lnTo>
                    <a:pt x="26" y="5"/>
                  </a:lnTo>
                  <a:lnTo>
                    <a:pt x="14" y="9"/>
                  </a:lnTo>
                  <a:lnTo>
                    <a:pt x="6" y="13"/>
                  </a:lnTo>
                  <a:lnTo>
                    <a:pt x="0" y="18"/>
                  </a:lnTo>
                  <a:lnTo>
                    <a:pt x="1" y="2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76" name="Freeform 66"/>
            <p:cNvSpPr>
              <a:spLocks/>
            </p:cNvSpPr>
            <p:nvPr/>
          </p:nvSpPr>
          <p:spPr bwMode="auto">
            <a:xfrm>
              <a:off x="226" y="523"/>
              <a:ext cx="21" cy="14"/>
            </a:xfrm>
            <a:custGeom>
              <a:avLst/>
              <a:gdLst>
                <a:gd name="T0" fmla="*/ 0 w 21"/>
                <a:gd name="T1" fmla="*/ 11 h 14"/>
                <a:gd name="T2" fmla="*/ 0 w 21"/>
                <a:gd name="T3" fmla="*/ 11 h 14"/>
                <a:gd name="T4" fmla="*/ 3 w 21"/>
                <a:gd name="T5" fmla="*/ 14 h 14"/>
                <a:gd name="T6" fmla="*/ 10 w 21"/>
                <a:gd name="T7" fmla="*/ 11 h 14"/>
                <a:gd name="T8" fmla="*/ 16 w 21"/>
                <a:gd name="T9" fmla="*/ 9 h 14"/>
                <a:gd name="T10" fmla="*/ 21 w 21"/>
                <a:gd name="T11" fmla="*/ 4 h 14"/>
                <a:gd name="T12" fmla="*/ 20 w 21"/>
                <a:gd name="T13" fmla="*/ 0 h 14"/>
                <a:gd name="T14" fmla="*/ 13 w 21"/>
                <a:gd name="T15" fmla="*/ 2 h 14"/>
                <a:gd name="T16" fmla="*/ 8 w 21"/>
                <a:gd name="T17" fmla="*/ 7 h 14"/>
                <a:gd name="T18" fmla="*/ 2 w 21"/>
                <a:gd name="T19" fmla="*/ 9 h 14"/>
                <a:gd name="T20" fmla="*/ 3 w 21"/>
                <a:gd name="T21" fmla="*/ 11 h 14"/>
                <a:gd name="T22" fmla="*/ 3 w 21"/>
                <a:gd name="T23" fmla="*/ 11 h 14"/>
                <a:gd name="T24" fmla="*/ 0 w 21"/>
                <a:gd name="T25" fmla="*/ 11 h 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"/>
                <a:gd name="T40" fmla="*/ 0 h 14"/>
                <a:gd name="T41" fmla="*/ 21 w 21"/>
                <a:gd name="T42" fmla="*/ 14 h 1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" h="14">
                  <a:moveTo>
                    <a:pt x="0" y="11"/>
                  </a:moveTo>
                  <a:lnTo>
                    <a:pt x="0" y="11"/>
                  </a:lnTo>
                  <a:lnTo>
                    <a:pt x="3" y="14"/>
                  </a:lnTo>
                  <a:lnTo>
                    <a:pt x="10" y="11"/>
                  </a:lnTo>
                  <a:lnTo>
                    <a:pt x="16" y="9"/>
                  </a:lnTo>
                  <a:lnTo>
                    <a:pt x="21" y="4"/>
                  </a:lnTo>
                  <a:lnTo>
                    <a:pt x="20" y="0"/>
                  </a:lnTo>
                  <a:lnTo>
                    <a:pt x="13" y="2"/>
                  </a:lnTo>
                  <a:lnTo>
                    <a:pt x="8" y="7"/>
                  </a:lnTo>
                  <a:lnTo>
                    <a:pt x="2" y="9"/>
                  </a:lnTo>
                  <a:lnTo>
                    <a:pt x="3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77" name="Freeform 67"/>
            <p:cNvSpPr>
              <a:spLocks/>
            </p:cNvSpPr>
            <p:nvPr/>
          </p:nvSpPr>
          <p:spPr bwMode="auto">
            <a:xfrm>
              <a:off x="226" y="415"/>
              <a:ext cx="5" cy="119"/>
            </a:xfrm>
            <a:custGeom>
              <a:avLst/>
              <a:gdLst>
                <a:gd name="T0" fmla="*/ 5 w 5"/>
                <a:gd name="T1" fmla="*/ 0 h 119"/>
                <a:gd name="T2" fmla="*/ 0 w 5"/>
                <a:gd name="T3" fmla="*/ 0 h 119"/>
                <a:gd name="T4" fmla="*/ 0 w 5"/>
                <a:gd name="T5" fmla="*/ 119 h 119"/>
                <a:gd name="T6" fmla="*/ 3 w 5"/>
                <a:gd name="T7" fmla="*/ 119 h 119"/>
                <a:gd name="T8" fmla="*/ 5 w 5"/>
                <a:gd name="T9" fmla="*/ 0 h 119"/>
                <a:gd name="T10" fmla="*/ 5 w 5"/>
                <a:gd name="T11" fmla="*/ 0 h 1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119"/>
                <a:gd name="T20" fmla="*/ 5 w 5"/>
                <a:gd name="T21" fmla="*/ 119 h 11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119">
                  <a:moveTo>
                    <a:pt x="5" y="0"/>
                  </a:moveTo>
                  <a:lnTo>
                    <a:pt x="0" y="0"/>
                  </a:lnTo>
                  <a:lnTo>
                    <a:pt x="0" y="119"/>
                  </a:lnTo>
                  <a:lnTo>
                    <a:pt x="3" y="11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78" name="Freeform 68"/>
            <p:cNvSpPr>
              <a:spLocks/>
            </p:cNvSpPr>
            <p:nvPr/>
          </p:nvSpPr>
          <p:spPr bwMode="auto">
            <a:xfrm>
              <a:off x="226" y="415"/>
              <a:ext cx="20" cy="18"/>
            </a:xfrm>
            <a:custGeom>
              <a:avLst/>
              <a:gdLst>
                <a:gd name="T0" fmla="*/ 20 w 20"/>
                <a:gd name="T1" fmla="*/ 11 h 18"/>
                <a:gd name="T2" fmla="*/ 20 w 20"/>
                <a:gd name="T3" fmla="*/ 11 h 18"/>
                <a:gd name="T4" fmla="*/ 7 w 20"/>
                <a:gd name="T5" fmla="*/ 2 h 18"/>
                <a:gd name="T6" fmla="*/ 5 w 20"/>
                <a:gd name="T7" fmla="*/ 0 h 18"/>
                <a:gd name="T8" fmla="*/ 0 w 20"/>
                <a:gd name="T9" fmla="*/ 2 h 18"/>
                <a:gd name="T10" fmla="*/ 3 w 20"/>
                <a:gd name="T11" fmla="*/ 7 h 18"/>
                <a:gd name="T12" fmla="*/ 20 w 20"/>
                <a:gd name="T13" fmla="*/ 18 h 18"/>
                <a:gd name="T14" fmla="*/ 20 w 20"/>
                <a:gd name="T15" fmla="*/ 18 h 18"/>
                <a:gd name="T16" fmla="*/ 20 w 20"/>
                <a:gd name="T17" fmla="*/ 11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"/>
                <a:gd name="T28" fmla="*/ 0 h 18"/>
                <a:gd name="T29" fmla="*/ 20 w 20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" h="18">
                  <a:moveTo>
                    <a:pt x="20" y="11"/>
                  </a:moveTo>
                  <a:lnTo>
                    <a:pt x="20" y="11"/>
                  </a:lnTo>
                  <a:lnTo>
                    <a:pt x="7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3" y="7"/>
                  </a:lnTo>
                  <a:lnTo>
                    <a:pt x="20" y="18"/>
                  </a:lnTo>
                  <a:lnTo>
                    <a:pt x="20" y="1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79" name="Freeform 69"/>
            <p:cNvSpPr>
              <a:spLocks/>
            </p:cNvSpPr>
            <p:nvPr/>
          </p:nvSpPr>
          <p:spPr bwMode="auto">
            <a:xfrm>
              <a:off x="246" y="426"/>
              <a:ext cx="36" cy="23"/>
            </a:xfrm>
            <a:custGeom>
              <a:avLst/>
              <a:gdLst>
                <a:gd name="T0" fmla="*/ 36 w 36"/>
                <a:gd name="T1" fmla="*/ 19 h 23"/>
                <a:gd name="T2" fmla="*/ 36 w 36"/>
                <a:gd name="T3" fmla="*/ 19 h 23"/>
                <a:gd name="T4" fmla="*/ 19 w 36"/>
                <a:gd name="T5" fmla="*/ 10 h 23"/>
                <a:gd name="T6" fmla="*/ 0 w 36"/>
                <a:gd name="T7" fmla="*/ 0 h 23"/>
                <a:gd name="T8" fmla="*/ 0 w 36"/>
                <a:gd name="T9" fmla="*/ 7 h 23"/>
                <a:gd name="T10" fmla="*/ 18 w 36"/>
                <a:gd name="T11" fmla="*/ 18 h 23"/>
                <a:gd name="T12" fmla="*/ 34 w 36"/>
                <a:gd name="T13" fmla="*/ 23 h 23"/>
                <a:gd name="T14" fmla="*/ 34 w 36"/>
                <a:gd name="T15" fmla="*/ 23 h 23"/>
                <a:gd name="T16" fmla="*/ 36 w 36"/>
                <a:gd name="T17" fmla="*/ 19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6"/>
                <a:gd name="T28" fmla="*/ 0 h 23"/>
                <a:gd name="T29" fmla="*/ 36 w 36"/>
                <a:gd name="T30" fmla="*/ 23 h 2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6" h="23">
                  <a:moveTo>
                    <a:pt x="36" y="19"/>
                  </a:moveTo>
                  <a:lnTo>
                    <a:pt x="36" y="19"/>
                  </a:lnTo>
                  <a:lnTo>
                    <a:pt x="19" y="1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8" y="18"/>
                  </a:lnTo>
                  <a:lnTo>
                    <a:pt x="34" y="23"/>
                  </a:lnTo>
                  <a:lnTo>
                    <a:pt x="36" y="19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80" name="Freeform 70"/>
            <p:cNvSpPr>
              <a:spLocks/>
            </p:cNvSpPr>
            <p:nvPr/>
          </p:nvSpPr>
          <p:spPr bwMode="auto">
            <a:xfrm>
              <a:off x="280" y="445"/>
              <a:ext cx="30" cy="13"/>
            </a:xfrm>
            <a:custGeom>
              <a:avLst/>
              <a:gdLst>
                <a:gd name="T0" fmla="*/ 30 w 30"/>
                <a:gd name="T1" fmla="*/ 8 h 13"/>
                <a:gd name="T2" fmla="*/ 30 w 30"/>
                <a:gd name="T3" fmla="*/ 8 h 13"/>
                <a:gd name="T4" fmla="*/ 15 w 30"/>
                <a:gd name="T5" fmla="*/ 4 h 13"/>
                <a:gd name="T6" fmla="*/ 2 w 30"/>
                <a:gd name="T7" fmla="*/ 0 h 13"/>
                <a:gd name="T8" fmla="*/ 0 w 30"/>
                <a:gd name="T9" fmla="*/ 4 h 13"/>
                <a:gd name="T10" fmla="*/ 13 w 30"/>
                <a:gd name="T11" fmla="*/ 9 h 13"/>
                <a:gd name="T12" fmla="*/ 28 w 30"/>
                <a:gd name="T13" fmla="*/ 13 h 13"/>
                <a:gd name="T14" fmla="*/ 28 w 30"/>
                <a:gd name="T15" fmla="*/ 13 h 13"/>
                <a:gd name="T16" fmla="*/ 30 w 30"/>
                <a:gd name="T17" fmla="*/ 8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13"/>
                <a:gd name="T29" fmla="*/ 30 w 30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13">
                  <a:moveTo>
                    <a:pt x="30" y="8"/>
                  </a:moveTo>
                  <a:lnTo>
                    <a:pt x="30" y="8"/>
                  </a:lnTo>
                  <a:lnTo>
                    <a:pt x="15" y="4"/>
                  </a:lnTo>
                  <a:lnTo>
                    <a:pt x="2" y="0"/>
                  </a:lnTo>
                  <a:lnTo>
                    <a:pt x="0" y="4"/>
                  </a:lnTo>
                  <a:lnTo>
                    <a:pt x="13" y="9"/>
                  </a:lnTo>
                  <a:lnTo>
                    <a:pt x="28" y="13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81" name="Freeform 71"/>
            <p:cNvSpPr>
              <a:spLocks/>
            </p:cNvSpPr>
            <p:nvPr/>
          </p:nvSpPr>
          <p:spPr bwMode="auto">
            <a:xfrm>
              <a:off x="308" y="453"/>
              <a:ext cx="41" cy="9"/>
            </a:xfrm>
            <a:custGeom>
              <a:avLst/>
              <a:gdLst>
                <a:gd name="T0" fmla="*/ 41 w 41"/>
                <a:gd name="T1" fmla="*/ 1 h 9"/>
                <a:gd name="T2" fmla="*/ 41 w 41"/>
                <a:gd name="T3" fmla="*/ 1 h 9"/>
                <a:gd name="T4" fmla="*/ 21 w 41"/>
                <a:gd name="T5" fmla="*/ 1 h 9"/>
                <a:gd name="T6" fmla="*/ 2 w 41"/>
                <a:gd name="T7" fmla="*/ 0 h 9"/>
                <a:gd name="T8" fmla="*/ 0 w 41"/>
                <a:gd name="T9" fmla="*/ 5 h 9"/>
                <a:gd name="T10" fmla="*/ 20 w 41"/>
                <a:gd name="T11" fmla="*/ 9 h 9"/>
                <a:gd name="T12" fmla="*/ 41 w 41"/>
                <a:gd name="T13" fmla="*/ 9 h 9"/>
                <a:gd name="T14" fmla="*/ 41 w 41"/>
                <a:gd name="T15" fmla="*/ 9 h 9"/>
                <a:gd name="T16" fmla="*/ 41 w 41"/>
                <a:gd name="T17" fmla="*/ 1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1"/>
                <a:gd name="T28" fmla="*/ 0 h 9"/>
                <a:gd name="T29" fmla="*/ 41 w 41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1" h="9">
                  <a:moveTo>
                    <a:pt x="41" y="1"/>
                  </a:moveTo>
                  <a:lnTo>
                    <a:pt x="41" y="1"/>
                  </a:lnTo>
                  <a:lnTo>
                    <a:pt x="21" y="1"/>
                  </a:lnTo>
                  <a:lnTo>
                    <a:pt x="2" y="0"/>
                  </a:lnTo>
                  <a:lnTo>
                    <a:pt x="0" y="5"/>
                  </a:lnTo>
                  <a:lnTo>
                    <a:pt x="20" y="9"/>
                  </a:lnTo>
                  <a:lnTo>
                    <a:pt x="41" y="9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82" name="Freeform 72"/>
            <p:cNvSpPr>
              <a:spLocks/>
            </p:cNvSpPr>
            <p:nvPr/>
          </p:nvSpPr>
          <p:spPr bwMode="auto">
            <a:xfrm>
              <a:off x="349" y="449"/>
              <a:ext cx="39" cy="13"/>
            </a:xfrm>
            <a:custGeom>
              <a:avLst/>
              <a:gdLst>
                <a:gd name="T0" fmla="*/ 36 w 39"/>
                <a:gd name="T1" fmla="*/ 0 h 13"/>
                <a:gd name="T2" fmla="*/ 36 w 39"/>
                <a:gd name="T3" fmla="*/ 0 h 13"/>
                <a:gd name="T4" fmla="*/ 28 w 39"/>
                <a:gd name="T5" fmla="*/ 5 h 13"/>
                <a:gd name="T6" fmla="*/ 20 w 39"/>
                <a:gd name="T7" fmla="*/ 7 h 13"/>
                <a:gd name="T8" fmla="*/ 10 w 39"/>
                <a:gd name="T9" fmla="*/ 7 h 13"/>
                <a:gd name="T10" fmla="*/ 0 w 39"/>
                <a:gd name="T11" fmla="*/ 5 h 13"/>
                <a:gd name="T12" fmla="*/ 0 w 39"/>
                <a:gd name="T13" fmla="*/ 13 h 13"/>
                <a:gd name="T14" fmla="*/ 10 w 39"/>
                <a:gd name="T15" fmla="*/ 13 h 13"/>
                <a:gd name="T16" fmla="*/ 20 w 39"/>
                <a:gd name="T17" fmla="*/ 13 h 13"/>
                <a:gd name="T18" fmla="*/ 29 w 39"/>
                <a:gd name="T19" fmla="*/ 11 h 13"/>
                <a:gd name="T20" fmla="*/ 39 w 39"/>
                <a:gd name="T21" fmla="*/ 5 h 13"/>
                <a:gd name="T22" fmla="*/ 39 w 39"/>
                <a:gd name="T23" fmla="*/ 5 h 13"/>
                <a:gd name="T24" fmla="*/ 36 w 39"/>
                <a:gd name="T25" fmla="*/ 0 h 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9"/>
                <a:gd name="T40" fmla="*/ 0 h 13"/>
                <a:gd name="T41" fmla="*/ 39 w 39"/>
                <a:gd name="T42" fmla="*/ 13 h 1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9" h="13">
                  <a:moveTo>
                    <a:pt x="36" y="0"/>
                  </a:moveTo>
                  <a:lnTo>
                    <a:pt x="36" y="0"/>
                  </a:lnTo>
                  <a:lnTo>
                    <a:pt x="28" y="5"/>
                  </a:lnTo>
                  <a:lnTo>
                    <a:pt x="20" y="7"/>
                  </a:lnTo>
                  <a:lnTo>
                    <a:pt x="10" y="7"/>
                  </a:lnTo>
                  <a:lnTo>
                    <a:pt x="0" y="5"/>
                  </a:lnTo>
                  <a:lnTo>
                    <a:pt x="0" y="13"/>
                  </a:lnTo>
                  <a:lnTo>
                    <a:pt x="10" y="13"/>
                  </a:lnTo>
                  <a:lnTo>
                    <a:pt x="20" y="13"/>
                  </a:lnTo>
                  <a:lnTo>
                    <a:pt x="29" y="11"/>
                  </a:lnTo>
                  <a:lnTo>
                    <a:pt x="39" y="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83" name="Freeform 73"/>
            <p:cNvSpPr>
              <a:spLocks/>
            </p:cNvSpPr>
            <p:nvPr/>
          </p:nvSpPr>
          <p:spPr bwMode="auto">
            <a:xfrm>
              <a:off x="385" y="447"/>
              <a:ext cx="10" cy="20"/>
            </a:xfrm>
            <a:custGeom>
              <a:avLst/>
              <a:gdLst>
                <a:gd name="T0" fmla="*/ 2 w 10"/>
                <a:gd name="T1" fmla="*/ 7 h 20"/>
                <a:gd name="T2" fmla="*/ 2 w 10"/>
                <a:gd name="T3" fmla="*/ 7 h 20"/>
                <a:gd name="T4" fmla="*/ 2 w 10"/>
                <a:gd name="T5" fmla="*/ 16 h 20"/>
                <a:gd name="T6" fmla="*/ 3 w 10"/>
                <a:gd name="T7" fmla="*/ 20 h 20"/>
                <a:gd name="T8" fmla="*/ 8 w 10"/>
                <a:gd name="T9" fmla="*/ 18 h 20"/>
                <a:gd name="T10" fmla="*/ 8 w 10"/>
                <a:gd name="T11" fmla="*/ 15 h 20"/>
                <a:gd name="T12" fmla="*/ 10 w 10"/>
                <a:gd name="T13" fmla="*/ 9 h 20"/>
                <a:gd name="T14" fmla="*/ 8 w 10"/>
                <a:gd name="T15" fmla="*/ 6 h 20"/>
                <a:gd name="T16" fmla="*/ 7 w 10"/>
                <a:gd name="T17" fmla="*/ 4 h 20"/>
                <a:gd name="T18" fmla="*/ 3 w 10"/>
                <a:gd name="T19" fmla="*/ 0 h 20"/>
                <a:gd name="T20" fmla="*/ 2 w 10"/>
                <a:gd name="T21" fmla="*/ 2 h 20"/>
                <a:gd name="T22" fmla="*/ 0 w 10"/>
                <a:gd name="T23" fmla="*/ 2 h 20"/>
                <a:gd name="T24" fmla="*/ 3 w 10"/>
                <a:gd name="T25" fmla="*/ 7 h 20"/>
                <a:gd name="T26" fmla="*/ 3 w 10"/>
                <a:gd name="T27" fmla="*/ 7 h 20"/>
                <a:gd name="T28" fmla="*/ 3 w 10"/>
                <a:gd name="T29" fmla="*/ 7 h 20"/>
                <a:gd name="T30" fmla="*/ 3 w 10"/>
                <a:gd name="T31" fmla="*/ 7 h 20"/>
                <a:gd name="T32" fmla="*/ 3 w 10"/>
                <a:gd name="T33" fmla="*/ 7 h 20"/>
                <a:gd name="T34" fmla="*/ 3 w 10"/>
                <a:gd name="T35" fmla="*/ 9 h 20"/>
                <a:gd name="T36" fmla="*/ 3 w 10"/>
                <a:gd name="T37" fmla="*/ 15 h 20"/>
                <a:gd name="T38" fmla="*/ 3 w 10"/>
                <a:gd name="T39" fmla="*/ 16 h 20"/>
                <a:gd name="T40" fmla="*/ 7 w 10"/>
                <a:gd name="T41" fmla="*/ 18 h 20"/>
                <a:gd name="T42" fmla="*/ 7 w 10"/>
                <a:gd name="T43" fmla="*/ 15 h 20"/>
                <a:gd name="T44" fmla="*/ 7 w 10"/>
                <a:gd name="T45" fmla="*/ 7 h 20"/>
                <a:gd name="T46" fmla="*/ 7 w 10"/>
                <a:gd name="T47" fmla="*/ 7 h 20"/>
                <a:gd name="T48" fmla="*/ 2 w 10"/>
                <a:gd name="T49" fmla="*/ 7 h 2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"/>
                <a:gd name="T76" fmla="*/ 0 h 20"/>
                <a:gd name="T77" fmla="*/ 10 w 10"/>
                <a:gd name="T78" fmla="*/ 20 h 2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" h="20">
                  <a:moveTo>
                    <a:pt x="2" y="7"/>
                  </a:moveTo>
                  <a:lnTo>
                    <a:pt x="2" y="7"/>
                  </a:lnTo>
                  <a:lnTo>
                    <a:pt x="2" y="16"/>
                  </a:lnTo>
                  <a:lnTo>
                    <a:pt x="3" y="20"/>
                  </a:lnTo>
                  <a:lnTo>
                    <a:pt x="8" y="18"/>
                  </a:lnTo>
                  <a:lnTo>
                    <a:pt x="8" y="15"/>
                  </a:lnTo>
                  <a:lnTo>
                    <a:pt x="10" y="9"/>
                  </a:lnTo>
                  <a:lnTo>
                    <a:pt x="8" y="6"/>
                  </a:lnTo>
                  <a:lnTo>
                    <a:pt x="7" y="4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3" y="7"/>
                  </a:lnTo>
                  <a:lnTo>
                    <a:pt x="3" y="9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7" y="15"/>
                  </a:lnTo>
                  <a:lnTo>
                    <a:pt x="7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84" name="Freeform 74"/>
            <p:cNvSpPr>
              <a:spLocks/>
            </p:cNvSpPr>
            <p:nvPr/>
          </p:nvSpPr>
          <p:spPr bwMode="auto">
            <a:xfrm>
              <a:off x="383" y="395"/>
              <a:ext cx="9" cy="59"/>
            </a:xfrm>
            <a:custGeom>
              <a:avLst/>
              <a:gdLst>
                <a:gd name="T0" fmla="*/ 0 w 9"/>
                <a:gd name="T1" fmla="*/ 0 h 59"/>
                <a:gd name="T2" fmla="*/ 0 w 9"/>
                <a:gd name="T3" fmla="*/ 0 h 59"/>
                <a:gd name="T4" fmla="*/ 4 w 9"/>
                <a:gd name="T5" fmla="*/ 20 h 59"/>
                <a:gd name="T6" fmla="*/ 4 w 9"/>
                <a:gd name="T7" fmla="*/ 31 h 59"/>
                <a:gd name="T8" fmla="*/ 4 w 9"/>
                <a:gd name="T9" fmla="*/ 40 h 59"/>
                <a:gd name="T10" fmla="*/ 4 w 9"/>
                <a:gd name="T11" fmla="*/ 59 h 59"/>
                <a:gd name="T12" fmla="*/ 9 w 9"/>
                <a:gd name="T13" fmla="*/ 59 h 59"/>
                <a:gd name="T14" fmla="*/ 9 w 9"/>
                <a:gd name="T15" fmla="*/ 40 h 59"/>
                <a:gd name="T16" fmla="*/ 9 w 9"/>
                <a:gd name="T17" fmla="*/ 31 h 59"/>
                <a:gd name="T18" fmla="*/ 9 w 9"/>
                <a:gd name="T19" fmla="*/ 20 h 59"/>
                <a:gd name="T20" fmla="*/ 5 w 9"/>
                <a:gd name="T21" fmla="*/ 0 h 59"/>
                <a:gd name="T22" fmla="*/ 5 w 9"/>
                <a:gd name="T23" fmla="*/ 0 h 59"/>
                <a:gd name="T24" fmla="*/ 0 w 9"/>
                <a:gd name="T25" fmla="*/ 0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"/>
                <a:gd name="T40" fmla="*/ 0 h 59"/>
                <a:gd name="T41" fmla="*/ 9 w 9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" h="59">
                  <a:moveTo>
                    <a:pt x="0" y="0"/>
                  </a:moveTo>
                  <a:lnTo>
                    <a:pt x="0" y="0"/>
                  </a:lnTo>
                  <a:lnTo>
                    <a:pt x="4" y="20"/>
                  </a:lnTo>
                  <a:lnTo>
                    <a:pt x="4" y="31"/>
                  </a:lnTo>
                  <a:lnTo>
                    <a:pt x="4" y="40"/>
                  </a:lnTo>
                  <a:lnTo>
                    <a:pt x="4" y="59"/>
                  </a:lnTo>
                  <a:lnTo>
                    <a:pt x="9" y="59"/>
                  </a:lnTo>
                  <a:lnTo>
                    <a:pt x="9" y="40"/>
                  </a:lnTo>
                  <a:lnTo>
                    <a:pt x="9" y="31"/>
                  </a:lnTo>
                  <a:lnTo>
                    <a:pt x="9" y="2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85" name="Freeform 75"/>
            <p:cNvSpPr>
              <a:spLocks/>
            </p:cNvSpPr>
            <p:nvPr/>
          </p:nvSpPr>
          <p:spPr bwMode="auto">
            <a:xfrm>
              <a:off x="375" y="332"/>
              <a:ext cx="13" cy="63"/>
            </a:xfrm>
            <a:custGeom>
              <a:avLst/>
              <a:gdLst>
                <a:gd name="T0" fmla="*/ 0 w 13"/>
                <a:gd name="T1" fmla="*/ 0 h 63"/>
                <a:gd name="T2" fmla="*/ 0 w 13"/>
                <a:gd name="T3" fmla="*/ 0 h 63"/>
                <a:gd name="T4" fmla="*/ 2 w 13"/>
                <a:gd name="T5" fmla="*/ 14 h 63"/>
                <a:gd name="T6" fmla="*/ 3 w 13"/>
                <a:gd name="T7" fmla="*/ 25 h 63"/>
                <a:gd name="T8" fmla="*/ 5 w 13"/>
                <a:gd name="T9" fmla="*/ 39 h 63"/>
                <a:gd name="T10" fmla="*/ 8 w 13"/>
                <a:gd name="T11" fmla="*/ 63 h 63"/>
                <a:gd name="T12" fmla="*/ 13 w 13"/>
                <a:gd name="T13" fmla="*/ 63 h 63"/>
                <a:gd name="T14" fmla="*/ 12 w 13"/>
                <a:gd name="T15" fmla="*/ 38 h 63"/>
                <a:gd name="T16" fmla="*/ 8 w 13"/>
                <a:gd name="T17" fmla="*/ 25 h 63"/>
                <a:gd name="T18" fmla="*/ 7 w 13"/>
                <a:gd name="T19" fmla="*/ 12 h 63"/>
                <a:gd name="T20" fmla="*/ 5 w 13"/>
                <a:gd name="T21" fmla="*/ 0 h 63"/>
                <a:gd name="T22" fmla="*/ 5 w 13"/>
                <a:gd name="T23" fmla="*/ 0 h 63"/>
                <a:gd name="T24" fmla="*/ 0 w 13"/>
                <a:gd name="T25" fmla="*/ 0 h 6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"/>
                <a:gd name="T40" fmla="*/ 0 h 63"/>
                <a:gd name="T41" fmla="*/ 13 w 13"/>
                <a:gd name="T42" fmla="*/ 63 h 6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" h="63">
                  <a:moveTo>
                    <a:pt x="0" y="0"/>
                  </a:moveTo>
                  <a:lnTo>
                    <a:pt x="0" y="0"/>
                  </a:lnTo>
                  <a:lnTo>
                    <a:pt x="2" y="14"/>
                  </a:lnTo>
                  <a:lnTo>
                    <a:pt x="3" y="25"/>
                  </a:lnTo>
                  <a:lnTo>
                    <a:pt x="5" y="39"/>
                  </a:lnTo>
                  <a:lnTo>
                    <a:pt x="8" y="63"/>
                  </a:lnTo>
                  <a:lnTo>
                    <a:pt x="13" y="63"/>
                  </a:lnTo>
                  <a:lnTo>
                    <a:pt x="12" y="38"/>
                  </a:lnTo>
                  <a:lnTo>
                    <a:pt x="8" y="25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86" name="Freeform 76"/>
            <p:cNvSpPr>
              <a:spLocks/>
            </p:cNvSpPr>
            <p:nvPr/>
          </p:nvSpPr>
          <p:spPr bwMode="auto">
            <a:xfrm>
              <a:off x="362" y="283"/>
              <a:ext cx="18" cy="49"/>
            </a:xfrm>
            <a:custGeom>
              <a:avLst/>
              <a:gdLst>
                <a:gd name="T0" fmla="*/ 0 w 18"/>
                <a:gd name="T1" fmla="*/ 2 h 49"/>
                <a:gd name="T2" fmla="*/ 0 w 18"/>
                <a:gd name="T3" fmla="*/ 2 h 49"/>
                <a:gd name="T4" fmla="*/ 5 w 18"/>
                <a:gd name="T5" fmla="*/ 14 h 49"/>
                <a:gd name="T6" fmla="*/ 8 w 18"/>
                <a:gd name="T7" fmla="*/ 25 h 49"/>
                <a:gd name="T8" fmla="*/ 12 w 18"/>
                <a:gd name="T9" fmla="*/ 36 h 49"/>
                <a:gd name="T10" fmla="*/ 13 w 18"/>
                <a:gd name="T11" fmla="*/ 49 h 49"/>
                <a:gd name="T12" fmla="*/ 18 w 18"/>
                <a:gd name="T13" fmla="*/ 49 h 49"/>
                <a:gd name="T14" fmla="*/ 16 w 18"/>
                <a:gd name="T15" fmla="*/ 34 h 49"/>
                <a:gd name="T16" fmla="*/ 13 w 18"/>
                <a:gd name="T17" fmla="*/ 23 h 49"/>
                <a:gd name="T18" fmla="*/ 10 w 18"/>
                <a:gd name="T19" fmla="*/ 14 h 49"/>
                <a:gd name="T20" fmla="*/ 5 w 18"/>
                <a:gd name="T21" fmla="*/ 0 h 49"/>
                <a:gd name="T22" fmla="*/ 5 w 18"/>
                <a:gd name="T23" fmla="*/ 0 h 49"/>
                <a:gd name="T24" fmla="*/ 0 w 18"/>
                <a:gd name="T25" fmla="*/ 2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49"/>
                <a:gd name="T41" fmla="*/ 18 w 18"/>
                <a:gd name="T42" fmla="*/ 49 h 4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49">
                  <a:moveTo>
                    <a:pt x="0" y="2"/>
                  </a:moveTo>
                  <a:lnTo>
                    <a:pt x="0" y="2"/>
                  </a:lnTo>
                  <a:lnTo>
                    <a:pt x="5" y="14"/>
                  </a:lnTo>
                  <a:lnTo>
                    <a:pt x="8" y="25"/>
                  </a:lnTo>
                  <a:lnTo>
                    <a:pt x="12" y="36"/>
                  </a:lnTo>
                  <a:lnTo>
                    <a:pt x="13" y="49"/>
                  </a:lnTo>
                  <a:lnTo>
                    <a:pt x="18" y="49"/>
                  </a:lnTo>
                  <a:lnTo>
                    <a:pt x="16" y="34"/>
                  </a:lnTo>
                  <a:lnTo>
                    <a:pt x="13" y="23"/>
                  </a:lnTo>
                  <a:lnTo>
                    <a:pt x="10" y="14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87" name="Freeform 77"/>
            <p:cNvSpPr>
              <a:spLocks/>
            </p:cNvSpPr>
            <p:nvPr/>
          </p:nvSpPr>
          <p:spPr bwMode="auto">
            <a:xfrm>
              <a:off x="342" y="247"/>
              <a:ext cx="25" cy="38"/>
            </a:xfrm>
            <a:custGeom>
              <a:avLst/>
              <a:gdLst>
                <a:gd name="T0" fmla="*/ 0 w 25"/>
                <a:gd name="T1" fmla="*/ 0 h 38"/>
                <a:gd name="T2" fmla="*/ 0 w 25"/>
                <a:gd name="T3" fmla="*/ 5 h 38"/>
                <a:gd name="T4" fmla="*/ 2 w 25"/>
                <a:gd name="T5" fmla="*/ 9 h 38"/>
                <a:gd name="T6" fmla="*/ 10 w 25"/>
                <a:gd name="T7" fmla="*/ 18 h 38"/>
                <a:gd name="T8" fmla="*/ 17 w 25"/>
                <a:gd name="T9" fmla="*/ 29 h 38"/>
                <a:gd name="T10" fmla="*/ 20 w 25"/>
                <a:gd name="T11" fmla="*/ 38 h 38"/>
                <a:gd name="T12" fmla="*/ 25 w 25"/>
                <a:gd name="T13" fmla="*/ 36 h 38"/>
                <a:gd name="T14" fmla="*/ 20 w 25"/>
                <a:gd name="T15" fmla="*/ 25 h 38"/>
                <a:gd name="T16" fmla="*/ 14 w 25"/>
                <a:gd name="T17" fmla="*/ 14 h 38"/>
                <a:gd name="T18" fmla="*/ 7 w 25"/>
                <a:gd name="T19" fmla="*/ 3 h 38"/>
                <a:gd name="T20" fmla="*/ 0 w 25"/>
                <a:gd name="T21" fmla="*/ 0 h 38"/>
                <a:gd name="T22" fmla="*/ 0 w 25"/>
                <a:gd name="T23" fmla="*/ 5 h 38"/>
                <a:gd name="T24" fmla="*/ 0 w 25"/>
                <a:gd name="T25" fmla="*/ 0 h 3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5"/>
                <a:gd name="T40" fmla="*/ 0 h 38"/>
                <a:gd name="T41" fmla="*/ 25 w 25"/>
                <a:gd name="T42" fmla="*/ 38 h 3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5" h="38">
                  <a:moveTo>
                    <a:pt x="0" y="0"/>
                  </a:moveTo>
                  <a:lnTo>
                    <a:pt x="0" y="5"/>
                  </a:lnTo>
                  <a:lnTo>
                    <a:pt x="2" y="9"/>
                  </a:lnTo>
                  <a:lnTo>
                    <a:pt x="10" y="18"/>
                  </a:lnTo>
                  <a:lnTo>
                    <a:pt x="17" y="29"/>
                  </a:lnTo>
                  <a:lnTo>
                    <a:pt x="20" y="38"/>
                  </a:lnTo>
                  <a:lnTo>
                    <a:pt x="25" y="36"/>
                  </a:lnTo>
                  <a:lnTo>
                    <a:pt x="20" y="25"/>
                  </a:lnTo>
                  <a:lnTo>
                    <a:pt x="14" y="14"/>
                  </a:lnTo>
                  <a:lnTo>
                    <a:pt x="7" y="3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88" name="Rectangle 78"/>
            <p:cNvSpPr>
              <a:spLocks noChangeArrowheads="1"/>
            </p:cNvSpPr>
            <p:nvPr/>
          </p:nvSpPr>
          <p:spPr bwMode="auto">
            <a:xfrm>
              <a:off x="149" y="196"/>
              <a:ext cx="508" cy="6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157700" name="Picture 79" descr="icc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"/>
            <a:ext cx="9906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701" name="Text Box 80"/>
          <p:cNvSpPr txBox="1">
            <a:spLocks noChangeArrowheads="1"/>
          </p:cNvSpPr>
          <p:nvPr/>
        </p:nvSpPr>
        <p:spPr bwMode="auto">
          <a:xfrm>
            <a:off x="2209800" y="228600"/>
            <a:ext cx="5902325" cy="669925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</a:pPr>
            <a:r>
              <a:rPr lang="en-GB" sz="3600">
                <a:solidFill>
                  <a:srgbClr val="FF0000"/>
                </a:solidFill>
                <a:sym typeface="Symbol" charset="0"/>
              </a:rPr>
              <a:t>The content of our universe</a:t>
            </a:r>
            <a:r>
              <a:rPr lang="en-GB" sz="36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57702" name="Rectangle 90"/>
          <p:cNvSpPr>
            <a:spLocks noChangeArrowheads="1"/>
          </p:cNvSpPr>
          <p:nvPr/>
        </p:nvSpPr>
        <p:spPr bwMode="auto">
          <a:xfrm>
            <a:off x="169863" y="5638800"/>
            <a:ext cx="8669337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Dark matter </a:t>
            </a:r>
            <a:r>
              <a:rPr lang="en-US" sz="2400" dirty="0">
                <a:solidFill>
                  <a:srgbClr val="FFFFFF"/>
                </a:solidFill>
                <a:sym typeface="Symbol" charset="0"/>
              </a:rPr>
              <a:t> matter that does not emit light at any wavelength</a:t>
            </a:r>
            <a:endParaRPr lang="en-US" sz="2400" dirty="0">
              <a:solidFill>
                <a:srgbClr val="FFFFFF"/>
              </a:solidFill>
            </a:endParaRPr>
          </a:p>
        </p:txBody>
      </p:sp>
      <p:sp useBgFill="1">
        <p:nvSpPr>
          <p:cNvPr id="157703" name="Right Triangle 85"/>
          <p:cNvSpPr>
            <a:spLocks noChangeAspect="1"/>
          </p:cNvSpPr>
          <p:nvPr/>
        </p:nvSpPr>
        <p:spPr bwMode="auto">
          <a:xfrm rot="157108">
            <a:off x="4310063" y="3024188"/>
            <a:ext cx="2052637" cy="1716087"/>
          </a:xfrm>
          <a:prstGeom prst="rtTriangle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>
              <a:solidFill>
                <a:srgbClr val="000000"/>
              </a:solidFill>
            </a:endParaRPr>
          </a:p>
        </p:txBody>
      </p:sp>
      <p:sp useBgFill="1">
        <p:nvSpPr>
          <p:cNvPr id="157704" name="Right Triangle 86"/>
          <p:cNvSpPr>
            <a:spLocks noChangeAspect="1"/>
          </p:cNvSpPr>
          <p:nvPr/>
        </p:nvSpPr>
        <p:spPr bwMode="auto">
          <a:xfrm rot="5852128">
            <a:off x="4969669" y="1842294"/>
            <a:ext cx="1098550" cy="2246312"/>
          </a:xfrm>
          <a:prstGeom prst="rtTriangle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>
              <a:solidFill>
                <a:srgbClr val="000000"/>
              </a:solidFill>
            </a:endParaRPr>
          </a:p>
        </p:txBody>
      </p:sp>
      <p:sp>
        <p:nvSpPr>
          <p:cNvPr id="157705" name="Rectangle 87"/>
          <p:cNvSpPr>
            <a:spLocks noChangeArrowheads="1"/>
          </p:cNvSpPr>
          <p:nvPr/>
        </p:nvSpPr>
        <p:spPr bwMode="auto">
          <a:xfrm>
            <a:off x="4267200" y="2514600"/>
            <a:ext cx="304800" cy="6921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>
              <a:solidFill>
                <a:srgbClr val="000000"/>
              </a:solidFill>
            </a:endParaRPr>
          </a:p>
        </p:txBody>
      </p:sp>
      <p:sp useBgFill="1">
        <p:nvSpPr>
          <p:cNvPr id="157706" name="Rectangle 88"/>
          <p:cNvSpPr>
            <a:spLocks noChangeArrowheads="1"/>
          </p:cNvSpPr>
          <p:nvPr/>
        </p:nvSpPr>
        <p:spPr bwMode="auto">
          <a:xfrm>
            <a:off x="5943600" y="4495800"/>
            <a:ext cx="1619250" cy="914400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>
              <a:solidFill>
                <a:srgbClr val="000000"/>
              </a:solidFill>
            </a:endParaRPr>
          </a:p>
        </p:txBody>
      </p:sp>
      <p:pic>
        <p:nvPicPr>
          <p:cNvPr id="157707" name="Picture 91" descr="&#10;pie_chart.jpg                                                  00092B0BMacintosh HD                   BCFB972B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54" t="63696" r="12151" b="22462"/>
          <a:stretch>
            <a:fillRect/>
          </a:stretch>
        </p:blipFill>
        <p:spPr bwMode="auto">
          <a:xfrm>
            <a:off x="5791200" y="4495800"/>
            <a:ext cx="1752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709" name="TextBox 90"/>
          <p:cNvSpPr txBox="1">
            <a:spLocks noChangeArrowheads="1"/>
          </p:cNvSpPr>
          <p:nvPr/>
        </p:nvSpPr>
        <p:spPr bwMode="auto">
          <a:xfrm>
            <a:off x="5862638" y="4735513"/>
            <a:ext cx="538162" cy="3698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rgbClr val="FFFFFF"/>
                </a:solidFill>
              </a:rPr>
              <a:t>5 %</a:t>
            </a:r>
          </a:p>
        </p:txBody>
      </p:sp>
      <p:sp>
        <p:nvSpPr>
          <p:cNvPr id="157710" name="TextBox 93"/>
          <p:cNvSpPr txBox="1">
            <a:spLocks noChangeArrowheads="1"/>
          </p:cNvSpPr>
          <p:nvPr/>
        </p:nvSpPr>
        <p:spPr bwMode="auto">
          <a:xfrm>
            <a:off x="5119688" y="3135313"/>
            <a:ext cx="595312" cy="369887"/>
          </a:xfrm>
          <a:prstGeom prst="rect">
            <a:avLst/>
          </a:prstGeom>
          <a:solidFill>
            <a:srgbClr val="2F27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>
                <a:solidFill>
                  <a:srgbClr val="FFFFFF"/>
                </a:solidFill>
              </a:rPr>
              <a:t>25%</a:t>
            </a:r>
          </a:p>
        </p:txBody>
      </p:sp>
      <p:grpSp>
        <p:nvGrpSpPr>
          <p:cNvPr id="106" name="Group 105"/>
          <p:cNvGrpSpPr/>
          <p:nvPr/>
        </p:nvGrpSpPr>
        <p:grpSpPr>
          <a:xfrm>
            <a:off x="5867400" y="1196752"/>
            <a:ext cx="3178629" cy="4248472"/>
            <a:chOff x="5867400" y="1196752"/>
            <a:chExt cx="3178629" cy="4248472"/>
          </a:xfrm>
        </p:grpSpPr>
        <p:grpSp>
          <p:nvGrpSpPr>
            <p:cNvPr id="107" name="Group 106"/>
            <p:cNvGrpSpPr/>
            <p:nvPr/>
          </p:nvGrpSpPr>
          <p:grpSpPr>
            <a:xfrm>
              <a:off x="7380311" y="1196752"/>
              <a:ext cx="1665718" cy="4248472"/>
              <a:chOff x="7377590" y="1128344"/>
              <a:chExt cx="1702557" cy="4460896"/>
            </a:xfrm>
          </p:grpSpPr>
          <p:pic>
            <p:nvPicPr>
              <p:cNvPr id="109" name="Picture 108" descr="sun.jpg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62" r="9097"/>
              <a:stretch/>
            </p:blipFill>
            <p:spPr>
              <a:xfrm>
                <a:off x="7377592" y="1128344"/>
                <a:ext cx="1702555" cy="1587777"/>
              </a:xfrm>
              <a:prstGeom prst="rect">
                <a:avLst/>
              </a:prstGeom>
            </p:spPr>
          </p:pic>
          <p:pic>
            <p:nvPicPr>
              <p:cNvPr id="110" name="Picture 109" descr="earth.jp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847" r="7631" b="8317"/>
              <a:stretch/>
            </p:blipFill>
            <p:spPr>
              <a:xfrm>
                <a:off x="7524793" y="3094163"/>
                <a:ext cx="1432253" cy="1339350"/>
              </a:xfrm>
              <a:prstGeom prst="rect">
                <a:avLst/>
              </a:prstGeom>
            </p:spPr>
          </p:pic>
          <p:pic>
            <p:nvPicPr>
              <p:cNvPr id="111" name="Picture 110" descr="human_evolution.jpg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77592" y="4810592"/>
                <a:ext cx="1692336" cy="778648"/>
              </a:xfrm>
              <a:prstGeom prst="rect">
                <a:avLst/>
              </a:prstGeom>
            </p:spPr>
          </p:pic>
          <p:sp>
            <p:nvSpPr>
              <p:cNvPr id="112" name="Rectangle 111"/>
              <p:cNvSpPr/>
              <p:nvPr/>
            </p:nvSpPr>
            <p:spPr bwMode="auto">
              <a:xfrm>
                <a:off x="7377590" y="1128344"/>
                <a:ext cx="1692812" cy="4460896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457200" marR="0" indent="-457200" algn="l" defTabSz="914400" rtl="0" eaLnBrk="0" fontAlgn="base" latinLnBrk="0" hangingPunct="0">
                  <a:lnSpc>
                    <a:spcPct val="115000"/>
                  </a:lnSpc>
                  <a:spcBef>
                    <a:spcPct val="25000"/>
                  </a:spcBef>
                  <a:spcAft>
                    <a:spcPct val="0"/>
                  </a:spcAft>
                  <a:buClr>
                    <a:srgbClr val="FF0000"/>
                  </a:buClr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65" charset="0"/>
                </a:endParaRPr>
              </a:p>
            </p:txBody>
          </p:sp>
        </p:grpSp>
        <p:cxnSp>
          <p:nvCxnSpPr>
            <p:cNvPr id="108" name="Straight Arrow Connector 84"/>
            <p:cNvCxnSpPr>
              <a:cxnSpLocks noChangeShapeType="1"/>
            </p:cNvCxnSpPr>
            <p:nvPr/>
          </p:nvCxnSpPr>
          <p:spPr bwMode="auto">
            <a:xfrm flipH="1">
              <a:off x="5867400" y="2708920"/>
              <a:ext cx="1512912" cy="1329680"/>
            </a:xfrm>
            <a:prstGeom prst="straightConnector1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346235125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91" descr="&#10;pie_chart.jpg                                                  00092B0BMacintosh HD                   BCFB972B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89013"/>
            <a:ext cx="8153400" cy="550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9747" name="Group 2"/>
          <p:cNvGrpSpPr>
            <a:grpSpLocks/>
          </p:cNvGrpSpPr>
          <p:nvPr/>
        </p:nvGrpSpPr>
        <p:grpSpPr bwMode="auto">
          <a:xfrm>
            <a:off x="152400" y="152400"/>
            <a:ext cx="609600" cy="533400"/>
            <a:chOff x="146" y="195"/>
            <a:chExt cx="582" cy="669"/>
          </a:xfrm>
        </p:grpSpPr>
        <p:sp>
          <p:nvSpPr>
            <p:cNvPr id="159762" name="Freeform 3"/>
            <p:cNvSpPr>
              <a:spLocks/>
            </p:cNvSpPr>
            <p:nvPr/>
          </p:nvSpPr>
          <p:spPr bwMode="auto">
            <a:xfrm>
              <a:off x="246" y="247"/>
              <a:ext cx="478" cy="614"/>
            </a:xfrm>
            <a:custGeom>
              <a:avLst/>
              <a:gdLst>
                <a:gd name="T0" fmla="*/ 478 w 478"/>
                <a:gd name="T1" fmla="*/ 0 h 614"/>
                <a:gd name="T2" fmla="*/ 478 w 478"/>
                <a:gd name="T3" fmla="*/ 5 h 614"/>
                <a:gd name="T4" fmla="*/ 478 w 478"/>
                <a:gd name="T5" fmla="*/ 23 h 614"/>
                <a:gd name="T6" fmla="*/ 478 w 478"/>
                <a:gd name="T7" fmla="*/ 40 h 614"/>
                <a:gd name="T8" fmla="*/ 477 w 478"/>
                <a:gd name="T9" fmla="*/ 70 h 614"/>
                <a:gd name="T10" fmla="*/ 474 w 478"/>
                <a:gd name="T11" fmla="*/ 106 h 614"/>
                <a:gd name="T12" fmla="*/ 465 w 478"/>
                <a:gd name="T13" fmla="*/ 168 h 614"/>
                <a:gd name="T14" fmla="*/ 459 w 478"/>
                <a:gd name="T15" fmla="*/ 213 h 614"/>
                <a:gd name="T16" fmla="*/ 452 w 478"/>
                <a:gd name="T17" fmla="*/ 245 h 614"/>
                <a:gd name="T18" fmla="*/ 439 w 478"/>
                <a:gd name="T19" fmla="*/ 287 h 614"/>
                <a:gd name="T20" fmla="*/ 403 w 478"/>
                <a:gd name="T21" fmla="*/ 382 h 614"/>
                <a:gd name="T22" fmla="*/ 354 w 478"/>
                <a:gd name="T23" fmla="*/ 476 h 614"/>
                <a:gd name="T24" fmla="*/ 321 w 478"/>
                <a:gd name="T25" fmla="*/ 525 h 614"/>
                <a:gd name="T26" fmla="*/ 287 w 478"/>
                <a:gd name="T27" fmla="*/ 568 h 614"/>
                <a:gd name="T28" fmla="*/ 257 w 478"/>
                <a:gd name="T29" fmla="*/ 603 h 614"/>
                <a:gd name="T30" fmla="*/ 247 w 478"/>
                <a:gd name="T31" fmla="*/ 614 h 614"/>
                <a:gd name="T32" fmla="*/ 246 w 478"/>
                <a:gd name="T33" fmla="*/ 614 h 614"/>
                <a:gd name="T34" fmla="*/ 236 w 478"/>
                <a:gd name="T35" fmla="*/ 604 h 614"/>
                <a:gd name="T36" fmla="*/ 216 w 478"/>
                <a:gd name="T37" fmla="*/ 586 h 614"/>
                <a:gd name="T38" fmla="*/ 206 w 478"/>
                <a:gd name="T39" fmla="*/ 577 h 614"/>
                <a:gd name="T40" fmla="*/ 195 w 478"/>
                <a:gd name="T41" fmla="*/ 565 h 614"/>
                <a:gd name="T42" fmla="*/ 180 w 478"/>
                <a:gd name="T43" fmla="*/ 547 h 614"/>
                <a:gd name="T44" fmla="*/ 159 w 478"/>
                <a:gd name="T45" fmla="*/ 514 h 614"/>
                <a:gd name="T46" fmla="*/ 144 w 478"/>
                <a:gd name="T47" fmla="*/ 491 h 614"/>
                <a:gd name="T48" fmla="*/ 129 w 478"/>
                <a:gd name="T49" fmla="*/ 466 h 614"/>
                <a:gd name="T50" fmla="*/ 105 w 478"/>
                <a:gd name="T51" fmla="*/ 431 h 614"/>
                <a:gd name="T52" fmla="*/ 80 w 478"/>
                <a:gd name="T53" fmla="*/ 399 h 614"/>
                <a:gd name="T54" fmla="*/ 64 w 478"/>
                <a:gd name="T55" fmla="*/ 366 h 614"/>
                <a:gd name="T56" fmla="*/ 54 w 478"/>
                <a:gd name="T57" fmla="*/ 337 h 614"/>
                <a:gd name="T58" fmla="*/ 42 w 478"/>
                <a:gd name="T59" fmla="*/ 303 h 614"/>
                <a:gd name="T60" fmla="*/ 32 w 478"/>
                <a:gd name="T61" fmla="*/ 274 h 614"/>
                <a:gd name="T62" fmla="*/ 23 w 478"/>
                <a:gd name="T63" fmla="*/ 238 h 614"/>
                <a:gd name="T64" fmla="*/ 14 w 478"/>
                <a:gd name="T65" fmla="*/ 200 h 614"/>
                <a:gd name="T66" fmla="*/ 8 w 478"/>
                <a:gd name="T67" fmla="*/ 164 h 614"/>
                <a:gd name="T68" fmla="*/ 1 w 478"/>
                <a:gd name="T69" fmla="*/ 119 h 614"/>
                <a:gd name="T70" fmla="*/ 0 w 478"/>
                <a:gd name="T71" fmla="*/ 72 h 614"/>
                <a:gd name="T72" fmla="*/ 0 w 478"/>
                <a:gd name="T73" fmla="*/ 31 h 614"/>
                <a:gd name="T74" fmla="*/ 0 w 478"/>
                <a:gd name="T75" fmla="*/ 9 h 614"/>
                <a:gd name="T76" fmla="*/ 0 w 478"/>
                <a:gd name="T77" fmla="*/ 0 h 61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478"/>
                <a:gd name="T118" fmla="*/ 0 h 614"/>
                <a:gd name="T119" fmla="*/ 478 w 478"/>
                <a:gd name="T120" fmla="*/ 614 h 61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478" h="614">
                  <a:moveTo>
                    <a:pt x="0" y="0"/>
                  </a:moveTo>
                  <a:lnTo>
                    <a:pt x="478" y="0"/>
                  </a:lnTo>
                  <a:lnTo>
                    <a:pt x="478" y="5"/>
                  </a:lnTo>
                  <a:lnTo>
                    <a:pt x="478" y="13"/>
                  </a:lnTo>
                  <a:lnTo>
                    <a:pt x="478" y="23"/>
                  </a:lnTo>
                  <a:lnTo>
                    <a:pt x="478" y="31"/>
                  </a:lnTo>
                  <a:lnTo>
                    <a:pt x="478" y="40"/>
                  </a:lnTo>
                  <a:lnTo>
                    <a:pt x="477" y="54"/>
                  </a:lnTo>
                  <a:lnTo>
                    <a:pt x="477" y="70"/>
                  </a:lnTo>
                  <a:lnTo>
                    <a:pt x="475" y="88"/>
                  </a:lnTo>
                  <a:lnTo>
                    <a:pt x="474" y="106"/>
                  </a:lnTo>
                  <a:lnTo>
                    <a:pt x="469" y="148"/>
                  </a:lnTo>
                  <a:lnTo>
                    <a:pt x="465" y="168"/>
                  </a:lnTo>
                  <a:lnTo>
                    <a:pt x="462" y="182"/>
                  </a:lnTo>
                  <a:lnTo>
                    <a:pt x="459" y="213"/>
                  </a:lnTo>
                  <a:lnTo>
                    <a:pt x="455" y="227"/>
                  </a:lnTo>
                  <a:lnTo>
                    <a:pt x="452" y="245"/>
                  </a:lnTo>
                  <a:lnTo>
                    <a:pt x="446" y="265"/>
                  </a:lnTo>
                  <a:lnTo>
                    <a:pt x="439" y="287"/>
                  </a:lnTo>
                  <a:lnTo>
                    <a:pt x="423" y="337"/>
                  </a:lnTo>
                  <a:lnTo>
                    <a:pt x="403" y="382"/>
                  </a:lnTo>
                  <a:lnTo>
                    <a:pt x="380" y="429"/>
                  </a:lnTo>
                  <a:lnTo>
                    <a:pt x="354" y="476"/>
                  </a:lnTo>
                  <a:lnTo>
                    <a:pt x="339" y="500"/>
                  </a:lnTo>
                  <a:lnTo>
                    <a:pt x="321" y="525"/>
                  </a:lnTo>
                  <a:lnTo>
                    <a:pt x="303" y="547"/>
                  </a:lnTo>
                  <a:lnTo>
                    <a:pt x="287" y="568"/>
                  </a:lnTo>
                  <a:lnTo>
                    <a:pt x="272" y="586"/>
                  </a:lnTo>
                  <a:lnTo>
                    <a:pt x="257" y="603"/>
                  </a:lnTo>
                  <a:lnTo>
                    <a:pt x="249" y="612"/>
                  </a:lnTo>
                  <a:lnTo>
                    <a:pt x="247" y="614"/>
                  </a:lnTo>
                  <a:lnTo>
                    <a:pt x="246" y="614"/>
                  </a:lnTo>
                  <a:lnTo>
                    <a:pt x="241" y="610"/>
                  </a:lnTo>
                  <a:lnTo>
                    <a:pt x="236" y="604"/>
                  </a:lnTo>
                  <a:lnTo>
                    <a:pt x="231" y="599"/>
                  </a:lnTo>
                  <a:lnTo>
                    <a:pt x="216" y="586"/>
                  </a:lnTo>
                  <a:lnTo>
                    <a:pt x="211" y="583"/>
                  </a:lnTo>
                  <a:lnTo>
                    <a:pt x="206" y="577"/>
                  </a:lnTo>
                  <a:lnTo>
                    <a:pt x="198" y="570"/>
                  </a:lnTo>
                  <a:lnTo>
                    <a:pt x="195" y="565"/>
                  </a:lnTo>
                  <a:lnTo>
                    <a:pt x="187" y="558"/>
                  </a:lnTo>
                  <a:lnTo>
                    <a:pt x="180" y="547"/>
                  </a:lnTo>
                  <a:lnTo>
                    <a:pt x="170" y="534"/>
                  </a:lnTo>
                  <a:lnTo>
                    <a:pt x="159" y="514"/>
                  </a:lnTo>
                  <a:lnTo>
                    <a:pt x="151" y="505"/>
                  </a:lnTo>
                  <a:lnTo>
                    <a:pt x="144" y="491"/>
                  </a:lnTo>
                  <a:lnTo>
                    <a:pt x="137" y="478"/>
                  </a:lnTo>
                  <a:lnTo>
                    <a:pt x="129" y="466"/>
                  </a:lnTo>
                  <a:lnTo>
                    <a:pt x="116" y="447"/>
                  </a:lnTo>
                  <a:lnTo>
                    <a:pt x="105" y="431"/>
                  </a:lnTo>
                  <a:lnTo>
                    <a:pt x="91" y="417"/>
                  </a:lnTo>
                  <a:lnTo>
                    <a:pt x="80" y="399"/>
                  </a:lnTo>
                  <a:lnTo>
                    <a:pt x="70" y="379"/>
                  </a:lnTo>
                  <a:lnTo>
                    <a:pt x="64" y="366"/>
                  </a:lnTo>
                  <a:lnTo>
                    <a:pt x="59" y="354"/>
                  </a:lnTo>
                  <a:lnTo>
                    <a:pt x="54" y="337"/>
                  </a:lnTo>
                  <a:lnTo>
                    <a:pt x="47" y="321"/>
                  </a:lnTo>
                  <a:lnTo>
                    <a:pt x="42" y="303"/>
                  </a:lnTo>
                  <a:lnTo>
                    <a:pt x="36" y="287"/>
                  </a:lnTo>
                  <a:lnTo>
                    <a:pt x="32" y="274"/>
                  </a:lnTo>
                  <a:lnTo>
                    <a:pt x="28" y="260"/>
                  </a:lnTo>
                  <a:lnTo>
                    <a:pt x="23" y="238"/>
                  </a:lnTo>
                  <a:lnTo>
                    <a:pt x="18" y="218"/>
                  </a:lnTo>
                  <a:lnTo>
                    <a:pt x="14" y="200"/>
                  </a:lnTo>
                  <a:lnTo>
                    <a:pt x="11" y="182"/>
                  </a:lnTo>
                  <a:lnTo>
                    <a:pt x="8" y="164"/>
                  </a:lnTo>
                  <a:lnTo>
                    <a:pt x="5" y="142"/>
                  </a:lnTo>
                  <a:lnTo>
                    <a:pt x="1" y="119"/>
                  </a:lnTo>
                  <a:lnTo>
                    <a:pt x="0" y="97"/>
                  </a:lnTo>
                  <a:lnTo>
                    <a:pt x="0" y="72"/>
                  </a:lnTo>
                  <a:lnTo>
                    <a:pt x="0" y="50"/>
                  </a:lnTo>
                  <a:lnTo>
                    <a:pt x="0" y="31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63" name="Freeform 4"/>
            <p:cNvSpPr>
              <a:spLocks/>
            </p:cNvSpPr>
            <p:nvPr/>
          </p:nvSpPr>
          <p:spPr bwMode="auto">
            <a:xfrm>
              <a:off x="246" y="241"/>
              <a:ext cx="480" cy="8"/>
            </a:xfrm>
            <a:custGeom>
              <a:avLst/>
              <a:gdLst>
                <a:gd name="T0" fmla="*/ 480 w 480"/>
                <a:gd name="T1" fmla="*/ 6 h 8"/>
                <a:gd name="T2" fmla="*/ 478 w 480"/>
                <a:gd name="T3" fmla="*/ 0 h 8"/>
                <a:gd name="T4" fmla="*/ 0 w 480"/>
                <a:gd name="T5" fmla="*/ 0 h 8"/>
                <a:gd name="T6" fmla="*/ 0 w 480"/>
                <a:gd name="T7" fmla="*/ 8 h 8"/>
                <a:gd name="T8" fmla="*/ 478 w 480"/>
                <a:gd name="T9" fmla="*/ 8 h 8"/>
                <a:gd name="T10" fmla="*/ 480 w 480"/>
                <a:gd name="T11" fmla="*/ 6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80"/>
                <a:gd name="T19" fmla="*/ 0 h 8"/>
                <a:gd name="T20" fmla="*/ 480 w 480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80" h="8">
                  <a:moveTo>
                    <a:pt x="480" y="6"/>
                  </a:moveTo>
                  <a:lnTo>
                    <a:pt x="47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478" y="8"/>
                  </a:lnTo>
                  <a:lnTo>
                    <a:pt x="480" y="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64" name="Freeform 5"/>
            <p:cNvSpPr>
              <a:spLocks/>
            </p:cNvSpPr>
            <p:nvPr/>
          </p:nvSpPr>
          <p:spPr bwMode="auto">
            <a:xfrm>
              <a:off x="721" y="247"/>
              <a:ext cx="7" cy="23"/>
            </a:xfrm>
            <a:custGeom>
              <a:avLst/>
              <a:gdLst>
                <a:gd name="T0" fmla="*/ 5 w 7"/>
                <a:gd name="T1" fmla="*/ 23 h 23"/>
                <a:gd name="T2" fmla="*/ 5 w 7"/>
                <a:gd name="T3" fmla="*/ 23 h 23"/>
                <a:gd name="T4" fmla="*/ 7 w 7"/>
                <a:gd name="T5" fmla="*/ 5 h 23"/>
                <a:gd name="T6" fmla="*/ 5 w 7"/>
                <a:gd name="T7" fmla="*/ 0 h 23"/>
                <a:gd name="T8" fmla="*/ 0 w 7"/>
                <a:gd name="T9" fmla="*/ 0 h 23"/>
                <a:gd name="T10" fmla="*/ 0 w 7"/>
                <a:gd name="T11" fmla="*/ 5 h 23"/>
                <a:gd name="T12" fmla="*/ 0 w 7"/>
                <a:gd name="T13" fmla="*/ 22 h 23"/>
                <a:gd name="T14" fmla="*/ 0 w 7"/>
                <a:gd name="T15" fmla="*/ 22 h 23"/>
                <a:gd name="T16" fmla="*/ 5 w 7"/>
                <a:gd name="T17" fmla="*/ 23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23"/>
                <a:gd name="T29" fmla="*/ 7 w 7"/>
                <a:gd name="T30" fmla="*/ 23 h 2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23">
                  <a:moveTo>
                    <a:pt x="5" y="23"/>
                  </a:moveTo>
                  <a:lnTo>
                    <a:pt x="5" y="23"/>
                  </a:lnTo>
                  <a:lnTo>
                    <a:pt x="7" y="5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22"/>
                  </a:lnTo>
                  <a:lnTo>
                    <a:pt x="5" y="23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65" name="Freeform 6"/>
            <p:cNvSpPr>
              <a:spLocks/>
            </p:cNvSpPr>
            <p:nvPr/>
          </p:nvSpPr>
          <p:spPr bwMode="auto">
            <a:xfrm>
              <a:off x="711" y="269"/>
              <a:ext cx="15" cy="126"/>
            </a:xfrm>
            <a:custGeom>
              <a:avLst/>
              <a:gdLst>
                <a:gd name="T0" fmla="*/ 5 w 15"/>
                <a:gd name="T1" fmla="*/ 126 h 126"/>
                <a:gd name="T2" fmla="*/ 5 w 15"/>
                <a:gd name="T3" fmla="*/ 126 h 126"/>
                <a:gd name="T4" fmla="*/ 12 w 15"/>
                <a:gd name="T5" fmla="*/ 86 h 126"/>
                <a:gd name="T6" fmla="*/ 13 w 15"/>
                <a:gd name="T7" fmla="*/ 48 h 126"/>
                <a:gd name="T8" fmla="*/ 15 w 15"/>
                <a:gd name="T9" fmla="*/ 18 h 126"/>
                <a:gd name="T10" fmla="*/ 15 w 15"/>
                <a:gd name="T11" fmla="*/ 1 h 126"/>
                <a:gd name="T12" fmla="*/ 10 w 15"/>
                <a:gd name="T13" fmla="*/ 0 h 126"/>
                <a:gd name="T14" fmla="*/ 10 w 15"/>
                <a:gd name="T15" fmla="*/ 18 h 126"/>
                <a:gd name="T16" fmla="*/ 9 w 15"/>
                <a:gd name="T17" fmla="*/ 48 h 126"/>
                <a:gd name="T18" fmla="*/ 5 w 15"/>
                <a:gd name="T19" fmla="*/ 84 h 126"/>
                <a:gd name="T20" fmla="*/ 0 w 15"/>
                <a:gd name="T21" fmla="*/ 126 h 126"/>
                <a:gd name="T22" fmla="*/ 0 w 15"/>
                <a:gd name="T23" fmla="*/ 126 h 126"/>
                <a:gd name="T24" fmla="*/ 5 w 15"/>
                <a:gd name="T25" fmla="*/ 126 h 1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5"/>
                <a:gd name="T40" fmla="*/ 0 h 126"/>
                <a:gd name="T41" fmla="*/ 15 w 15"/>
                <a:gd name="T42" fmla="*/ 126 h 12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5" h="126">
                  <a:moveTo>
                    <a:pt x="5" y="126"/>
                  </a:moveTo>
                  <a:lnTo>
                    <a:pt x="5" y="126"/>
                  </a:lnTo>
                  <a:lnTo>
                    <a:pt x="12" y="86"/>
                  </a:lnTo>
                  <a:lnTo>
                    <a:pt x="13" y="48"/>
                  </a:lnTo>
                  <a:lnTo>
                    <a:pt x="15" y="18"/>
                  </a:lnTo>
                  <a:lnTo>
                    <a:pt x="15" y="1"/>
                  </a:lnTo>
                  <a:lnTo>
                    <a:pt x="10" y="0"/>
                  </a:lnTo>
                  <a:lnTo>
                    <a:pt x="10" y="18"/>
                  </a:lnTo>
                  <a:lnTo>
                    <a:pt x="9" y="48"/>
                  </a:lnTo>
                  <a:lnTo>
                    <a:pt x="5" y="84"/>
                  </a:lnTo>
                  <a:lnTo>
                    <a:pt x="0" y="126"/>
                  </a:lnTo>
                  <a:lnTo>
                    <a:pt x="5" y="12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66" name="Freeform 7"/>
            <p:cNvSpPr>
              <a:spLocks/>
            </p:cNvSpPr>
            <p:nvPr/>
          </p:nvSpPr>
          <p:spPr bwMode="auto">
            <a:xfrm>
              <a:off x="682" y="395"/>
              <a:ext cx="34" cy="139"/>
            </a:xfrm>
            <a:custGeom>
              <a:avLst/>
              <a:gdLst>
                <a:gd name="T0" fmla="*/ 6 w 34"/>
                <a:gd name="T1" fmla="*/ 139 h 139"/>
                <a:gd name="T2" fmla="*/ 6 w 34"/>
                <a:gd name="T3" fmla="*/ 139 h 139"/>
                <a:gd name="T4" fmla="*/ 18 w 34"/>
                <a:gd name="T5" fmla="*/ 99 h 139"/>
                <a:gd name="T6" fmla="*/ 24 w 34"/>
                <a:gd name="T7" fmla="*/ 67 h 139"/>
                <a:gd name="T8" fmla="*/ 29 w 34"/>
                <a:gd name="T9" fmla="*/ 36 h 139"/>
                <a:gd name="T10" fmla="*/ 34 w 34"/>
                <a:gd name="T11" fmla="*/ 0 h 139"/>
                <a:gd name="T12" fmla="*/ 29 w 34"/>
                <a:gd name="T13" fmla="*/ 0 h 139"/>
                <a:gd name="T14" fmla="*/ 24 w 34"/>
                <a:gd name="T15" fmla="*/ 34 h 139"/>
                <a:gd name="T16" fmla="*/ 19 w 34"/>
                <a:gd name="T17" fmla="*/ 65 h 139"/>
                <a:gd name="T18" fmla="*/ 13 w 34"/>
                <a:gd name="T19" fmla="*/ 97 h 139"/>
                <a:gd name="T20" fmla="*/ 0 w 34"/>
                <a:gd name="T21" fmla="*/ 139 h 139"/>
                <a:gd name="T22" fmla="*/ 0 w 34"/>
                <a:gd name="T23" fmla="*/ 139 h 139"/>
                <a:gd name="T24" fmla="*/ 6 w 34"/>
                <a:gd name="T25" fmla="*/ 139 h 1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4"/>
                <a:gd name="T40" fmla="*/ 0 h 139"/>
                <a:gd name="T41" fmla="*/ 34 w 34"/>
                <a:gd name="T42" fmla="*/ 139 h 13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4" h="139">
                  <a:moveTo>
                    <a:pt x="6" y="139"/>
                  </a:moveTo>
                  <a:lnTo>
                    <a:pt x="6" y="139"/>
                  </a:lnTo>
                  <a:lnTo>
                    <a:pt x="18" y="99"/>
                  </a:lnTo>
                  <a:lnTo>
                    <a:pt x="24" y="67"/>
                  </a:lnTo>
                  <a:lnTo>
                    <a:pt x="29" y="36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4" y="34"/>
                  </a:lnTo>
                  <a:lnTo>
                    <a:pt x="19" y="65"/>
                  </a:lnTo>
                  <a:lnTo>
                    <a:pt x="13" y="97"/>
                  </a:lnTo>
                  <a:lnTo>
                    <a:pt x="0" y="139"/>
                  </a:lnTo>
                  <a:lnTo>
                    <a:pt x="6" y="13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67" name="Freeform 8"/>
            <p:cNvSpPr>
              <a:spLocks/>
            </p:cNvSpPr>
            <p:nvPr/>
          </p:nvSpPr>
          <p:spPr bwMode="auto">
            <a:xfrm>
              <a:off x="598" y="534"/>
              <a:ext cx="90" cy="189"/>
            </a:xfrm>
            <a:custGeom>
              <a:avLst/>
              <a:gdLst>
                <a:gd name="T0" fmla="*/ 5 w 90"/>
                <a:gd name="T1" fmla="*/ 189 h 189"/>
                <a:gd name="T2" fmla="*/ 5 w 90"/>
                <a:gd name="T3" fmla="*/ 189 h 189"/>
                <a:gd name="T4" fmla="*/ 18 w 90"/>
                <a:gd name="T5" fmla="*/ 168 h 189"/>
                <a:gd name="T6" fmla="*/ 30 w 90"/>
                <a:gd name="T7" fmla="*/ 144 h 189"/>
                <a:gd name="T8" fmla="*/ 43 w 90"/>
                <a:gd name="T9" fmla="*/ 119 h 189"/>
                <a:gd name="T10" fmla="*/ 54 w 90"/>
                <a:gd name="T11" fmla="*/ 97 h 189"/>
                <a:gd name="T12" fmla="*/ 64 w 90"/>
                <a:gd name="T13" fmla="*/ 74 h 189"/>
                <a:gd name="T14" fmla="*/ 72 w 90"/>
                <a:gd name="T15" fmla="*/ 50 h 189"/>
                <a:gd name="T16" fmla="*/ 82 w 90"/>
                <a:gd name="T17" fmla="*/ 27 h 189"/>
                <a:gd name="T18" fmla="*/ 90 w 90"/>
                <a:gd name="T19" fmla="*/ 0 h 189"/>
                <a:gd name="T20" fmla="*/ 84 w 90"/>
                <a:gd name="T21" fmla="*/ 0 h 189"/>
                <a:gd name="T22" fmla="*/ 77 w 90"/>
                <a:gd name="T23" fmla="*/ 23 h 189"/>
                <a:gd name="T24" fmla="*/ 67 w 90"/>
                <a:gd name="T25" fmla="*/ 49 h 189"/>
                <a:gd name="T26" fmla="*/ 58 w 90"/>
                <a:gd name="T27" fmla="*/ 70 h 189"/>
                <a:gd name="T28" fmla="*/ 48 w 90"/>
                <a:gd name="T29" fmla="*/ 94 h 189"/>
                <a:gd name="T30" fmla="*/ 38 w 90"/>
                <a:gd name="T31" fmla="*/ 119 h 189"/>
                <a:gd name="T32" fmla="*/ 26 w 90"/>
                <a:gd name="T33" fmla="*/ 141 h 189"/>
                <a:gd name="T34" fmla="*/ 13 w 90"/>
                <a:gd name="T35" fmla="*/ 164 h 189"/>
                <a:gd name="T36" fmla="*/ 0 w 90"/>
                <a:gd name="T37" fmla="*/ 188 h 189"/>
                <a:gd name="T38" fmla="*/ 0 w 90"/>
                <a:gd name="T39" fmla="*/ 188 h 189"/>
                <a:gd name="T40" fmla="*/ 5 w 90"/>
                <a:gd name="T41" fmla="*/ 189 h 18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0"/>
                <a:gd name="T64" fmla="*/ 0 h 189"/>
                <a:gd name="T65" fmla="*/ 90 w 90"/>
                <a:gd name="T66" fmla="*/ 189 h 18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0" h="189">
                  <a:moveTo>
                    <a:pt x="5" y="189"/>
                  </a:moveTo>
                  <a:lnTo>
                    <a:pt x="5" y="189"/>
                  </a:lnTo>
                  <a:lnTo>
                    <a:pt x="18" y="168"/>
                  </a:lnTo>
                  <a:lnTo>
                    <a:pt x="30" y="144"/>
                  </a:lnTo>
                  <a:lnTo>
                    <a:pt x="43" y="119"/>
                  </a:lnTo>
                  <a:lnTo>
                    <a:pt x="54" y="97"/>
                  </a:lnTo>
                  <a:lnTo>
                    <a:pt x="64" y="74"/>
                  </a:lnTo>
                  <a:lnTo>
                    <a:pt x="72" y="50"/>
                  </a:lnTo>
                  <a:lnTo>
                    <a:pt x="82" y="27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77" y="23"/>
                  </a:lnTo>
                  <a:lnTo>
                    <a:pt x="67" y="49"/>
                  </a:lnTo>
                  <a:lnTo>
                    <a:pt x="58" y="70"/>
                  </a:lnTo>
                  <a:lnTo>
                    <a:pt x="48" y="94"/>
                  </a:lnTo>
                  <a:lnTo>
                    <a:pt x="38" y="119"/>
                  </a:lnTo>
                  <a:lnTo>
                    <a:pt x="26" y="141"/>
                  </a:lnTo>
                  <a:lnTo>
                    <a:pt x="13" y="164"/>
                  </a:lnTo>
                  <a:lnTo>
                    <a:pt x="0" y="188"/>
                  </a:lnTo>
                  <a:lnTo>
                    <a:pt x="5" y="18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68" name="Freeform 9"/>
            <p:cNvSpPr>
              <a:spLocks/>
            </p:cNvSpPr>
            <p:nvPr/>
          </p:nvSpPr>
          <p:spPr bwMode="auto">
            <a:xfrm>
              <a:off x="490" y="722"/>
              <a:ext cx="113" cy="142"/>
            </a:xfrm>
            <a:custGeom>
              <a:avLst/>
              <a:gdLst>
                <a:gd name="T0" fmla="*/ 2 w 113"/>
                <a:gd name="T1" fmla="*/ 142 h 142"/>
                <a:gd name="T2" fmla="*/ 3 w 113"/>
                <a:gd name="T3" fmla="*/ 140 h 142"/>
                <a:gd name="T4" fmla="*/ 16 w 113"/>
                <a:gd name="T5" fmla="*/ 129 h 142"/>
                <a:gd name="T6" fmla="*/ 44 w 113"/>
                <a:gd name="T7" fmla="*/ 95 h 142"/>
                <a:gd name="T8" fmla="*/ 62 w 113"/>
                <a:gd name="T9" fmla="*/ 74 h 142"/>
                <a:gd name="T10" fmla="*/ 80 w 113"/>
                <a:gd name="T11" fmla="*/ 50 h 142"/>
                <a:gd name="T12" fmla="*/ 97 w 113"/>
                <a:gd name="T13" fmla="*/ 27 h 142"/>
                <a:gd name="T14" fmla="*/ 113 w 113"/>
                <a:gd name="T15" fmla="*/ 1 h 142"/>
                <a:gd name="T16" fmla="*/ 108 w 113"/>
                <a:gd name="T17" fmla="*/ 0 h 142"/>
                <a:gd name="T18" fmla="*/ 92 w 113"/>
                <a:gd name="T19" fmla="*/ 21 h 142"/>
                <a:gd name="T20" fmla="*/ 75 w 113"/>
                <a:gd name="T21" fmla="*/ 46 h 142"/>
                <a:gd name="T22" fmla="*/ 57 w 113"/>
                <a:gd name="T23" fmla="*/ 70 h 142"/>
                <a:gd name="T24" fmla="*/ 39 w 113"/>
                <a:gd name="T25" fmla="*/ 90 h 142"/>
                <a:gd name="T26" fmla="*/ 13 w 113"/>
                <a:gd name="T27" fmla="*/ 124 h 142"/>
                <a:gd name="T28" fmla="*/ 0 w 113"/>
                <a:gd name="T29" fmla="*/ 137 h 142"/>
                <a:gd name="T30" fmla="*/ 3 w 113"/>
                <a:gd name="T31" fmla="*/ 137 h 142"/>
                <a:gd name="T32" fmla="*/ 2 w 113"/>
                <a:gd name="T33" fmla="*/ 142 h 1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3"/>
                <a:gd name="T52" fmla="*/ 0 h 142"/>
                <a:gd name="T53" fmla="*/ 113 w 113"/>
                <a:gd name="T54" fmla="*/ 142 h 1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3" h="142">
                  <a:moveTo>
                    <a:pt x="2" y="142"/>
                  </a:moveTo>
                  <a:lnTo>
                    <a:pt x="3" y="140"/>
                  </a:lnTo>
                  <a:lnTo>
                    <a:pt x="16" y="129"/>
                  </a:lnTo>
                  <a:lnTo>
                    <a:pt x="44" y="95"/>
                  </a:lnTo>
                  <a:lnTo>
                    <a:pt x="62" y="74"/>
                  </a:lnTo>
                  <a:lnTo>
                    <a:pt x="80" y="50"/>
                  </a:lnTo>
                  <a:lnTo>
                    <a:pt x="97" y="27"/>
                  </a:lnTo>
                  <a:lnTo>
                    <a:pt x="113" y="1"/>
                  </a:lnTo>
                  <a:lnTo>
                    <a:pt x="108" y="0"/>
                  </a:lnTo>
                  <a:lnTo>
                    <a:pt x="92" y="21"/>
                  </a:lnTo>
                  <a:lnTo>
                    <a:pt x="75" y="46"/>
                  </a:lnTo>
                  <a:lnTo>
                    <a:pt x="57" y="70"/>
                  </a:lnTo>
                  <a:lnTo>
                    <a:pt x="39" y="90"/>
                  </a:lnTo>
                  <a:lnTo>
                    <a:pt x="13" y="124"/>
                  </a:lnTo>
                  <a:lnTo>
                    <a:pt x="0" y="137"/>
                  </a:lnTo>
                  <a:lnTo>
                    <a:pt x="3" y="137"/>
                  </a:lnTo>
                  <a:lnTo>
                    <a:pt x="2" y="14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69" name="Freeform 10"/>
            <p:cNvSpPr>
              <a:spLocks/>
            </p:cNvSpPr>
            <p:nvPr/>
          </p:nvSpPr>
          <p:spPr bwMode="auto">
            <a:xfrm>
              <a:off x="449" y="821"/>
              <a:ext cx="44" cy="43"/>
            </a:xfrm>
            <a:custGeom>
              <a:avLst/>
              <a:gdLst>
                <a:gd name="T0" fmla="*/ 0 w 44"/>
                <a:gd name="T1" fmla="*/ 5 h 43"/>
                <a:gd name="T2" fmla="*/ 0 w 44"/>
                <a:gd name="T3" fmla="*/ 5 h 43"/>
                <a:gd name="T4" fmla="*/ 25 w 44"/>
                <a:gd name="T5" fmla="*/ 29 h 43"/>
                <a:gd name="T6" fmla="*/ 43 w 44"/>
                <a:gd name="T7" fmla="*/ 43 h 43"/>
                <a:gd name="T8" fmla="*/ 44 w 44"/>
                <a:gd name="T9" fmla="*/ 38 h 43"/>
                <a:gd name="T10" fmla="*/ 28 w 44"/>
                <a:gd name="T11" fmla="*/ 23 h 43"/>
                <a:gd name="T12" fmla="*/ 5 w 44"/>
                <a:gd name="T13" fmla="*/ 0 h 43"/>
                <a:gd name="T14" fmla="*/ 5 w 44"/>
                <a:gd name="T15" fmla="*/ 0 h 43"/>
                <a:gd name="T16" fmla="*/ 0 w 44"/>
                <a:gd name="T17" fmla="*/ 5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4"/>
                <a:gd name="T28" fmla="*/ 0 h 43"/>
                <a:gd name="T29" fmla="*/ 44 w 44"/>
                <a:gd name="T30" fmla="*/ 43 h 4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4" h="43">
                  <a:moveTo>
                    <a:pt x="0" y="5"/>
                  </a:moveTo>
                  <a:lnTo>
                    <a:pt x="0" y="5"/>
                  </a:lnTo>
                  <a:lnTo>
                    <a:pt x="25" y="29"/>
                  </a:lnTo>
                  <a:lnTo>
                    <a:pt x="43" y="43"/>
                  </a:lnTo>
                  <a:lnTo>
                    <a:pt x="44" y="38"/>
                  </a:lnTo>
                  <a:lnTo>
                    <a:pt x="28" y="23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70" name="Freeform 11"/>
            <p:cNvSpPr>
              <a:spLocks/>
            </p:cNvSpPr>
            <p:nvPr/>
          </p:nvSpPr>
          <p:spPr bwMode="auto">
            <a:xfrm>
              <a:off x="388" y="736"/>
              <a:ext cx="66" cy="90"/>
            </a:xfrm>
            <a:custGeom>
              <a:avLst/>
              <a:gdLst>
                <a:gd name="T0" fmla="*/ 0 w 66"/>
                <a:gd name="T1" fmla="*/ 4 h 90"/>
                <a:gd name="T2" fmla="*/ 0 w 66"/>
                <a:gd name="T3" fmla="*/ 4 h 90"/>
                <a:gd name="T4" fmla="*/ 13 w 66"/>
                <a:gd name="T5" fmla="*/ 27 h 90"/>
                <a:gd name="T6" fmla="*/ 27 w 66"/>
                <a:gd name="T7" fmla="*/ 45 h 90"/>
                <a:gd name="T8" fmla="*/ 35 w 66"/>
                <a:gd name="T9" fmla="*/ 61 h 90"/>
                <a:gd name="T10" fmla="*/ 45 w 66"/>
                <a:gd name="T11" fmla="*/ 70 h 90"/>
                <a:gd name="T12" fmla="*/ 54 w 66"/>
                <a:gd name="T13" fmla="*/ 83 h 90"/>
                <a:gd name="T14" fmla="*/ 61 w 66"/>
                <a:gd name="T15" fmla="*/ 90 h 90"/>
                <a:gd name="T16" fmla="*/ 66 w 66"/>
                <a:gd name="T17" fmla="*/ 85 h 90"/>
                <a:gd name="T18" fmla="*/ 59 w 66"/>
                <a:gd name="T19" fmla="*/ 78 h 90"/>
                <a:gd name="T20" fmla="*/ 48 w 66"/>
                <a:gd name="T21" fmla="*/ 65 h 90"/>
                <a:gd name="T22" fmla="*/ 40 w 66"/>
                <a:gd name="T23" fmla="*/ 56 h 90"/>
                <a:gd name="T24" fmla="*/ 30 w 66"/>
                <a:gd name="T25" fmla="*/ 43 h 90"/>
                <a:gd name="T26" fmla="*/ 18 w 66"/>
                <a:gd name="T27" fmla="*/ 25 h 90"/>
                <a:gd name="T28" fmla="*/ 5 w 66"/>
                <a:gd name="T29" fmla="*/ 0 h 90"/>
                <a:gd name="T30" fmla="*/ 5 w 66"/>
                <a:gd name="T31" fmla="*/ 0 h 90"/>
                <a:gd name="T32" fmla="*/ 0 w 66"/>
                <a:gd name="T33" fmla="*/ 4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6"/>
                <a:gd name="T52" fmla="*/ 0 h 90"/>
                <a:gd name="T53" fmla="*/ 66 w 66"/>
                <a:gd name="T54" fmla="*/ 90 h 9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6" h="90">
                  <a:moveTo>
                    <a:pt x="0" y="4"/>
                  </a:moveTo>
                  <a:lnTo>
                    <a:pt x="0" y="4"/>
                  </a:lnTo>
                  <a:lnTo>
                    <a:pt x="13" y="27"/>
                  </a:lnTo>
                  <a:lnTo>
                    <a:pt x="27" y="45"/>
                  </a:lnTo>
                  <a:lnTo>
                    <a:pt x="35" y="61"/>
                  </a:lnTo>
                  <a:lnTo>
                    <a:pt x="45" y="70"/>
                  </a:lnTo>
                  <a:lnTo>
                    <a:pt x="54" y="83"/>
                  </a:lnTo>
                  <a:lnTo>
                    <a:pt x="61" y="90"/>
                  </a:lnTo>
                  <a:lnTo>
                    <a:pt x="66" y="85"/>
                  </a:lnTo>
                  <a:lnTo>
                    <a:pt x="59" y="78"/>
                  </a:lnTo>
                  <a:lnTo>
                    <a:pt x="48" y="65"/>
                  </a:lnTo>
                  <a:lnTo>
                    <a:pt x="40" y="56"/>
                  </a:lnTo>
                  <a:lnTo>
                    <a:pt x="30" y="43"/>
                  </a:lnTo>
                  <a:lnTo>
                    <a:pt x="18" y="25"/>
                  </a:lnTo>
                  <a:lnTo>
                    <a:pt x="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71" name="Freeform 12"/>
            <p:cNvSpPr>
              <a:spLocks/>
            </p:cNvSpPr>
            <p:nvPr/>
          </p:nvSpPr>
          <p:spPr bwMode="auto">
            <a:xfrm>
              <a:off x="290" y="566"/>
              <a:ext cx="103" cy="174"/>
            </a:xfrm>
            <a:custGeom>
              <a:avLst/>
              <a:gdLst>
                <a:gd name="T0" fmla="*/ 0 w 103"/>
                <a:gd name="T1" fmla="*/ 4 h 174"/>
                <a:gd name="T2" fmla="*/ 0 w 103"/>
                <a:gd name="T3" fmla="*/ 4 h 174"/>
                <a:gd name="T4" fmla="*/ 11 w 103"/>
                <a:gd name="T5" fmla="*/ 36 h 174"/>
                <a:gd name="T6" fmla="*/ 23 w 103"/>
                <a:gd name="T7" fmla="*/ 62 h 174"/>
                <a:gd name="T8" fmla="*/ 34 w 103"/>
                <a:gd name="T9" fmla="*/ 82 h 174"/>
                <a:gd name="T10" fmla="*/ 44 w 103"/>
                <a:gd name="T11" fmla="*/ 98 h 174"/>
                <a:gd name="T12" fmla="*/ 57 w 103"/>
                <a:gd name="T13" fmla="*/ 114 h 174"/>
                <a:gd name="T14" fmla="*/ 70 w 103"/>
                <a:gd name="T15" fmla="*/ 130 h 174"/>
                <a:gd name="T16" fmla="*/ 82 w 103"/>
                <a:gd name="T17" fmla="*/ 150 h 174"/>
                <a:gd name="T18" fmla="*/ 98 w 103"/>
                <a:gd name="T19" fmla="*/ 174 h 174"/>
                <a:gd name="T20" fmla="*/ 103 w 103"/>
                <a:gd name="T21" fmla="*/ 170 h 174"/>
                <a:gd name="T22" fmla="*/ 88 w 103"/>
                <a:gd name="T23" fmla="*/ 147 h 174"/>
                <a:gd name="T24" fmla="*/ 74 w 103"/>
                <a:gd name="T25" fmla="*/ 127 h 174"/>
                <a:gd name="T26" fmla="*/ 62 w 103"/>
                <a:gd name="T27" fmla="*/ 110 h 174"/>
                <a:gd name="T28" fmla="*/ 51 w 103"/>
                <a:gd name="T29" fmla="*/ 96 h 174"/>
                <a:gd name="T30" fmla="*/ 39 w 103"/>
                <a:gd name="T31" fmla="*/ 78 h 174"/>
                <a:gd name="T32" fmla="*/ 28 w 103"/>
                <a:gd name="T33" fmla="*/ 58 h 174"/>
                <a:gd name="T34" fmla="*/ 18 w 103"/>
                <a:gd name="T35" fmla="*/ 35 h 174"/>
                <a:gd name="T36" fmla="*/ 6 w 103"/>
                <a:gd name="T37" fmla="*/ 0 h 174"/>
                <a:gd name="T38" fmla="*/ 6 w 103"/>
                <a:gd name="T39" fmla="*/ 0 h 174"/>
                <a:gd name="T40" fmla="*/ 0 w 103"/>
                <a:gd name="T41" fmla="*/ 4 h 17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03"/>
                <a:gd name="T64" fmla="*/ 0 h 174"/>
                <a:gd name="T65" fmla="*/ 103 w 103"/>
                <a:gd name="T66" fmla="*/ 174 h 17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03" h="174">
                  <a:moveTo>
                    <a:pt x="0" y="4"/>
                  </a:moveTo>
                  <a:lnTo>
                    <a:pt x="0" y="4"/>
                  </a:lnTo>
                  <a:lnTo>
                    <a:pt x="11" y="36"/>
                  </a:lnTo>
                  <a:lnTo>
                    <a:pt x="23" y="62"/>
                  </a:lnTo>
                  <a:lnTo>
                    <a:pt x="34" y="82"/>
                  </a:lnTo>
                  <a:lnTo>
                    <a:pt x="44" y="98"/>
                  </a:lnTo>
                  <a:lnTo>
                    <a:pt x="57" y="114"/>
                  </a:lnTo>
                  <a:lnTo>
                    <a:pt x="70" y="130"/>
                  </a:lnTo>
                  <a:lnTo>
                    <a:pt x="82" y="150"/>
                  </a:lnTo>
                  <a:lnTo>
                    <a:pt x="98" y="174"/>
                  </a:lnTo>
                  <a:lnTo>
                    <a:pt x="103" y="170"/>
                  </a:lnTo>
                  <a:lnTo>
                    <a:pt x="88" y="147"/>
                  </a:lnTo>
                  <a:lnTo>
                    <a:pt x="74" y="127"/>
                  </a:lnTo>
                  <a:lnTo>
                    <a:pt x="62" y="110"/>
                  </a:lnTo>
                  <a:lnTo>
                    <a:pt x="51" y="96"/>
                  </a:lnTo>
                  <a:lnTo>
                    <a:pt x="39" y="78"/>
                  </a:lnTo>
                  <a:lnTo>
                    <a:pt x="28" y="58"/>
                  </a:lnTo>
                  <a:lnTo>
                    <a:pt x="18" y="35"/>
                  </a:lnTo>
                  <a:lnTo>
                    <a:pt x="6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72" name="Freeform 13"/>
            <p:cNvSpPr>
              <a:spLocks/>
            </p:cNvSpPr>
            <p:nvPr/>
          </p:nvSpPr>
          <p:spPr bwMode="auto">
            <a:xfrm>
              <a:off x="246" y="389"/>
              <a:ext cx="50" cy="181"/>
            </a:xfrm>
            <a:custGeom>
              <a:avLst/>
              <a:gdLst>
                <a:gd name="T0" fmla="*/ 0 w 50"/>
                <a:gd name="T1" fmla="*/ 0 h 181"/>
                <a:gd name="T2" fmla="*/ 1 w 50"/>
                <a:gd name="T3" fmla="*/ 0 h 181"/>
                <a:gd name="T4" fmla="*/ 8 w 50"/>
                <a:gd name="T5" fmla="*/ 42 h 181"/>
                <a:gd name="T6" fmla="*/ 14 w 50"/>
                <a:gd name="T7" fmla="*/ 76 h 181"/>
                <a:gd name="T8" fmla="*/ 26 w 50"/>
                <a:gd name="T9" fmla="*/ 120 h 181"/>
                <a:gd name="T10" fmla="*/ 44 w 50"/>
                <a:gd name="T11" fmla="*/ 181 h 181"/>
                <a:gd name="T12" fmla="*/ 50 w 50"/>
                <a:gd name="T13" fmla="*/ 177 h 181"/>
                <a:gd name="T14" fmla="*/ 31 w 50"/>
                <a:gd name="T15" fmla="*/ 118 h 181"/>
                <a:gd name="T16" fmla="*/ 21 w 50"/>
                <a:gd name="T17" fmla="*/ 76 h 181"/>
                <a:gd name="T18" fmla="*/ 13 w 50"/>
                <a:gd name="T19" fmla="*/ 40 h 181"/>
                <a:gd name="T20" fmla="*/ 8 w 50"/>
                <a:gd name="T21" fmla="*/ 0 h 181"/>
                <a:gd name="T22" fmla="*/ 8 w 50"/>
                <a:gd name="T23" fmla="*/ 0 h 181"/>
                <a:gd name="T24" fmla="*/ 0 w 50"/>
                <a:gd name="T25" fmla="*/ 0 h 1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0"/>
                <a:gd name="T40" fmla="*/ 0 h 181"/>
                <a:gd name="T41" fmla="*/ 50 w 50"/>
                <a:gd name="T42" fmla="*/ 181 h 18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0" h="181">
                  <a:moveTo>
                    <a:pt x="0" y="0"/>
                  </a:moveTo>
                  <a:lnTo>
                    <a:pt x="1" y="0"/>
                  </a:lnTo>
                  <a:lnTo>
                    <a:pt x="8" y="42"/>
                  </a:lnTo>
                  <a:lnTo>
                    <a:pt x="14" y="76"/>
                  </a:lnTo>
                  <a:lnTo>
                    <a:pt x="26" y="120"/>
                  </a:lnTo>
                  <a:lnTo>
                    <a:pt x="44" y="181"/>
                  </a:lnTo>
                  <a:lnTo>
                    <a:pt x="50" y="177"/>
                  </a:lnTo>
                  <a:lnTo>
                    <a:pt x="31" y="118"/>
                  </a:lnTo>
                  <a:lnTo>
                    <a:pt x="21" y="76"/>
                  </a:lnTo>
                  <a:lnTo>
                    <a:pt x="13" y="4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73" name="Freeform 14"/>
            <p:cNvSpPr>
              <a:spLocks/>
            </p:cNvSpPr>
            <p:nvPr/>
          </p:nvSpPr>
          <p:spPr bwMode="auto">
            <a:xfrm>
              <a:off x="242" y="241"/>
              <a:ext cx="12" cy="148"/>
            </a:xfrm>
            <a:custGeom>
              <a:avLst/>
              <a:gdLst>
                <a:gd name="T0" fmla="*/ 4 w 12"/>
                <a:gd name="T1" fmla="*/ 0 h 148"/>
                <a:gd name="T2" fmla="*/ 0 w 12"/>
                <a:gd name="T3" fmla="*/ 6 h 148"/>
                <a:gd name="T4" fmla="*/ 0 w 12"/>
                <a:gd name="T5" fmla="*/ 19 h 148"/>
                <a:gd name="T6" fmla="*/ 0 w 12"/>
                <a:gd name="T7" fmla="*/ 56 h 148"/>
                <a:gd name="T8" fmla="*/ 2 w 12"/>
                <a:gd name="T9" fmla="*/ 103 h 148"/>
                <a:gd name="T10" fmla="*/ 4 w 12"/>
                <a:gd name="T11" fmla="*/ 148 h 148"/>
                <a:gd name="T12" fmla="*/ 12 w 12"/>
                <a:gd name="T13" fmla="*/ 148 h 148"/>
                <a:gd name="T14" fmla="*/ 7 w 12"/>
                <a:gd name="T15" fmla="*/ 103 h 148"/>
                <a:gd name="T16" fmla="*/ 5 w 12"/>
                <a:gd name="T17" fmla="*/ 56 h 148"/>
                <a:gd name="T18" fmla="*/ 5 w 12"/>
                <a:gd name="T19" fmla="*/ 19 h 148"/>
                <a:gd name="T20" fmla="*/ 5 w 12"/>
                <a:gd name="T21" fmla="*/ 6 h 148"/>
                <a:gd name="T22" fmla="*/ 4 w 12"/>
                <a:gd name="T23" fmla="*/ 8 h 148"/>
                <a:gd name="T24" fmla="*/ 4 w 12"/>
                <a:gd name="T25" fmla="*/ 0 h 148"/>
                <a:gd name="T26" fmla="*/ 0 w 12"/>
                <a:gd name="T27" fmla="*/ 0 h 148"/>
                <a:gd name="T28" fmla="*/ 0 w 12"/>
                <a:gd name="T29" fmla="*/ 6 h 148"/>
                <a:gd name="T30" fmla="*/ 4 w 12"/>
                <a:gd name="T31" fmla="*/ 0 h 14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2"/>
                <a:gd name="T49" fmla="*/ 0 h 148"/>
                <a:gd name="T50" fmla="*/ 12 w 12"/>
                <a:gd name="T51" fmla="*/ 148 h 14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2" h="148">
                  <a:moveTo>
                    <a:pt x="4" y="0"/>
                  </a:moveTo>
                  <a:lnTo>
                    <a:pt x="0" y="6"/>
                  </a:lnTo>
                  <a:lnTo>
                    <a:pt x="0" y="19"/>
                  </a:lnTo>
                  <a:lnTo>
                    <a:pt x="0" y="56"/>
                  </a:lnTo>
                  <a:lnTo>
                    <a:pt x="2" y="103"/>
                  </a:lnTo>
                  <a:lnTo>
                    <a:pt x="4" y="148"/>
                  </a:lnTo>
                  <a:lnTo>
                    <a:pt x="12" y="148"/>
                  </a:lnTo>
                  <a:lnTo>
                    <a:pt x="7" y="103"/>
                  </a:lnTo>
                  <a:lnTo>
                    <a:pt x="5" y="56"/>
                  </a:lnTo>
                  <a:lnTo>
                    <a:pt x="5" y="19"/>
                  </a:lnTo>
                  <a:lnTo>
                    <a:pt x="5" y="6"/>
                  </a:lnTo>
                  <a:lnTo>
                    <a:pt x="4" y="8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74" name="Freeform 15"/>
            <p:cNvSpPr>
              <a:spLocks/>
            </p:cNvSpPr>
            <p:nvPr/>
          </p:nvSpPr>
          <p:spPr bwMode="auto">
            <a:xfrm>
              <a:off x="146" y="196"/>
              <a:ext cx="514" cy="655"/>
            </a:xfrm>
            <a:custGeom>
              <a:avLst/>
              <a:gdLst>
                <a:gd name="T0" fmla="*/ 510 w 514"/>
                <a:gd name="T1" fmla="*/ 2 h 655"/>
                <a:gd name="T2" fmla="*/ 511 w 514"/>
                <a:gd name="T3" fmla="*/ 0 h 655"/>
                <a:gd name="T4" fmla="*/ 513 w 514"/>
                <a:gd name="T5" fmla="*/ 2 h 655"/>
                <a:gd name="T6" fmla="*/ 513 w 514"/>
                <a:gd name="T7" fmla="*/ 17 h 655"/>
                <a:gd name="T8" fmla="*/ 508 w 514"/>
                <a:gd name="T9" fmla="*/ 60 h 655"/>
                <a:gd name="T10" fmla="*/ 506 w 514"/>
                <a:gd name="T11" fmla="*/ 105 h 655"/>
                <a:gd name="T12" fmla="*/ 503 w 514"/>
                <a:gd name="T13" fmla="*/ 141 h 655"/>
                <a:gd name="T14" fmla="*/ 498 w 514"/>
                <a:gd name="T15" fmla="*/ 181 h 655"/>
                <a:gd name="T16" fmla="*/ 492 w 514"/>
                <a:gd name="T17" fmla="*/ 215 h 655"/>
                <a:gd name="T18" fmla="*/ 485 w 514"/>
                <a:gd name="T19" fmla="*/ 249 h 655"/>
                <a:gd name="T20" fmla="*/ 475 w 514"/>
                <a:gd name="T21" fmla="*/ 287 h 655"/>
                <a:gd name="T22" fmla="*/ 464 w 514"/>
                <a:gd name="T23" fmla="*/ 338 h 655"/>
                <a:gd name="T24" fmla="*/ 441 w 514"/>
                <a:gd name="T25" fmla="*/ 408 h 655"/>
                <a:gd name="T26" fmla="*/ 421 w 514"/>
                <a:gd name="T27" fmla="*/ 455 h 655"/>
                <a:gd name="T28" fmla="*/ 396 w 514"/>
                <a:gd name="T29" fmla="*/ 504 h 655"/>
                <a:gd name="T30" fmla="*/ 359 w 514"/>
                <a:gd name="T31" fmla="*/ 556 h 655"/>
                <a:gd name="T32" fmla="*/ 316 w 514"/>
                <a:gd name="T33" fmla="*/ 605 h 655"/>
                <a:gd name="T34" fmla="*/ 280 w 514"/>
                <a:gd name="T35" fmla="*/ 641 h 655"/>
                <a:gd name="T36" fmla="*/ 269 w 514"/>
                <a:gd name="T37" fmla="*/ 652 h 655"/>
                <a:gd name="T38" fmla="*/ 265 w 514"/>
                <a:gd name="T39" fmla="*/ 655 h 655"/>
                <a:gd name="T40" fmla="*/ 259 w 514"/>
                <a:gd name="T41" fmla="*/ 650 h 655"/>
                <a:gd name="T42" fmla="*/ 247 w 514"/>
                <a:gd name="T43" fmla="*/ 641 h 655"/>
                <a:gd name="T44" fmla="*/ 226 w 514"/>
                <a:gd name="T45" fmla="*/ 625 h 655"/>
                <a:gd name="T46" fmla="*/ 218 w 514"/>
                <a:gd name="T47" fmla="*/ 616 h 655"/>
                <a:gd name="T48" fmla="*/ 206 w 514"/>
                <a:gd name="T49" fmla="*/ 600 h 655"/>
                <a:gd name="T50" fmla="*/ 185 w 514"/>
                <a:gd name="T51" fmla="*/ 576 h 655"/>
                <a:gd name="T52" fmla="*/ 160 w 514"/>
                <a:gd name="T53" fmla="*/ 538 h 655"/>
                <a:gd name="T54" fmla="*/ 116 w 514"/>
                <a:gd name="T55" fmla="*/ 462 h 655"/>
                <a:gd name="T56" fmla="*/ 82 w 514"/>
                <a:gd name="T57" fmla="*/ 390 h 655"/>
                <a:gd name="T58" fmla="*/ 65 w 514"/>
                <a:gd name="T59" fmla="*/ 349 h 655"/>
                <a:gd name="T60" fmla="*/ 47 w 514"/>
                <a:gd name="T61" fmla="*/ 293 h 655"/>
                <a:gd name="T62" fmla="*/ 24 w 514"/>
                <a:gd name="T63" fmla="*/ 206 h 655"/>
                <a:gd name="T64" fmla="*/ 11 w 514"/>
                <a:gd name="T65" fmla="*/ 132 h 655"/>
                <a:gd name="T66" fmla="*/ 5 w 514"/>
                <a:gd name="T67" fmla="*/ 82 h 655"/>
                <a:gd name="T68" fmla="*/ 1 w 514"/>
                <a:gd name="T69" fmla="*/ 35 h 655"/>
                <a:gd name="T70" fmla="*/ 0 w 514"/>
                <a:gd name="T71" fmla="*/ 11 h 655"/>
                <a:gd name="T72" fmla="*/ 1 w 514"/>
                <a:gd name="T73" fmla="*/ 2 h 6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14"/>
                <a:gd name="T112" fmla="*/ 0 h 655"/>
                <a:gd name="T113" fmla="*/ 514 w 514"/>
                <a:gd name="T114" fmla="*/ 655 h 6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14" h="655">
                  <a:moveTo>
                    <a:pt x="1" y="2"/>
                  </a:moveTo>
                  <a:lnTo>
                    <a:pt x="510" y="2"/>
                  </a:lnTo>
                  <a:lnTo>
                    <a:pt x="511" y="2"/>
                  </a:lnTo>
                  <a:lnTo>
                    <a:pt x="511" y="0"/>
                  </a:lnTo>
                  <a:lnTo>
                    <a:pt x="513" y="0"/>
                  </a:lnTo>
                  <a:lnTo>
                    <a:pt x="513" y="2"/>
                  </a:lnTo>
                  <a:lnTo>
                    <a:pt x="514" y="8"/>
                  </a:lnTo>
                  <a:lnTo>
                    <a:pt x="513" y="17"/>
                  </a:lnTo>
                  <a:lnTo>
                    <a:pt x="511" y="29"/>
                  </a:lnTo>
                  <a:lnTo>
                    <a:pt x="508" y="60"/>
                  </a:lnTo>
                  <a:lnTo>
                    <a:pt x="508" y="89"/>
                  </a:lnTo>
                  <a:lnTo>
                    <a:pt x="506" y="105"/>
                  </a:lnTo>
                  <a:lnTo>
                    <a:pt x="505" y="121"/>
                  </a:lnTo>
                  <a:lnTo>
                    <a:pt x="503" y="141"/>
                  </a:lnTo>
                  <a:lnTo>
                    <a:pt x="500" y="161"/>
                  </a:lnTo>
                  <a:lnTo>
                    <a:pt x="498" y="181"/>
                  </a:lnTo>
                  <a:lnTo>
                    <a:pt x="495" y="199"/>
                  </a:lnTo>
                  <a:lnTo>
                    <a:pt x="492" y="215"/>
                  </a:lnTo>
                  <a:lnTo>
                    <a:pt x="490" y="231"/>
                  </a:lnTo>
                  <a:lnTo>
                    <a:pt x="485" y="249"/>
                  </a:lnTo>
                  <a:lnTo>
                    <a:pt x="480" y="267"/>
                  </a:lnTo>
                  <a:lnTo>
                    <a:pt x="475" y="287"/>
                  </a:lnTo>
                  <a:lnTo>
                    <a:pt x="469" y="311"/>
                  </a:lnTo>
                  <a:lnTo>
                    <a:pt x="464" y="338"/>
                  </a:lnTo>
                  <a:lnTo>
                    <a:pt x="455" y="361"/>
                  </a:lnTo>
                  <a:lnTo>
                    <a:pt x="441" y="408"/>
                  </a:lnTo>
                  <a:lnTo>
                    <a:pt x="433" y="432"/>
                  </a:lnTo>
                  <a:lnTo>
                    <a:pt x="421" y="455"/>
                  </a:lnTo>
                  <a:lnTo>
                    <a:pt x="410" y="479"/>
                  </a:lnTo>
                  <a:lnTo>
                    <a:pt x="396" y="504"/>
                  </a:lnTo>
                  <a:lnTo>
                    <a:pt x="380" y="529"/>
                  </a:lnTo>
                  <a:lnTo>
                    <a:pt x="359" y="556"/>
                  </a:lnTo>
                  <a:lnTo>
                    <a:pt x="337" y="581"/>
                  </a:lnTo>
                  <a:lnTo>
                    <a:pt x="316" y="605"/>
                  </a:lnTo>
                  <a:lnTo>
                    <a:pt x="295" y="625"/>
                  </a:lnTo>
                  <a:lnTo>
                    <a:pt x="280" y="641"/>
                  </a:lnTo>
                  <a:lnTo>
                    <a:pt x="273" y="646"/>
                  </a:lnTo>
                  <a:lnTo>
                    <a:pt x="269" y="652"/>
                  </a:lnTo>
                  <a:lnTo>
                    <a:pt x="267" y="654"/>
                  </a:lnTo>
                  <a:lnTo>
                    <a:pt x="265" y="655"/>
                  </a:lnTo>
                  <a:lnTo>
                    <a:pt x="264" y="654"/>
                  </a:lnTo>
                  <a:lnTo>
                    <a:pt x="259" y="650"/>
                  </a:lnTo>
                  <a:lnTo>
                    <a:pt x="254" y="646"/>
                  </a:lnTo>
                  <a:lnTo>
                    <a:pt x="247" y="641"/>
                  </a:lnTo>
                  <a:lnTo>
                    <a:pt x="232" y="630"/>
                  </a:lnTo>
                  <a:lnTo>
                    <a:pt x="226" y="625"/>
                  </a:lnTo>
                  <a:lnTo>
                    <a:pt x="223" y="619"/>
                  </a:lnTo>
                  <a:lnTo>
                    <a:pt x="218" y="616"/>
                  </a:lnTo>
                  <a:lnTo>
                    <a:pt x="213" y="609"/>
                  </a:lnTo>
                  <a:lnTo>
                    <a:pt x="206" y="600"/>
                  </a:lnTo>
                  <a:lnTo>
                    <a:pt x="196" y="589"/>
                  </a:lnTo>
                  <a:lnTo>
                    <a:pt x="185" y="576"/>
                  </a:lnTo>
                  <a:lnTo>
                    <a:pt x="173" y="558"/>
                  </a:lnTo>
                  <a:lnTo>
                    <a:pt x="160" y="538"/>
                  </a:lnTo>
                  <a:lnTo>
                    <a:pt x="144" y="515"/>
                  </a:lnTo>
                  <a:lnTo>
                    <a:pt x="116" y="462"/>
                  </a:lnTo>
                  <a:lnTo>
                    <a:pt x="91" y="414"/>
                  </a:lnTo>
                  <a:lnTo>
                    <a:pt x="82" y="390"/>
                  </a:lnTo>
                  <a:lnTo>
                    <a:pt x="72" y="369"/>
                  </a:lnTo>
                  <a:lnTo>
                    <a:pt x="65" y="349"/>
                  </a:lnTo>
                  <a:lnTo>
                    <a:pt x="57" y="331"/>
                  </a:lnTo>
                  <a:lnTo>
                    <a:pt x="47" y="293"/>
                  </a:lnTo>
                  <a:lnTo>
                    <a:pt x="36" y="251"/>
                  </a:lnTo>
                  <a:lnTo>
                    <a:pt x="24" y="206"/>
                  </a:lnTo>
                  <a:lnTo>
                    <a:pt x="16" y="157"/>
                  </a:lnTo>
                  <a:lnTo>
                    <a:pt x="11" y="132"/>
                  </a:lnTo>
                  <a:lnTo>
                    <a:pt x="8" y="107"/>
                  </a:lnTo>
                  <a:lnTo>
                    <a:pt x="5" y="82"/>
                  </a:lnTo>
                  <a:lnTo>
                    <a:pt x="3" y="56"/>
                  </a:lnTo>
                  <a:lnTo>
                    <a:pt x="1" y="35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6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75" name="Freeform 16"/>
            <p:cNvSpPr>
              <a:spLocks/>
            </p:cNvSpPr>
            <p:nvPr/>
          </p:nvSpPr>
          <p:spPr bwMode="auto">
            <a:xfrm>
              <a:off x="147" y="198"/>
              <a:ext cx="184" cy="175"/>
            </a:xfrm>
            <a:custGeom>
              <a:avLst/>
              <a:gdLst>
                <a:gd name="T0" fmla="*/ 17 w 184"/>
                <a:gd name="T1" fmla="*/ 0 h 175"/>
                <a:gd name="T2" fmla="*/ 184 w 184"/>
                <a:gd name="T3" fmla="*/ 0 h 175"/>
                <a:gd name="T4" fmla="*/ 182 w 184"/>
                <a:gd name="T5" fmla="*/ 175 h 175"/>
                <a:gd name="T6" fmla="*/ 15 w 184"/>
                <a:gd name="T7" fmla="*/ 175 h 175"/>
                <a:gd name="T8" fmla="*/ 15 w 184"/>
                <a:gd name="T9" fmla="*/ 175 h 175"/>
                <a:gd name="T10" fmla="*/ 17 w 184"/>
                <a:gd name="T11" fmla="*/ 175 h 175"/>
                <a:gd name="T12" fmla="*/ 18 w 184"/>
                <a:gd name="T13" fmla="*/ 172 h 175"/>
                <a:gd name="T14" fmla="*/ 17 w 184"/>
                <a:gd name="T15" fmla="*/ 168 h 175"/>
                <a:gd name="T16" fmla="*/ 15 w 184"/>
                <a:gd name="T17" fmla="*/ 161 h 175"/>
                <a:gd name="T18" fmla="*/ 15 w 184"/>
                <a:gd name="T19" fmla="*/ 157 h 175"/>
                <a:gd name="T20" fmla="*/ 15 w 184"/>
                <a:gd name="T21" fmla="*/ 154 h 175"/>
                <a:gd name="T22" fmla="*/ 15 w 184"/>
                <a:gd name="T23" fmla="*/ 148 h 175"/>
                <a:gd name="T24" fmla="*/ 13 w 184"/>
                <a:gd name="T25" fmla="*/ 139 h 175"/>
                <a:gd name="T26" fmla="*/ 12 w 184"/>
                <a:gd name="T27" fmla="*/ 132 h 175"/>
                <a:gd name="T28" fmla="*/ 10 w 184"/>
                <a:gd name="T29" fmla="*/ 123 h 175"/>
                <a:gd name="T30" fmla="*/ 8 w 184"/>
                <a:gd name="T31" fmla="*/ 112 h 175"/>
                <a:gd name="T32" fmla="*/ 8 w 184"/>
                <a:gd name="T33" fmla="*/ 103 h 175"/>
                <a:gd name="T34" fmla="*/ 7 w 184"/>
                <a:gd name="T35" fmla="*/ 94 h 175"/>
                <a:gd name="T36" fmla="*/ 5 w 184"/>
                <a:gd name="T37" fmla="*/ 85 h 175"/>
                <a:gd name="T38" fmla="*/ 2 w 184"/>
                <a:gd name="T39" fmla="*/ 65 h 175"/>
                <a:gd name="T40" fmla="*/ 2 w 184"/>
                <a:gd name="T41" fmla="*/ 45 h 175"/>
                <a:gd name="T42" fmla="*/ 2 w 184"/>
                <a:gd name="T43" fmla="*/ 40 h 175"/>
                <a:gd name="T44" fmla="*/ 2 w 184"/>
                <a:gd name="T45" fmla="*/ 33 h 175"/>
                <a:gd name="T46" fmla="*/ 2 w 184"/>
                <a:gd name="T47" fmla="*/ 20 h 175"/>
                <a:gd name="T48" fmla="*/ 0 w 184"/>
                <a:gd name="T49" fmla="*/ 11 h 175"/>
                <a:gd name="T50" fmla="*/ 0 w 184"/>
                <a:gd name="T51" fmla="*/ 6 h 175"/>
                <a:gd name="T52" fmla="*/ 0 w 184"/>
                <a:gd name="T53" fmla="*/ 2 h 175"/>
                <a:gd name="T54" fmla="*/ 0 w 184"/>
                <a:gd name="T55" fmla="*/ 0 h 175"/>
                <a:gd name="T56" fmla="*/ 17 w 184"/>
                <a:gd name="T57" fmla="*/ 0 h 17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84"/>
                <a:gd name="T88" fmla="*/ 0 h 175"/>
                <a:gd name="T89" fmla="*/ 184 w 184"/>
                <a:gd name="T90" fmla="*/ 175 h 17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84" h="175">
                  <a:moveTo>
                    <a:pt x="17" y="0"/>
                  </a:moveTo>
                  <a:lnTo>
                    <a:pt x="184" y="0"/>
                  </a:lnTo>
                  <a:lnTo>
                    <a:pt x="182" y="175"/>
                  </a:lnTo>
                  <a:lnTo>
                    <a:pt x="15" y="175"/>
                  </a:lnTo>
                  <a:lnTo>
                    <a:pt x="17" y="175"/>
                  </a:lnTo>
                  <a:lnTo>
                    <a:pt x="18" y="172"/>
                  </a:lnTo>
                  <a:lnTo>
                    <a:pt x="17" y="168"/>
                  </a:lnTo>
                  <a:lnTo>
                    <a:pt x="15" y="161"/>
                  </a:lnTo>
                  <a:lnTo>
                    <a:pt x="15" y="157"/>
                  </a:lnTo>
                  <a:lnTo>
                    <a:pt x="15" y="154"/>
                  </a:lnTo>
                  <a:lnTo>
                    <a:pt x="15" y="148"/>
                  </a:lnTo>
                  <a:lnTo>
                    <a:pt x="13" y="139"/>
                  </a:lnTo>
                  <a:lnTo>
                    <a:pt x="12" y="132"/>
                  </a:lnTo>
                  <a:lnTo>
                    <a:pt x="10" y="123"/>
                  </a:lnTo>
                  <a:lnTo>
                    <a:pt x="8" y="112"/>
                  </a:lnTo>
                  <a:lnTo>
                    <a:pt x="8" y="103"/>
                  </a:lnTo>
                  <a:lnTo>
                    <a:pt x="7" y="94"/>
                  </a:lnTo>
                  <a:lnTo>
                    <a:pt x="5" y="85"/>
                  </a:lnTo>
                  <a:lnTo>
                    <a:pt x="2" y="65"/>
                  </a:lnTo>
                  <a:lnTo>
                    <a:pt x="2" y="45"/>
                  </a:lnTo>
                  <a:lnTo>
                    <a:pt x="2" y="40"/>
                  </a:lnTo>
                  <a:lnTo>
                    <a:pt x="2" y="33"/>
                  </a:lnTo>
                  <a:lnTo>
                    <a:pt x="2" y="20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76" name="Freeform 17"/>
            <p:cNvSpPr>
              <a:spLocks/>
            </p:cNvSpPr>
            <p:nvPr/>
          </p:nvSpPr>
          <p:spPr bwMode="auto">
            <a:xfrm>
              <a:off x="160" y="207"/>
              <a:ext cx="58" cy="89"/>
            </a:xfrm>
            <a:custGeom>
              <a:avLst/>
              <a:gdLst>
                <a:gd name="T0" fmla="*/ 20 w 58"/>
                <a:gd name="T1" fmla="*/ 25 h 89"/>
                <a:gd name="T2" fmla="*/ 22 w 58"/>
                <a:gd name="T3" fmla="*/ 24 h 89"/>
                <a:gd name="T4" fmla="*/ 20 w 58"/>
                <a:gd name="T5" fmla="*/ 18 h 89"/>
                <a:gd name="T6" fmla="*/ 20 w 58"/>
                <a:gd name="T7" fmla="*/ 15 h 89"/>
                <a:gd name="T8" fmla="*/ 25 w 58"/>
                <a:gd name="T9" fmla="*/ 13 h 89"/>
                <a:gd name="T10" fmla="*/ 23 w 58"/>
                <a:gd name="T11" fmla="*/ 11 h 89"/>
                <a:gd name="T12" fmla="*/ 27 w 58"/>
                <a:gd name="T13" fmla="*/ 7 h 89"/>
                <a:gd name="T14" fmla="*/ 30 w 58"/>
                <a:gd name="T15" fmla="*/ 6 h 89"/>
                <a:gd name="T16" fmla="*/ 33 w 58"/>
                <a:gd name="T17" fmla="*/ 4 h 89"/>
                <a:gd name="T18" fmla="*/ 40 w 58"/>
                <a:gd name="T19" fmla="*/ 2 h 89"/>
                <a:gd name="T20" fmla="*/ 41 w 58"/>
                <a:gd name="T21" fmla="*/ 4 h 89"/>
                <a:gd name="T22" fmla="*/ 41 w 58"/>
                <a:gd name="T23" fmla="*/ 7 h 89"/>
                <a:gd name="T24" fmla="*/ 41 w 58"/>
                <a:gd name="T25" fmla="*/ 9 h 89"/>
                <a:gd name="T26" fmla="*/ 43 w 58"/>
                <a:gd name="T27" fmla="*/ 27 h 89"/>
                <a:gd name="T28" fmla="*/ 38 w 58"/>
                <a:gd name="T29" fmla="*/ 33 h 89"/>
                <a:gd name="T30" fmla="*/ 33 w 58"/>
                <a:gd name="T31" fmla="*/ 34 h 89"/>
                <a:gd name="T32" fmla="*/ 33 w 58"/>
                <a:gd name="T33" fmla="*/ 42 h 89"/>
                <a:gd name="T34" fmla="*/ 36 w 58"/>
                <a:gd name="T35" fmla="*/ 45 h 89"/>
                <a:gd name="T36" fmla="*/ 38 w 58"/>
                <a:gd name="T37" fmla="*/ 54 h 89"/>
                <a:gd name="T38" fmla="*/ 41 w 58"/>
                <a:gd name="T39" fmla="*/ 33 h 89"/>
                <a:gd name="T40" fmla="*/ 43 w 58"/>
                <a:gd name="T41" fmla="*/ 31 h 89"/>
                <a:gd name="T42" fmla="*/ 46 w 58"/>
                <a:gd name="T43" fmla="*/ 31 h 89"/>
                <a:gd name="T44" fmla="*/ 51 w 58"/>
                <a:gd name="T45" fmla="*/ 31 h 89"/>
                <a:gd name="T46" fmla="*/ 58 w 58"/>
                <a:gd name="T47" fmla="*/ 38 h 89"/>
                <a:gd name="T48" fmla="*/ 51 w 58"/>
                <a:gd name="T49" fmla="*/ 40 h 89"/>
                <a:gd name="T50" fmla="*/ 46 w 58"/>
                <a:gd name="T51" fmla="*/ 34 h 89"/>
                <a:gd name="T52" fmla="*/ 43 w 58"/>
                <a:gd name="T53" fmla="*/ 34 h 89"/>
                <a:gd name="T54" fmla="*/ 41 w 58"/>
                <a:gd name="T55" fmla="*/ 36 h 89"/>
                <a:gd name="T56" fmla="*/ 43 w 58"/>
                <a:gd name="T57" fmla="*/ 40 h 89"/>
                <a:gd name="T58" fmla="*/ 43 w 58"/>
                <a:gd name="T59" fmla="*/ 51 h 89"/>
                <a:gd name="T60" fmla="*/ 36 w 58"/>
                <a:gd name="T61" fmla="*/ 62 h 89"/>
                <a:gd name="T62" fmla="*/ 40 w 58"/>
                <a:gd name="T63" fmla="*/ 81 h 89"/>
                <a:gd name="T64" fmla="*/ 33 w 58"/>
                <a:gd name="T65" fmla="*/ 89 h 89"/>
                <a:gd name="T66" fmla="*/ 23 w 58"/>
                <a:gd name="T67" fmla="*/ 83 h 89"/>
                <a:gd name="T68" fmla="*/ 23 w 58"/>
                <a:gd name="T69" fmla="*/ 78 h 89"/>
                <a:gd name="T70" fmla="*/ 30 w 58"/>
                <a:gd name="T71" fmla="*/ 76 h 89"/>
                <a:gd name="T72" fmla="*/ 30 w 58"/>
                <a:gd name="T73" fmla="*/ 72 h 89"/>
                <a:gd name="T74" fmla="*/ 23 w 58"/>
                <a:gd name="T75" fmla="*/ 72 h 89"/>
                <a:gd name="T76" fmla="*/ 12 w 58"/>
                <a:gd name="T77" fmla="*/ 65 h 89"/>
                <a:gd name="T78" fmla="*/ 9 w 58"/>
                <a:gd name="T79" fmla="*/ 58 h 89"/>
                <a:gd name="T80" fmla="*/ 12 w 58"/>
                <a:gd name="T81" fmla="*/ 54 h 89"/>
                <a:gd name="T82" fmla="*/ 15 w 58"/>
                <a:gd name="T83" fmla="*/ 53 h 89"/>
                <a:gd name="T84" fmla="*/ 18 w 58"/>
                <a:gd name="T85" fmla="*/ 60 h 89"/>
                <a:gd name="T86" fmla="*/ 20 w 58"/>
                <a:gd name="T87" fmla="*/ 60 h 89"/>
                <a:gd name="T88" fmla="*/ 18 w 58"/>
                <a:gd name="T89" fmla="*/ 51 h 89"/>
                <a:gd name="T90" fmla="*/ 23 w 58"/>
                <a:gd name="T91" fmla="*/ 51 h 89"/>
                <a:gd name="T92" fmla="*/ 23 w 58"/>
                <a:gd name="T93" fmla="*/ 47 h 89"/>
                <a:gd name="T94" fmla="*/ 17 w 58"/>
                <a:gd name="T95" fmla="*/ 47 h 89"/>
                <a:gd name="T96" fmla="*/ 0 w 58"/>
                <a:gd name="T97" fmla="*/ 43 h 89"/>
                <a:gd name="T98" fmla="*/ 4 w 58"/>
                <a:gd name="T99" fmla="*/ 31 h 89"/>
                <a:gd name="T100" fmla="*/ 7 w 58"/>
                <a:gd name="T101" fmla="*/ 34 h 89"/>
                <a:gd name="T102" fmla="*/ 10 w 58"/>
                <a:gd name="T103" fmla="*/ 40 h 89"/>
                <a:gd name="T104" fmla="*/ 15 w 58"/>
                <a:gd name="T105" fmla="*/ 38 h 89"/>
                <a:gd name="T106" fmla="*/ 14 w 58"/>
                <a:gd name="T107" fmla="*/ 34 h 89"/>
                <a:gd name="T108" fmla="*/ 10 w 58"/>
                <a:gd name="T109" fmla="*/ 31 h 89"/>
                <a:gd name="T110" fmla="*/ 7 w 58"/>
                <a:gd name="T111" fmla="*/ 25 h 89"/>
                <a:gd name="T112" fmla="*/ 5 w 58"/>
                <a:gd name="T113" fmla="*/ 20 h 89"/>
                <a:gd name="T114" fmla="*/ 7 w 58"/>
                <a:gd name="T115" fmla="*/ 15 h 89"/>
                <a:gd name="T116" fmla="*/ 12 w 58"/>
                <a:gd name="T117" fmla="*/ 15 h 89"/>
                <a:gd name="T118" fmla="*/ 15 w 58"/>
                <a:gd name="T119" fmla="*/ 24 h 8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58"/>
                <a:gd name="T181" fmla="*/ 0 h 89"/>
                <a:gd name="T182" fmla="*/ 58 w 58"/>
                <a:gd name="T183" fmla="*/ 89 h 89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58" h="89">
                  <a:moveTo>
                    <a:pt x="15" y="24"/>
                  </a:moveTo>
                  <a:lnTo>
                    <a:pt x="15" y="24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2" y="24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3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7" y="9"/>
                  </a:lnTo>
                  <a:lnTo>
                    <a:pt x="27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2" y="6"/>
                  </a:lnTo>
                  <a:lnTo>
                    <a:pt x="32" y="4"/>
                  </a:lnTo>
                  <a:lnTo>
                    <a:pt x="33" y="4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40" y="2"/>
                  </a:lnTo>
                  <a:lnTo>
                    <a:pt x="40" y="4"/>
                  </a:lnTo>
                  <a:lnTo>
                    <a:pt x="41" y="4"/>
                  </a:lnTo>
                  <a:lnTo>
                    <a:pt x="41" y="6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5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3" y="40"/>
                  </a:lnTo>
                  <a:lnTo>
                    <a:pt x="33" y="42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8" y="51"/>
                  </a:lnTo>
                  <a:lnTo>
                    <a:pt x="38" y="53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40" y="56"/>
                  </a:lnTo>
                  <a:lnTo>
                    <a:pt x="41" y="54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50" y="31"/>
                  </a:lnTo>
                  <a:lnTo>
                    <a:pt x="51" y="31"/>
                  </a:lnTo>
                  <a:lnTo>
                    <a:pt x="53" y="33"/>
                  </a:lnTo>
                  <a:lnTo>
                    <a:pt x="55" y="34"/>
                  </a:lnTo>
                  <a:lnTo>
                    <a:pt x="56" y="36"/>
                  </a:lnTo>
                  <a:lnTo>
                    <a:pt x="58" y="36"/>
                  </a:lnTo>
                  <a:lnTo>
                    <a:pt x="58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1" y="40"/>
                  </a:lnTo>
                  <a:lnTo>
                    <a:pt x="50" y="40"/>
                  </a:lnTo>
                  <a:lnTo>
                    <a:pt x="48" y="38"/>
                  </a:lnTo>
                  <a:lnTo>
                    <a:pt x="48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3"/>
                  </a:lnTo>
                  <a:lnTo>
                    <a:pt x="45" y="33"/>
                  </a:lnTo>
                  <a:lnTo>
                    <a:pt x="45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3" y="40"/>
                  </a:lnTo>
                  <a:lnTo>
                    <a:pt x="43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1" y="60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40" y="72"/>
                  </a:lnTo>
                  <a:lnTo>
                    <a:pt x="40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0" y="89"/>
                  </a:lnTo>
                  <a:lnTo>
                    <a:pt x="27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3" y="81"/>
                  </a:lnTo>
                  <a:lnTo>
                    <a:pt x="22" y="80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7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2" y="76"/>
                  </a:lnTo>
                  <a:lnTo>
                    <a:pt x="32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7" y="71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4" y="67"/>
                  </a:lnTo>
                  <a:lnTo>
                    <a:pt x="12" y="67"/>
                  </a:lnTo>
                  <a:lnTo>
                    <a:pt x="12" y="65"/>
                  </a:lnTo>
                  <a:lnTo>
                    <a:pt x="10" y="65"/>
                  </a:lnTo>
                  <a:lnTo>
                    <a:pt x="9" y="63"/>
                  </a:lnTo>
                  <a:lnTo>
                    <a:pt x="9" y="60"/>
                  </a:lnTo>
                  <a:lnTo>
                    <a:pt x="9" y="58"/>
                  </a:lnTo>
                  <a:lnTo>
                    <a:pt x="9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4" y="53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3" y="51"/>
                  </a:lnTo>
                  <a:lnTo>
                    <a:pt x="23" y="49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5" y="47"/>
                  </a:lnTo>
                  <a:lnTo>
                    <a:pt x="9" y="45"/>
                  </a:lnTo>
                  <a:lnTo>
                    <a:pt x="7" y="45"/>
                  </a:lnTo>
                  <a:lnTo>
                    <a:pt x="5" y="45"/>
                  </a:lnTo>
                  <a:lnTo>
                    <a:pt x="4" y="45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4" y="31"/>
                  </a:lnTo>
                  <a:lnTo>
                    <a:pt x="5" y="31"/>
                  </a:lnTo>
                  <a:lnTo>
                    <a:pt x="5" y="33"/>
                  </a:lnTo>
                  <a:lnTo>
                    <a:pt x="7" y="33"/>
                  </a:lnTo>
                  <a:lnTo>
                    <a:pt x="7" y="34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9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4" y="38"/>
                  </a:lnTo>
                  <a:lnTo>
                    <a:pt x="15" y="38"/>
                  </a:lnTo>
                  <a:lnTo>
                    <a:pt x="15" y="36"/>
                  </a:lnTo>
                  <a:lnTo>
                    <a:pt x="14" y="36"/>
                  </a:lnTo>
                  <a:lnTo>
                    <a:pt x="14" y="34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9" y="31"/>
                  </a:lnTo>
                  <a:lnTo>
                    <a:pt x="9" y="29"/>
                  </a:lnTo>
                  <a:lnTo>
                    <a:pt x="7" y="25"/>
                  </a:lnTo>
                  <a:lnTo>
                    <a:pt x="7" y="24"/>
                  </a:lnTo>
                  <a:lnTo>
                    <a:pt x="7" y="22"/>
                  </a:lnTo>
                  <a:lnTo>
                    <a:pt x="5" y="22"/>
                  </a:lnTo>
                  <a:lnTo>
                    <a:pt x="4" y="20"/>
                  </a:lnTo>
                  <a:lnTo>
                    <a:pt x="5" y="20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14" y="24"/>
                  </a:lnTo>
                  <a:lnTo>
                    <a:pt x="1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77" name="Freeform 18"/>
            <p:cNvSpPr>
              <a:spLocks/>
            </p:cNvSpPr>
            <p:nvPr/>
          </p:nvSpPr>
          <p:spPr bwMode="auto">
            <a:xfrm>
              <a:off x="270" y="207"/>
              <a:ext cx="56" cy="89"/>
            </a:xfrm>
            <a:custGeom>
              <a:avLst/>
              <a:gdLst>
                <a:gd name="T0" fmla="*/ 18 w 56"/>
                <a:gd name="T1" fmla="*/ 25 h 89"/>
                <a:gd name="T2" fmla="*/ 20 w 56"/>
                <a:gd name="T3" fmla="*/ 24 h 89"/>
                <a:gd name="T4" fmla="*/ 20 w 56"/>
                <a:gd name="T5" fmla="*/ 18 h 89"/>
                <a:gd name="T6" fmla="*/ 20 w 56"/>
                <a:gd name="T7" fmla="*/ 15 h 89"/>
                <a:gd name="T8" fmla="*/ 23 w 56"/>
                <a:gd name="T9" fmla="*/ 13 h 89"/>
                <a:gd name="T10" fmla="*/ 23 w 56"/>
                <a:gd name="T11" fmla="*/ 11 h 89"/>
                <a:gd name="T12" fmla="*/ 26 w 56"/>
                <a:gd name="T13" fmla="*/ 7 h 89"/>
                <a:gd name="T14" fmla="*/ 30 w 56"/>
                <a:gd name="T15" fmla="*/ 6 h 89"/>
                <a:gd name="T16" fmla="*/ 31 w 56"/>
                <a:gd name="T17" fmla="*/ 2 h 89"/>
                <a:gd name="T18" fmla="*/ 38 w 56"/>
                <a:gd name="T19" fmla="*/ 2 h 89"/>
                <a:gd name="T20" fmla="*/ 40 w 56"/>
                <a:gd name="T21" fmla="*/ 4 h 89"/>
                <a:gd name="T22" fmla="*/ 40 w 56"/>
                <a:gd name="T23" fmla="*/ 7 h 89"/>
                <a:gd name="T24" fmla="*/ 43 w 56"/>
                <a:gd name="T25" fmla="*/ 11 h 89"/>
                <a:gd name="T26" fmla="*/ 41 w 56"/>
                <a:gd name="T27" fmla="*/ 29 h 89"/>
                <a:gd name="T28" fmla="*/ 36 w 56"/>
                <a:gd name="T29" fmla="*/ 33 h 89"/>
                <a:gd name="T30" fmla="*/ 33 w 56"/>
                <a:gd name="T31" fmla="*/ 34 h 89"/>
                <a:gd name="T32" fmla="*/ 31 w 56"/>
                <a:gd name="T33" fmla="*/ 42 h 89"/>
                <a:gd name="T34" fmla="*/ 35 w 56"/>
                <a:gd name="T35" fmla="*/ 45 h 89"/>
                <a:gd name="T36" fmla="*/ 38 w 56"/>
                <a:gd name="T37" fmla="*/ 54 h 89"/>
                <a:gd name="T38" fmla="*/ 40 w 56"/>
                <a:gd name="T39" fmla="*/ 33 h 89"/>
                <a:gd name="T40" fmla="*/ 43 w 56"/>
                <a:gd name="T41" fmla="*/ 31 h 89"/>
                <a:gd name="T42" fmla="*/ 46 w 56"/>
                <a:gd name="T43" fmla="*/ 31 h 89"/>
                <a:gd name="T44" fmla="*/ 53 w 56"/>
                <a:gd name="T45" fmla="*/ 33 h 89"/>
                <a:gd name="T46" fmla="*/ 56 w 56"/>
                <a:gd name="T47" fmla="*/ 38 h 89"/>
                <a:gd name="T48" fmla="*/ 48 w 56"/>
                <a:gd name="T49" fmla="*/ 40 h 89"/>
                <a:gd name="T50" fmla="*/ 46 w 56"/>
                <a:gd name="T51" fmla="*/ 34 h 89"/>
                <a:gd name="T52" fmla="*/ 43 w 56"/>
                <a:gd name="T53" fmla="*/ 34 h 89"/>
                <a:gd name="T54" fmla="*/ 41 w 56"/>
                <a:gd name="T55" fmla="*/ 36 h 89"/>
                <a:gd name="T56" fmla="*/ 41 w 56"/>
                <a:gd name="T57" fmla="*/ 42 h 89"/>
                <a:gd name="T58" fmla="*/ 41 w 56"/>
                <a:gd name="T59" fmla="*/ 56 h 89"/>
                <a:gd name="T60" fmla="*/ 36 w 56"/>
                <a:gd name="T61" fmla="*/ 63 h 89"/>
                <a:gd name="T62" fmla="*/ 38 w 56"/>
                <a:gd name="T63" fmla="*/ 81 h 89"/>
                <a:gd name="T64" fmla="*/ 25 w 56"/>
                <a:gd name="T65" fmla="*/ 89 h 89"/>
                <a:gd name="T66" fmla="*/ 20 w 56"/>
                <a:gd name="T67" fmla="*/ 81 h 89"/>
                <a:gd name="T68" fmla="*/ 23 w 56"/>
                <a:gd name="T69" fmla="*/ 78 h 89"/>
                <a:gd name="T70" fmla="*/ 30 w 56"/>
                <a:gd name="T71" fmla="*/ 76 h 89"/>
                <a:gd name="T72" fmla="*/ 28 w 56"/>
                <a:gd name="T73" fmla="*/ 71 h 89"/>
                <a:gd name="T74" fmla="*/ 20 w 56"/>
                <a:gd name="T75" fmla="*/ 71 h 89"/>
                <a:gd name="T76" fmla="*/ 8 w 56"/>
                <a:gd name="T77" fmla="*/ 63 h 89"/>
                <a:gd name="T78" fmla="*/ 8 w 56"/>
                <a:gd name="T79" fmla="*/ 56 h 89"/>
                <a:gd name="T80" fmla="*/ 12 w 56"/>
                <a:gd name="T81" fmla="*/ 54 h 89"/>
                <a:gd name="T82" fmla="*/ 13 w 56"/>
                <a:gd name="T83" fmla="*/ 54 h 89"/>
                <a:gd name="T84" fmla="*/ 18 w 56"/>
                <a:gd name="T85" fmla="*/ 60 h 89"/>
                <a:gd name="T86" fmla="*/ 18 w 56"/>
                <a:gd name="T87" fmla="*/ 60 h 89"/>
                <a:gd name="T88" fmla="*/ 20 w 56"/>
                <a:gd name="T89" fmla="*/ 51 h 89"/>
                <a:gd name="T90" fmla="*/ 22 w 56"/>
                <a:gd name="T91" fmla="*/ 51 h 89"/>
                <a:gd name="T92" fmla="*/ 22 w 56"/>
                <a:gd name="T93" fmla="*/ 47 h 89"/>
                <a:gd name="T94" fmla="*/ 12 w 56"/>
                <a:gd name="T95" fmla="*/ 47 h 89"/>
                <a:gd name="T96" fmla="*/ 0 w 56"/>
                <a:gd name="T97" fmla="*/ 40 h 89"/>
                <a:gd name="T98" fmla="*/ 2 w 56"/>
                <a:gd name="T99" fmla="*/ 31 h 89"/>
                <a:gd name="T100" fmla="*/ 7 w 56"/>
                <a:gd name="T101" fmla="*/ 38 h 89"/>
                <a:gd name="T102" fmla="*/ 12 w 56"/>
                <a:gd name="T103" fmla="*/ 40 h 89"/>
                <a:gd name="T104" fmla="*/ 13 w 56"/>
                <a:gd name="T105" fmla="*/ 36 h 89"/>
                <a:gd name="T106" fmla="*/ 12 w 56"/>
                <a:gd name="T107" fmla="*/ 33 h 89"/>
                <a:gd name="T108" fmla="*/ 8 w 56"/>
                <a:gd name="T109" fmla="*/ 31 h 89"/>
                <a:gd name="T110" fmla="*/ 5 w 56"/>
                <a:gd name="T111" fmla="*/ 22 h 89"/>
                <a:gd name="T112" fmla="*/ 4 w 56"/>
                <a:gd name="T113" fmla="*/ 18 h 89"/>
                <a:gd name="T114" fmla="*/ 7 w 56"/>
                <a:gd name="T115" fmla="*/ 15 h 89"/>
                <a:gd name="T116" fmla="*/ 12 w 56"/>
                <a:gd name="T117" fmla="*/ 15 h 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6"/>
                <a:gd name="T178" fmla="*/ 0 h 89"/>
                <a:gd name="T179" fmla="*/ 56 w 56"/>
                <a:gd name="T180" fmla="*/ 89 h 8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6" h="89">
                  <a:moveTo>
                    <a:pt x="12" y="24"/>
                  </a:moveTo>
                  <a:lnTo>
                    <a:pt x="12" y="24"/>
                  </a:lnTo>
                  <a:lnTo>
                    <a:pt x="13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2" y="13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2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6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1" y="4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4"/>
                  </a:lnTo>
                  <a:lnTo>
                    <a:pt x="40" y="4"/>
                  </a:lnTo>
                  <a:lnTo>
                    <a:pt x="40" y="6"/>
                  </a:lnTo>
                  <a:lnTo>
                    <a:pt x="40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40"/>
                  </a:lnTo>
                  <a:lnTo>
                    <a:pt x="31" y="42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38" y="54"/>
                  </a:lnTo>
                  <a:lnTo>
                    <a:pt x="40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29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4"/>
                  </a:lnTo>
                  <a:lnTo>
                    <a:pt x="54" y="34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4" y="40"/>
                  </a:lnTo>
                  <a:lnTo>
                    <a:pt x="51" y="40"/>
                  </a:lnTo>
                  <a:lnTo>
                    <a:pt x="48" y="40"/>
                  </a:lnTo>
                  <a:lnTo>
                    <a:pt x="46" y="38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5" y="34"/>
                  </a:lnTo>
                  <a:lnTo>
                    <a:pt x="45" y="33"/>
                  </a:lnTo>
                  <a:lnTo>
                    <a:pt x="43" y="33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1" y="89"/>
                  </a:lnTo>
                  <a:lnTo>
                    <a:pt x="30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2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2" y="83"/>
                  </a:lnTo>
                  <a:lnTo>
                    <a:pt x="22" y="81"/>
                  </a:lnTo>
                  <a:lnTo>
                    <a:pt x="20" y="81"/>
                  </a:lnTo>
                  <a:lnTo>
                    <a:pt x="20" y="80"/>
                  </a:lnTo>
                  <a:lnTo>
                    <a:pt x="22" y="80"/>
                  </a:lnTo>
                  <a:lnTo>
                    <a:pt x="22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28" y="71"/>
                  </a:lnTo>
                  <a:lnTo>
                    <a:pt x="26" y="71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2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3"/>
                  </a:lnTo>
                  <a:lnTo>
                    <a:pt x="7" y="63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3"/>
                  </a:lnTo>
                  <a:lnTo>
                    <a:pt x="13" y="53"/>
                  </a:lnTo>
                  <a:lnTo>
                    <a:pt x="13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49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5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4" y="45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4" y="33"/>
                  </a:lnTo>
                  <a:lnTo>
                    <a:pt x="5" y="34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4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7" y="29"/>
                  </a:lnTo>
                  <a:lnTo>
                    <a:pt x="7" y="25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78" name="Freeform 19"/>
            <p:cNvSpPr>
              <a:spLocks/>
            </p:cNvSpPr>
            <p:nvPr/>
          </p:nvSpPr>
          <p:spPr bwMode="auto">
            <a:xfrm>
              <a:off x="216" y="279"/>
              <a:ext cx="56" cy="87"/>
            </a:xfrm>
            <a:custGeom>
              <a:avLst/>
              <a:gdLst>
                <a:gd name="T0" fmla="*/ 18 w 56"/>
                <a:gd name="T1" fmla="*/ 26 h 87"/>
                <a:gd name="T2" fmla="*/ 21 w 56"/>
                <a:gd name="T3" fmla="*/ 24 h 87"/>
                <a:gd name="T4" fmla="*/ 20 w 56"/>
                <a:gd name="T5" fmla="*/ 18 h 87"/>
                <a:gd name="T6" fmla="*/ 18 w 56"/>
                <a:gd name="T7" fmla="*/ 17 h 87"/>
                <a:gd name="T8" fmla="*/ 25 w 56"/>
                <a:gd name="T9" fmla="*/ 13 h 87"/>
                <a:gd name="T10" fmla="*/ 21 w 56"/>
                <a:gd name="T11" fmla="*/ 9 h 87"/>
                <a:gd name="T12" fmla="*/ 26 w 56"/>
                <a:gd name="T13" fmla="*/ 8 h 87"/>
                <a:gd name="T14" fmla="*/ 28 w 56"/>
                <a:gd name="T15" fmla="*/ 6 h 87"/>
                <a:gd name="T16" fmla="*/ 30 w 56"/>
                <a:gd name="T17" fmla="*/ 4 h 87"/>
                <a:gd name="T18" fmla="*/ 38 w 56"/>
                <a:gd name="T19" fmla="*/ 0 h 87"/>
                <a:gd name="T20" fmla="*/ 39 w 56"/>
                <a:gd name="T21" fmla="*/ 4 h 87"/>
                <a:gd name="T22" fmla="*/ 39 w 56"/>
                <a:gd name="T23" fmla="*/ 8 h 87"/>
                <a:gd name="T24" fmla="*/ 43 w 56"/>
                <a:gd name="T25" fmla="*/ 9 h 87"/>
                <a:gd name="T26" fmla="*/ 41 w 56"/>
                <a:gd name="T27" fmla="*/ 27 h 87"/>
                <a:gd name="T28" fmla="*/ 36 w 56"/>
                <a:gd name="T29" fmla="*/ 33 h 87"/>
                <a:gd name="T30" fmla="*/ 33 w 56"/>
                <a:gd name="T31" fmla="*/ 35 h 87"/>
                <a:gd name="T32" fmla="*/ 33 w 56"/>
                <a:gd name="T33" fmla="*/ 44 h 87"/>
                <a:gd name="T34" fmla="*/ 36 w 56"/>
                <a:gd name="T35" fmla="*/ 45 h 87"/>
                <a:gd name="T36" fmla="*/ 38 w 56"/>
                <a:gd name="T37" fmla="*/ 56 h 87"/>
                <a:gd name="T38" fmla="*/ 39 w 56"/>
                <a:gd name="T39" fmla="*/ 33 h 87"/>
                <a:gd name="T40" fmla="*/ 43 w 56"/>
                <a:gd name="T41" fmla="*/ 29 h 87"/>
                <a:gd name="T42" fmla="*/ 46 w 56"/>
                <a:gd name="T43" fmla="*/ 29 h 87"/>
                <a:gd name="T44" fmla="*/ 53 w 56"/>
                <a:gd name="T45" fmla="*/ 33 h 87"/>
                <a:gd name="T46" fmla="*/ 56 w 56"/>
                <a:gd name="T47" fmla="*/ 38 h 87"/>
                <a:gd name="T48" fmla="*/ 48 w 56"/>
                <a:gd name="T49" fmla="*/ 38 h 87"/>
                <a:gd name="T50" fmla="*/ 46 w 56"/>
                <a:gd name="T51" fmla="*/ 35 h 87"/>
                <a:gd name="T52" fmla="*/ 43 w 56"/>
                <a:gd name="T53" fmla="*/ 35 h 87"/>
                <a:gd name="T54" fmla="*/ 41 w 56"/>
                <a:gd name="T55" fmla="*/ 36 h 87"/>
                <a:gd name="T56" fmla="*/ 41 w 56"/>
                <a:gd name="T57" fmla="*/ 40 h 87"/>
                <a:gd name="T58" fmla="*/ 43 w 56"/>
                <a:gd name="T59" fmla="*/ 51 h 87"/>
                <a:gd name="T60" fmla="*/ 35 w 56"/>
                <a:gd name="T61" fmla="*/ 62 h 87"/>
                <a:gd name="T62" fmla="*/ 38 w 56"/>
                <a:gd name="T63" fmla="*/ 82 h 87"/>
                <a:gd name="T64" fmla="*/ 23 w 56"/>
                <a:gd name="T65" fmla="*/ 87 h 87"/>
                <a:gd name="T66" fmla="*/ 21 w 56"/>
                <a:gd name="T67" fmla="*/ 82 h 87"/>
                <a:gd name="T68" fmla="*/ 23 w 56"/>
                <a:gd name="T69" fmla="*/ 78 h 87"/>
                <a:gd name="T70" fmla="*/ 30 w 56"/>
                <a:gd name="T71" fmla="*/ 76 h 87"/>
                <a:gd name="T72" fmla="*/ 28 w 56"/>
                <a:gd name="T73" fmla="*/ 71 h 87"/>
                <a:gd name="T74" fmla="*/ 21 w 56"/>
                <a:gd name="T75" fmla="*/ 71 h 87"/>
                <a:gd name="T76" fmla="*/ 10 w 56"/>
                <a:gd name="T77" fmla="*/ 65 h 87"/>
                <a:gd name="T78" fmla="*/ 7 w 56"/>
                <a:gd name="T79" fmla="*/ 56 h 87"/>
                <a:gd name="T80" fmla="*/ 12 w 56"/>
                <a:gd name="T81" fmla="*/ 55 h 87"/>
                <a:gd name="T82" fmla="*/ 13 w 56"/>
                <a:gd name="T83" fmla="*/ 55 h 87"/>
                <a:gd name="T84" fmla="*/ 18 w 56"/>
                <a:gd name="T85" fmla="*/ 60 h 87"/>
                <a:gd name="T86" fmla="*/ 18 w 56"/>
                <a:gd name="T87" fmla="*/ 58 h 87"/>
                <a:gd name="T88" fmla="*/ 18 w 56"/>
                <a:gd name="T89" fmla="*/ 51 h 87"/>
                <a:gd name="T90" fmla="*/ 21 w 56"/>
                <a:gd name="T91" fmla="*/ 49 h 87"/>
                <a:gd name="T92" fmla="*/ 21 w 56"/>
                <a:gd name="T93" fmla="*/ 47 h 87"/>
                <a:gd name="T94" fmla="*/ 12 w 56"/>
                <a:gd name="T95" fmla="*/ 47 h 87"/>
                <a:gd name="T96" fmla="*/ 0 w 56"/>
                <a:gd name="T97" fmla="*/ 38 h 87"/>
                <a:gd name="T98" fmla="*/ 2 w 56"/>
                <a:gd name="T99" fmla="*/ 31 h 87"/>
                <a:gd name="T100" fmla="*/ 7 w 56"/>
                <a:gd name="T101" fmla="*/ 36 h 87"/>
                <a:gd name="T102" fmla="*/ 12 w 56"/>
                <a:gd name="T103" fmla="*/ 38 h 87"/>
                <a:gd name="T104" fmla="*/ 12 w 56"/>
                <a:gd name="T105" fmla="*/ 36 h 87"/>
                <a:gd name="T106" fmla="*/ 12 w 56"/>
                <a:gd name="T107" fmla="*/ 35 h 87"/>
                <a:gd name="T108" fmla="*/ 8 w 56"/>
                <a:gd name="T109" fmla="*/ 31 h 87"/>
                <a:gd name="T110" fmla="*/ 5 w 56"/>
                <a:gd name="T111" fmla="*/ 22 h 87"/>
                <a:gd name="T112" fmla="*/ 3 w 56"/>
                <a:gd name="T113" fmla="*/ 17 h 87"/>
                <a:gd name="T114" fmla="*/ 7 w 56"/>
                <a:gd name="T115" fmla="*/ 15 h 87"/>
                <a:gd name="T116" fmla="*/ 12 w 56"/>
                <a:gd name="T117" fmla="*/ 15 h 8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6"/>
                <a:gd name="T178" fmla="*/ 0 h 87"/>
                <a:gd name="T179" fmla="*/ 56 w 56"/>
                <a:gd name="T180" fmla="*/ 87 h 8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6" h="87">
                  <a:moveTo>
                    <a:pt x="12" y="24"/>
                  </a:moveTo>
                  <a:lnTo>
                    <a:pt x="12" y="24"/>
                  </a:lnTo>
                  <a:lnTo>
                    <a:pt x="13" y="24"/>
                  </a:lnTo>
                  <a:lnTo>
                    <a:pt x="13" y="26"/>
                  </a:lnTo>
                  <a:lnTo>
                    <a:pt x="15" y="26"/>
                  </a:lnTo>
                  <a:lnTo>
                    <a:pt x="17" y="26"/>
                  </a:lnTo>
                  <a:lnTo>
                    <a:pt x="18" y="26"/>
                  </a:lnTo>
                  <a:lnTo>
                    <a:pt x="20" y="26"/>
                  </a:lnTo>
                  <a:lnTo>
                    <a:pt x="20" y="24"/>
                  </a:lnTo>
                  <a:lnTo>
                    <a:pt x="21" y="24"/>
                  </a:lnTo>
                  <a:lnTo>
                    <a:pt x="21" y="22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18" y="17"/>
                  </a:lnTo>
                  <a:lnTo>
                    <a:pt x="20" y="17"/>
                  </a:lnTo>
                  <a:lnTo>
                    <a:pt x="20" y="15"/>
                  </a:lnTo>
                  <a:lnTo>
                    <a:pt x="21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1" y="13"/>
                  </a:lnTo>
                  <a:lnTo>
                    <a:pt x="21" y="11"/>
                  </a:lnTo>
                  <a:lnTo>
                    <a:pt x="21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6" y="8"/>
                  </a:lnTo>
                  <a:lnTo>
                    <a:pt x="28" y="8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9" y="6"/>
                  </a:lnTo>
                  <a:lnTo>
                    <a:pt x="39" y="8"/>
                  </a:lnTo>
                  <a:lnTo>
                    <a:pt x="41" y="8"/>
                  </a:lnTo>
                  <a:lnTo>
                    <a:pt x="43" y="9"/>
                  </a:lnTo>
                  <a:lnTo>
                    <a:pt x="41" y="9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4" y="18"/>
                  </a:lnTo>
                  <a:lnTo>
                    <a:pt x="44" y="20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6"/>
                  </a:lnTo>
                  <a:lnTo>
                    <a:pt x="41" y="27"/>
                  </a:lnTo>
                  <a:lnTo>
                    <a:pt x="41" y="29"/>
                  </a:lnTo>
                  <a:lnTo>
                    <a:pt x="39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5"/>
                  </a:lnTo>
                  <a:lnTo>
                    <a:pt x="33" y="35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38"/>
                  </a:lnTo>
                  <a:lnTo>
                    <a:pt x="31" y="42"/>
                  </a:lnTo>
                  <a:lnTo>
                    <a:pt x="33" y="44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5"/>
                  </a:lnTo>
                  <a:lnTo>
                    <a:pt x="38" y="55"/>
                  </a:lnTo>
                  <a:lnTo>
                    <a:pt x="38" y="56"/>
                  </a:lnTo>
                  <a:lnTo>
                    <a:pt x="39" y="56"/>
                  </a:lnTo>
                  <a:lnTo>
                    <a:pt x="39" y="55"/>
                  </a:lnTo>
                  <a:lnTo>
                    <a:pt x="39" y="33"/>
                  </a:lnTo>
                  <a:lnTo>
                    <a:pt x="39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29"/>
                  </a:lnTo>
                  <a:lnTo>
                    <a:pt x="44" y="29"/>
                  </a:lnTo>
                  <a:lnTo>
                    <a:pt x="46" y="29"/>
                  </a:lnTo>
                  <a:lnTo>
                    <a:pt x="48" y="29"/>
                  </a:lnTo>
                  <a:lnTo>
                    <a:pt x="48" y="27"/>
                  </a:lnTo>
                  <a:lnTo>
                    <a:pt x="48" y="29"/>
                  </a:lnTo>
                  <a:lnTo>
                    <a:pt x="49" y="29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5"/>
                  </a:lnTo>
                  <a:lnTo>
                    <a:pt x="54" y="35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4" y="38"/>
                  </a:lnTo>
                  <a:lnTo>
                    <a:pt x="53" y="38"/>
                  </a:lnTo>
                  <a:lnTo>
                    <a:pt x="51" y="38"/>
                  </a:lnTo>
                  <a:lnTo>
                    <a:pt x="48" y="38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4" y="35"/>
                  </a:lnTo>
                  <a:lnTo>
                    <a:pt x="44" y="33"/>
                  </a:lnTo>
                  <a:lnTo>
                    <a:pt x="43" y="33"/>
                  </a:lnTo>
                  <a:lnTo>
                    <a:pt x="43" y="35"/>
                  </a:lnTo>
                  <a:lnTo>
                    <a:pt x="41" y="35"/>
                  </a:lnTo>
                  <a:lnTo>
                    <a:pt x="41" y="36"/>
                  </a:lnTo>
                  <a:lnTo>
                    <a:pt x="41" y="38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4"/>
                  </a:lnTo>
                  <a:lnTo>
                    <a:pt x="43" y="44"/>
                  </a:lnTo>
                  <a:lnTo>
                    <a:pt x="43" y="47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39" y="60"/>
                  </a:lnTo>
                  <a:lnTo>
                    <a:pt x="38" y="58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71"/>
                  </a:lnTo>
                  <a:lnTo>
                    <a:pt x="38" y="71"/>
                  </a:lnTo>
                  <a:lnTo>
                    <a:pt x="39" y="73"/>
                  </a:lnTo>
                  <a:lnTo>
                    <a:pt x="39" y="82"/>
                  </a:lnTo>
                  <a:lnTo>
                    <a:pt x="38" y="82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7"/>
                  </a:lnTo>
                  <a:lnTo>
                    <a:pt x="33" y="87"/>
                  </a:lnTo>
                  <a:lnTo>
                    <a:pt x="31" y="87"/>
                  </a:lnTo>
                  <a:lnTo>
                    <a:pt x="30" y="87"/>
                  </a:lnTo>
                  <a:lnTo>
                    <a:pt x="25" y="87"/>
                  </a:lnTo>
                  <a:lnTo>
                    <a:pt x="23" y="87"/>
                  </a:lnTo>
                  <a:lnTo>
                    <a:pt x="21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1" y="83"/>
                  </a:lnTo>
                  <a:lnTo>
                    <a:pt x="21" y="82"/>
                  </a:lnTo>
                  <a:lnTo>
                    <a:pt x="21" y="80"/>
                  </a:lnTo>
                  <a:lnTo>
                    <a:pt x="21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3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6" y="69"/>
                  </a:lnTo>
                  <a:lnTo>
                    <a:pt x="26" y="71"/>
                  </a:lnTo>
                  <a:lnTo>
                    <a:pt x="25" y="73"/>
                  </a:lnTo>
                  <a:lnTo>
                    <a:pt x="23" y="73"/>
                  </a:lnTo>
                  <a:lnTo>
                    <a:pt x="21" y="73"/>
                  </a:lnTo>
                  <a:lnTo>
                    <a:pt x="21" y="71"/>
                  </a:lnTo>
                  <a:lnTo>
                    <a:pt x="20" y="69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4"/>
                  </a:lnTo>
                  <a:lnTo>
                    <a:pt x="7" y="64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7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5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1"/>
                  </a:lnTo>
                  <a:lnTo>
                    <a:pt x="13" y="53"/>
                  </a:lnTo>
                  <a:lnTo>
                    <a:pt x="13" y="55"/>
                  </a:lnTo>
                  <a:lnTo>
                    <a:pt x="15" y="55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7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1" y="51"/>
                  </a:lnTo>
                  <a:lnTo>
                    <a:pt x="21" y="49"/>
                  </a:lnTo>
                  <a:lnTo>
                    <a:pt x="21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3" y="31"/>
                  </a:lnTo>
                  <a:lnTo>
                    <a:pt x="3" y="33"/>
                  </a:lnTo>
                  <a:lnTo>
                    <a:pt x="3" y="35"/>
                  </a:lnTo>
                  <a:lnTo>
                    <a:pt x="5" y="35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8" y="38"/>
                  </a:lnTo>
                  <a:lnTo>
                    <a:pt x="10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5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79" name="Freeform 20"/>
            <p:cNvSpPr>
              <a:spLocks/>
            </p:cNvSpPr>
            <p:nvPr/>
          </p:nvSpPr>
          <p:spPr bwMode="auto">
            <a:xfrm>
              <a:off x="172" y="231"/>
              <a:ext cx="146" cy="124"/>
            </a:xfrm>
            <a:custGeom>
              <a:avLst/>
              <a:gdLst>
                <a:gd name="T0" fmla="*/ 0 w 146"/>
                <a:gd name="T1" fmla="*/ 99 h 124"/>
                <a:gd name="T2" fmla="*/ 72 w 146"/>
                <a:gd name="T3" fmla="*/ 0 h 124"/>
                <a:gd name="T4" fmla="*/ 146 w 146"/>
                <a:gd name="T5" fmla="*/ 99 h 124"/>
                <a:gd name="T6" fmla="*/ 146 w 146"/>
                <a:gd name="T7" fmla="*/ 122 h 124"/>
                <a:gd name="T8" fmla="*/ 72 w 146"/>
                <a:gd name="T9" fmla="*/ 30 h 124"/>
                <a:gd name="T10" fmla="*/ 2 w 146"/>
                <a:gd name="T11" fmla="*/ 124 h 124"/>
                <a:gd name="T12" fmla="*/ 0 w 146"/>
                <a:gd name="T13" fmla="*/ 99 h 1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6"/>
                <a:gd name="T22" fmla="*/ 0 h 124"/>
                <a:gd name="T23" fmla="*/ 146 w 146"/>
                <a:gd name="T24" fmla="*/ 124 h 1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6" h="124">
                  <a:moveTo>
                    <a:pt x="0" y="99"/>
                  </a:moveTo>
                  <a:lnTo>
                    <a:pt x="72" y="0"/>
                  </a:lnTo>
                  <a:lnTo>
                    <a:pt x="146" y="99"/>
                  </a:lnTo>
                  <a:lnTo>
                    <a:pt x="146" y="122"/>
                  </a:lnTo>
                  <a:lnTo>
                    <a:pt x="72" y="30"/>
                  </a:lnTo>
                  <a:lnTo>
                    <a:pt x="2" y="124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F9A0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80" name="Freeform 21"/>
            <p:cNvSpPr>
              <a:spLocks/>
            </p:cNvSpPr>
            <p:nvPr/>
          </p:nvSpPr>
          <p:spPr bwMode="auto">
            <a:xfrm>
              <a:off x="326" y="204"/>
              <a:ext cx="5" cy="171"/>
            </a:xfrm>
            <a:custGeom>
              <a:avLst/>
              <a:gdLst>
                <a:gd name="T0" fmla="*/ 3 w 5"/>
                <a:gd name="T1" fmla="*/ 171 h 171"/>
                <a:gd name="T2" fmla="*/ 5 w 5"/>
                <a:gd name="T3" fmla="*/ 169 h 171"/>
                <a:gd name="T4" fmla="*/ 5 w 5"/>
                <a:gd name="T5" fmla="*/ 0 h 171"/>
                <a:gd name="T6" fmla="*/ 0 w 5"/>
                <a:gd name="T7" fmla="*/ 0 h 171"/>
                <a:gd name="T8" fmla="*/ 0 w 5"/>
                <a:gd name="T9" fmla="*/ 169 h 171"/>
                <a:gd name="T10" fmla="*/ 3 w 5"/>
                <a:gd name="T11" fmla="*/ 171 h 171"/>
                <a:gd name="T12" fmla="*/ 3 w 5"/>
                <a:gd name="T13" fmla="*/ 171 h 171"/>
                <a:gd name="T14" fmla="*/ 5 w 5"/>
                <a:gd name="T15" fmla="*/ 171 h 171"/>
                <a:gd name="T16" fmla="*/ 5 w 5"/>
                <a:gd name="T17" fmla="*/ 169 h 171"/>
                <a:gd name="T18" fmla="*/ 3 w 5"/>
                <a:gd name="T19" fmla="*/ 171 h 1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"/>
                <a:gd name="T31" fmla="*/ 0 h 171"/>
                <a:gd name="T32" fmla="*/ 5 w 5"/>
                <a:gd name="T33" fmla="*/ 171 h 17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" h="171">
                  <a:moveTo>
                    <a:pt x="3" y="171"/>
                  </a:moveTo>
                  <a:lnTo>
                    <a:pt x="5" y="16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69"/>
                  </a:lnTo>
                  <a:lnTo>
                    <a:pt x="3" y="171"/>
                  </a:lnTo>
                  <a:lnTo>
                    <a:pt x="5" y="171"/>
                  </a:lnTo>
                  <a:lnTo>
                    <a:pt x="5" y="169"/>
                  </a:lnTo>
                  <a:lnTo>
                    <a:pt x="3" y="171"/>
                  </a:lnTo>
                  <a:close/>
                </a:path>
              </a:pathLst>
            </a:cu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81" name="Rectangle 22"/>
            <p:cNvSpPr>
              <a:spLocks noChangeArrowheads="1"/>
            </p:cNvSpPr>
            <p:nvPr/>
          </p:nvSpPr>
          <p:spPr bwMode="auto">
            <a:xfrm>
              <a:off x="170" y="371"/>
              <a:ext cx="159" cy="4"/>
            </a:xfrm>
            <a:prstGeom prst="rect">
              <a:avLst/>
            </a:pr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82" name="Freeform 23"/>
            <p:cNvSpPr>
              <a:spLocks/>
            </p:cNvSpPr>
            <p:nvPr/>
          </p:nvSpPr>
          <p:spPr bwMode="auto">
            <a:xfrm>
              <a:off x="149" y="195"/>
              <a:ext cx="505" cy="9"/>
            </a:xfrm>
            <a:custGeom>
              <a:avLst/>
              <a:gdLst>
                <a:gd name="T0" fmla="*/ 505 w 505"/>
                <a:gd name="T1" fmla="*/ 7 h 9"/>
                <a:gd name="T2" fmla="*/ 505 w 505"/>
                <a:gd name="T3" fmla="*/ 0 h 9"/>
                <a:gd name="T4" fmla="*/ 0 w 505"/>
                <a:gd name="T5" fmla="*/ 1 h 9"/>
                <a:gd name="T6" fmla="*/ 0 w 505"/>
                <a:gd name="T7" fmla="*/ 9 h 9"/>
                <a:gd name="T8" fmla="*/ 505 w 505"/>
                <a:gd name="T9" fmla="*/ 7 h 9"/>
                <a:gd name="T10" fmla="*/ 505 w 505"/>
                <a:gd name="T11" fmla="*/ 7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5"/>
                <a:gd name="T19" fmla="*/ 0 h 9"/>
                <a:gd name="T20" fmla="*/ 505 w 505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5" h="9">
                  <a:moveTo>
                    <a:pt x="505" y="7"/>
                  </a:moveTo>
                  <a:lnTo>
                    <a:pt x="505" y="0"/>
                  </a:lnTo>
                  <a:lnTo>
                    <a:pt x="0" y="1"/>
                  </a:lnTo>
                  <a:lnTo>
                    <a:pt x="0" y="9"/>
                  </a:lnTo>
                  <a:lnTo>
                    <a:pt x="505" y="7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83" name="Freeform 24"/>
            <p:cNvSpPr>
              <a:spLocks/>
            </p:cNvSpPr>
            <p:nvPr/>
          </p:nvSpPr>
          <p:spPr bwMode="auto">
            <a:xfrm>
              <a:off x="651" y="195"/>
              <a:ext cx="6" cy="37"/>
            </a:xfrm>
            <a:custGeom>
              <a:avLst/>
              <a:gdLst>
                <a:gd name="T0" fmla="*/ 6 w 6"/>
                <a:gd name="T1" fmla="*/ 37 h 37"/>
                <a:gd name="T2" fmla="*/ 6 w 6"/>
                <a:gd name="T3" fmla="*/ 37 h 37"/>
                <a:gd name="T4" fmla="*/ 6 w 6"/>
                <a:gd name="T5" fmla="*/ 16 h 37"/>
                <a:gd name="T6" fmla="*/ 3 w 6"/>
                <a:gd name="T7" fmla="*/ 0 h 37"/>
                <a:gd name="T8" fmla="*/ 3 w 6"/>
                <a:gd name="T9" fmla="*/ 7 h 37"/>
                <a:gd name="T10" fmla="*/ 1 w 6"/>
                <a:gd name="T11" fmla="*/ 16 h 37"/>
                <a:gd name="T12" fmla="*/ 0 w 6"/>
                <a:gd name="T13" fmla="*/ 36 h 37"/>
                <a:gd name="T14" fmla="*/ 0 w 6"/>
                <a:gd name="T15" fmla="*/ 36 h 37"/>
                <a:gd name="T16" fmla="*/ 6 w 6"/>
                <a:gd name="T17" fmla="*/ 37 h 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7"/>
                <a:gd name="T29" fmla="*/ 6 w 6"/>
                <a:gd name="T30" fmla="*/ 37 h 3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7">
                  <a:moveTo>
                    <a:pt x="6" y="37"/>
                  </a:moveTo>
                  <a:lnTo>
                    <a:pt x="6" y="37"/>
                  </a:lnTo>
                  <a:lnTo>
                    <a:pt x="6" y="16"/>
                  </a:lnTo>
                  <a:lnTo>
                    <a:pt x="3" y="0"/>
                  </a:lnTo>
                  <a:lnTo>
                    <a:pt x="3" y="7"/>
                  </a:lnTo>
                  <a:lnTo>
                    <a:pt x="1" y="16"/>
                  </a:lnTo>
                  <a:lnTo>
                    <a:pt x="0" y="36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84" name="Freeform 25"/>
            <p:cNvSpPr>
              <a:spLocks/>
            </p:cNvSpPr>
            <p:nvPr/>
          </p:nvSpPr>
          <p:spPr bwMode="auto">
            <a:xfrm>
              <a:off x="641" y="231"/>
              <a:ext cx="16" cy="131"/>
            </a:xfrm>
            <a:custGeom>
              <a:avLst/>
              <a:gdLst>
                <a:gd name="T0" fmla="*/ 5 w 16"/>
                <a:gd name="T1" fmla="*/ 131 h 131"/>
                <a:gd name="T2" fmla="*/ 5 w 16"/>
                <a:gd name="T3" fmla="*/ 131 h 131"/>
                <a:gd name="T4" fmla="*/ 11 w 16"/>
                <a:gd name="T5" fmla="*/ 86 h 131"/>
                <a:gd name="T6" fmla="*/ 13 w 16"/>
                <a:gd name="T7" fmla="*/ 47 h 131"/>
                <a:gd name="T8" fmla="*/ 15 w 16"/>
                <a:gd name="T9" fmla="*/ 16 h 131"/>
                <a:gd name="T10" fmla="*/ 16 w 16"/>
                <a:gd name="T11" fmla="*/ 1 h 131"/>
                <a:gd name="T12" fmla="*/ 10 w 16"/>
                <a:gd name="T13" fmla="*/ 0 h 131"/>
                <a:gd name="T14" fmla="*/ 10 w 16"/>
                <a:gd name="T15" fmla="*/ 16 h 131"/>
                <a:gd name="T16" fmla="*/ 8 w 16"/>
                <a:gd name="T17" fmla="*/ 47 h 131"/>
                <a:gd name="T18" fmla="*/ 3 w 16"/>
                <a:gd name="T19" fmla="*/ 86 h 131"/>
                <a:gd name="T20" fmla="*/ 0 w 16"/>
                <a:gd name="T21" fmla="*/ 130 h 131"/>
                <a:gd name="T22" fmla="*/ 0 w 16"/>
                <a:gd name="T23" fmla="*/ 130 h 131"/>
                <a:gd name="T24" fmla="*/ 5 w 16"/>
                <a:gd name="T25" fmla="*/ 131 h 1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"/>
                <a:gd name="T40" fmla="*/ 0 h 131"/>
                <a:gd name="T41" fmla="*/ 16 w 16"/>
                <a:gd name="T42" fmla="*/ 131 h 13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" h="131">
                  <a:moveTo>
                    <a:pt x="5" y="131"/>
                  </a:moveTo>
                  <a:lnTo>
                    <a:pt x="5" y="131"/>
                  </a:lnTo>
                  <a:lnTo>
                    <a:pt x="11" y="86"/>
                  </a:lnTo>
                  <a:lnTo>
                    <a:pt x="13" y="47"/>
                  </a:lnTo>
                  <a:lnTo>
                    <a:pt x="15" y="16"/>
                  </a:lnTo>
                  <a:lnTo>
                    <a:pt x="16" y="1"/>
                  </a:lnTo>
                  <a:lnTo>
                    <a:pt x="10" y="0"/>
                  </a:lnTo>
                  <a:lnTo>
                    <a:pt x="10" y="16"/>
                  </a:lnTo>
                  <a:lnTo>
                    <a:pt x="8" y="47"/>
                  </a:lnTo>
                  <a:lnTo>
                    <a:pt x="3" y="86"/>
                  </a:lnTo>
                  <a:lnTo>
                    <a:pt x="0" y="130"/>
                  </a:lnTo>
                  <a:lnTo>
                    <a:pt x="5" y="13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85" name="Freeform 26"/>
            <p:cNvSpPr>
              <a:spLocks/>
            </p:cNvSpPr>
            <p:nvPr/>
          </p:nvSpPr>
          <p:spPr bwMode="auto">
            <a:xfrm>
              <a:off x="536" y="361"/>
              <a:ext cx="110" cy="344"/>
            </a:xfrm>
            <a:custGeom>
              <a:avLst/>
              <a:gdLst>
                <a:gd name="T0" fmla="*/ 5 w 110"/>
                <a:gd name="T1" fmla="*/ 344 h 344"/>
                <a:gd name="T2" fmla="*/ 5 w 110"/>
                <a:gd name="T3" fmla="*/ 344 h 344"/>
                <a:gd name="T4" fmla="*/ 16 w 110"/>
                <a:gd name="T5" fmla="*/ 324 h 344"/>
                <a:gd name="T6" fmla="*/ 28 w 110"/>
                <a:gd name="T7" fmla="*/ 305 h 344"/>
                <a:gd name="T8" fmla="*/ 38 w 110"/>
                <a:gd name="T9" fmla="*/ 285 h 344"/>
                <a:gd name="T10" fmla="*/ 46 w 110"/>
                <a:gd name="T11" fmla="*/ 265 h 344"/>
                <a:gd name="T12" fmla="*/ 62 w 110"/>
                <a:gd name="T13" fmla="*/ 223 h 344"/>
                <a:gd name="T14" fmla="*/ 74 w 110"/>
                <a:gd name="T15" fmla="*/ 182 h 344"/>
                <a:gd name="T16" fmla="*/ 85 w 110"/>
                <a:gd name="T17" fmla="*/ 139 h 344"/>
                <a:gd name="T18" fmla="*/ 95 w 110"/>
                <a:gd name="T19" fmla="*/ 93 h 344"/>
                <a:gd name="T20" fmla="*/ 103 w 110"/>
                <a:gd name="T21" fmla="*/ 48 h 344"/>
                <a:gd name="T22" fmla="*/ 110 w 110"/>
                <a:gd name="T23" fmla="*/ 1 h 344"/>
                <a:gd name="T24" fmla="*/ 105 w 110"/>
                <a:gd name="T25" fmla="*/ 0 h 344"/>
                <a:gd name="T26" fmla="*/ 97 w 110"/>
                <a:gd name="T27" fmla="*/ 47 h 344"/>
                <a:gd name="T28" fmla="*/ 88 w 110"/>
                <a:gd name="T29" fmla="*/ 93 h 344"/>
                <a:gd name="T30" fmla="*/ 80 w 110"/>
                <a:gd name="T31" fmla="*/ 137 h 344"/>
                <a:gd name="T32" fmla="*/ 69 w 110"/>
                <a:gd name="T33" fmla="*/ 180 h 344"/>
                <a:gd name="T34" fmla="*/ 56 w 110"/>
                <a:gd name="T35" fmla="*/ 222 h 344"/>
                <a:gd name="T36" fmla="*/ 39 w 110"/>
                <a:gd name="T37" fmla="*/ 263 h 344"/>
                <a:gd name="T38" fmla="*/ 31 w 110"/>
                <a:gd name="T39" fmla="*/ 283 h 344"/>
                <a:gd name="T40" fmla="*/ 21 w 110"/>
                <a:gd name="T41" fmla="*/ 303 h 344"/>
                <a:gd name="T42" fmla="*/ 11 w 110"/>
                <a:gd name="T43" fmla="*/ 323 h 344"/>
                <a:gd name="T44" fmla="*/ 0 w 110"/>
                <a:gd name="T45" fmla="*/ 341 h 344"/>
                <a:gd name="T46" fmla="*/ 0 w 110"/>
                <a:gd name="T47" fmla="*/ 341 h 344"/>
                <a:gd name="T48" fmla="*/ 5 w 110"/>
                <a:gd name="T49" fmla="*/ 344 h 34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10"/>
                <a:gd name="T76" fmla="*/ 0 h 344"/>
                <a:gd name="T77" fmla="*/ 110 w 110"/>
                <a:gd name="T78" fmla="*/ 344 h 34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10" h="344">
                  <a:moveTo>
                    <a:pt x="5" y="344"/>
                  </a:moveTo>
                  <a:lnTo>
                    <a:pt x="5" y="344"/>
                  </a:lnTo>
                  <a:lnTo>
                    <a:pt x="16" y="324"/>
                  </a:lnTo>
                  <a:lnTo>
                    <a:pt x="28" y="305"/>
                  </a:lnTo>
                  <a:lnTo>
                    <a:pt x="38" y="285"/>
                  </a:lnTo>
                  <a:lnTo>
                    <a:pt x="46" y="265"/>
                  </a:lnTo>
                  <a:lnTo>
                    <a:pt x="62" y="223"/>
                  </a:lnTo>
                  <a:lnTo>
                    <a:pt x="74" y="182"/>
                  </a:lnTo>
                  <a:lnTo>
                    <a:pt x="85" y="139"/>
                  </a:lnTo>
                  <a:lnTo>
                    <a:pt x="95" y="93"/>
                  </a:lnTo>
                  <a:lnTo>
                    <a:pt x="103" y="48"/>
                  </a:lnTo>
                  <a:lnTo>
                    <a:pt x="110" y="1"/>
                  </a:lnTo>
                  <a:lnTo>
                    <a:pt x="105" y="0"/>
                  </a:lnTo>
                  <a:lnTo>
                    <a:pt x="97" y="47"/>
                  </a:lnTo>
                  <a:lnTo>
                    <a:pt x="88" y="93"/>
                  </a:lnTo>
                  <a:lnTo>
                    <a:pt x="80" y="137"/>
                  </a:lnTo>
                  <a:lnTo>
                    <a:pt x="69" y="180"/>
                  </a:lnTo>
                  <a:lnTo>
                    <a:pt x="56" y="222"/>
                  </a:lnTo>
                  <a:lnTo>
                    <a:pt x="39" y="263"/>
                  </a:lnTo>
                  <a:lnTo>
                    <a:pt x="31" y="283"/>
                  </a:lnTo>
                  <a:lnTo>
                    <a:pt x="21" y="303"/>
                  </a:lnTo>
                  <a:lnTo>
                    <a:pt x="11" y="323"/>
                  </a:lnTo>
                  <a:lnTo>
                    <a:pt x="0" y="341"/>
                  </a:lnTo>
                  <a:lnTo>
                    <a:pt x="5" y="34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86" name="Freeform 27"/>
            <p:cNvSpPr>
              <a:spLocks/>
            </p:cNvSpPr>
            <p:nvPr/>
          </p:nvSpPr>
          <p:spPr bwMode="auto">
            <a:xfrm>
              <a:off x="410" y="702"/>
              <a:ext cx="131" cy="155"/>
            </a:xfrm>
            <a:custGeom>
              <a:avLst/>
              <a:gdLst>
                <a:gd name="T0" fmla="*/ 0 w 131"/>
                <a:gd name="T1" fmla="*/ 155 h 155"/>
                <a:gd name="T2" fmla="*/ 0 w 131"/>
                <a:gd name="T3" fmla="*/ 155 h 155"/>
                <a:gd name="T4" fmla="*/ 8 w 131"/>
                <a:gd name="T5" fmla="*/ 153 h 155"/>
                <a:gd name="T6" fmla="*/ 18 w 131"/>
                <a:gd name="T7" fmla="*/ 146 h 155"/>
                <a:gd name="T8" fmla="*/ 31 w 131"/>
                <a:gd name="T9" fmla="*/ 131 h 155"/>
                <a:gd name="T10" fmla="*/ 49 w 131"/>
                <a:gd name="T11" fmla="*/ 113 h 155"/>
                <a:gd name="T12" fmla="*/ 67 w 131"/>
                <a:gd name="T13" fmla="*/ 90 h 155"/>
                <a:gd name="T14" fmla="*/ 88 w 131"/>
                <a:gd name="T15" fmla="*/ 65 h 155"/>
                <a:gd name="T16" fmla="*/ 111 w 131"/>
                <a:gd name="T17" fmla="*/ 34 h 155"/>
                <a:gd name="T18" fmla="*/ 131 w 131"/>
                <a:gd name="T19" fmla="*/ 3 h 155"/>
                <a:gd name="T20" fmla="*/ 126 w 131"/>
                <a:gd name="T21" fmla="*/ 0 h 155"/>
                <a:gd name="T22" fmla="*/ 105 w 131"/>
                <a:gd name="T23" fmla="*/ 30 h 155"/>
                <a:gd name="T24" fmla="*/ 83 w 131"/>
                <a:gd name="T25" fmla="*/ 59 h 155"/>
                <a:gd name="T26" fmla="*/ 64 w 131"/>
                <a:gd name="T27" fmla="*/ 86 h 155"/>
                <a:gd name="T28" fmla="*/ 44 w 131"/>
                <a:gd name="T29" fmla="*/ 108 h 155"/>
                <a:gd name="T30" fmla="*/ 26 w 131"/>
                <a:gd name="T31" fmla="*/ 126 h 155"/>
                <a:gd name="T32" fmla="*/ 13 w 131"/>
                <a:gd name="T33" fmla="*/ 139 h 155"/>
                <a:gd name="T34" fmla="*/ 5 w 131"/>
                <a:gd name="T35" fmla="*/ 148 h 155"/>
                <a:gd name="T36" fmla="*/ 5 w 131"/>
                <a:gd name="T37" fmla="*/ 149 h 155"/>
                <a:gd name="T38" fmla="*/ 5 w 131"/>
                <a:gd name="T39" fmla="*/ 149 h 155"/>
                <a:gd name="T40" fmla="*/ 0 w 131"/>
                <a:gd name="T41" fmla="*/ 155 h 15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31"/>
                <a:gd name="T64" fmla="*/ 0 h 155"/>
                <a:gd name="T65" fmla="*/ 131 w 131"/>
                <a:gd name="T66" fmla="*/ 155 h 15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31" h="155">
                  <a:moveTo>
                    <a:pt x="0" y="155"/>
                  </a:moveTo>
                  <a:lnTo>
                    <a:pt x="0" y="155"/>
                  </a:lnTo>
                  <a:lnTo>
                    <a:pt x="8" y="153"/>
                  </a:lnTo>
                  <a:lnTo>
                    <a:pt x="18" y="146"/>
                  </a:lnTo>
                  <a:lnTo>
                    <a:pt x="31" y="131"/>
                  </a:lnTo>
                  <a:lnTo>
                    <a:pt x="49" y="113"/>
                  </a:lnTo>
                  <a:lnTo>
                    <a:pt x="67" y="90"/>
                  </a:lnTo>
                  <a:lnTo>
                    <a:pt x="88" y="65"/>
                  </a:lnTo>
                  <a:lnTo>
                    <a:pt x="111" y="34"/>
                  </a:lnTo>
                  <a:lnTo>
                    <a:pt x="131" y="3"/>
                  </a:lnTo>
                  <a:lnTo>
                    <a:pt x="126" y="0"/>
                  </a:lnTo>
                  <a:lnTo>
                    <a:pt x="105" y="30"/>
                  </a:lnTo>
                  <a:lnTo>
                    <a:pt x="83" y="59"/>
                  </a:lnTo>
                  <a:lnTo>
                    <a:pt x="64" y="86"/>
                  </a:lnTo>
                  <a:lnTo>
                    <a:pt x="44" y="108"/>
                  </a:lnTo>
                  <a:lnTo>
                    <a:pt x="26" y="126"/>
                  </a:lnTo>
                  <a:lnTo>
                    <a:pt x="13" y="139"/>
                  </a:lnTo>
                  <a:lnTo>
                    <a:pt x="5" y="148"/>
                  </a:lnTo>
                  <a:lnTo>
                    <a:pt x="5" y="149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87" name="Freeform 28"/>
            <p:cNvSpPr>
              <a:spLocks/>
            </p:cNvSpPr>
            <p:nvPr/>
          </p:nvSpPr>
          <p:spPr bwMode="auto">
            <a:xfrm>
              <a:off x="369" y="817"/>
              <a:ext cx="46" cy="40"/>
            </a:xfrm>
            <a:custGeom>
              <a:avLst/>
              <a:gdLst>
                <a:gd name="T0" fmla="*/ 0 w 46"/>
                <a:gd name="T1" fmla="*/ 4 h 40"/>
                <a:gd name="T2" fmla="*/ 0 w 46"/>
                <a:gd name="T3" fmla="*/ 4 h 40"/>
                <a:gd name="T4" fmla="*/ 9 w 46"/>
                <a:gd name="T5" fmla="*/ 15 h 40"/>
                <a:gd name="T6" fmla="*/ 23 w 46"/>
                <a:gd name="T7" fmla="*/ 24 h 40"/>
                <a:gd name="T8" fmla="*/ 34 w 46"/>
                <a:gd name="T9" fmla="*/ 34 h 40"/>
                <a:gd name="T10" fmla="*/ 41 w 46"/>
                <a:gd name="T11" fmla="*/ 40 h 40"/>
                <a:gd name="T12" fmla="*/ 46 w 46"/>
                <a:gd name="T13" fmla="*/ 34 h 40"/>
                <a:gd name="T14" fmla="*/ 37 w 46"/>
                <a:gd name="T15" fmla="*/ 29 h 40"/>
                <a:gd name="T16" fmla="*/ 26 w 46"/>
                <a:gd name="T17" fmla="*/ 20 h 40"/>
                <a:gd name="T18" fmla="*/ 13 w 46"/>
                <a:gd name="T19" fmla="*/ 9 h 40"/>
                <a:gd name="T20" fmla="*/ 3 w 46"/>
                <a:gd name="T21" fmla="*/ 0 h 40"/>
                <a:gd name="T22" fmla="*/ 3 w 46"/>
                <a:gd name="T23" fmla="*/ 0 h 40"/>
                <a:gd name="T24" fmla="*/ 0 w 46"/>
                <a:gd name="T25" fmla="*/ 4 h 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6"/>
                <a:gd name="T40" fmla="*/ 0 h 40"/>
                <a:gd name="T41" fmla="*/ 46 w 46"/>
                <a:gd name="T42" fmla="*/ 40 h 4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6" h="40">
                  <a:moveTo>
                    <a:pt x="0" y="4"/>
                  </a:moveTo>
                  <a:lnTo>
                    <a:pt x="0" y="4"/>
                  </a:lnTo>
                  <a:lnTo>
                    <a:pt x="9" y="15"/>
                  </a:lnTo>
                  <a:lnTo>
                    <a:pt x="23" y="24"/>
                  </a:lnTo>
                  <a:lnTo>
                    <a:pt x="34" y="34"/>
                  </a:lnTo>
                  <a:lnTo>
                    <a:pt x="41" y="40"/>
                  </a:lnTo>
                  <a:lnTo>
                    <a:pt x="46" y="34"/>
                  </a:lnTo>
                  <a:lnTo>
                    <a:pt x="37" y="29"/>
                  </a:lnTo>
                  <a:lnTo>
                    <a:pt x="26" y="20"/>
                  </a:lnTo>
                  <a:lnTo>
                    <a:pt x="13" y="9"/>
                  </a:lnTo>
                  <a:lnTo>
                    <a:pt x="3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88" name="Freeform 29"/>
            <p:cNvSpPr>
              <a:spLocks/>
            </p:cNvSpPr>
            <p:nvPr/>
          </p:nvSpPr>
          <p:spPr bwMode="auto">
            <a:xfrm>
              <a:off x="290" y="713"/>
              <a:ext cx="82" cy="108"/>
            </a:xfrm>
            <a:custGeom>
              <a:avLst/>
              <a:gdLst>
                <a:gd name="T0" fmla="*/ 0 w 82"/>
                <a:gd name="T1" fmla="*/ 1 h 108"/>
                <a:gd name="T2" fmla="*/ 0 w 82"/>
                <a:gd name="T3" fmla="*/ 1 h 108"/>
                <a:gd name="T4" fmla="*/ 28 w 82"/>
                <a:gd name="T5" fmla="*/ 46 h 108"/>
                <a:gd name="T6" fmla="*/ 52 w 82"/>
                <a:gd name="T7" fmla="*/ 77 h 108"/>
                <a:gd name="T8" fmla="*/ 67 w 82"/>
                <a:gd name="T9" fmla="*/ 97 h 108"/>
                <a:gd name="T10" fmla="*/ 79 w 82"/>
                <a:gd name="T11" fmla="*/ 108 h 108"/>
                <a:gd name="T12" fmla="*/ 82 w 82"/>
                <a:gd name="T13" fmla="*/ 104 h 108"/>
                <a:gd name="T14" fmla="*/ 72 w 82"/>
                <a:gd name="T15" fmla="*/ 92 h 108"/>
                <a:gd name="T16" fmla="*/ 56 w 82"/>
                <a:gd name="T17" fmla="*/ 74 h 108"/>
                <a:gd name="T18" fmla="*/ 34 w 82"/>
                <a:gd name="T19" fmla="*/ 43 h 108"/>
                <a:gd name="T20" fmla="*/ 5 w 82"/>
                <a:gd name="T21" fmla="*/ 0 h 108"/>
                <a:gd name="T22" fmla="*/ 5 w 82"/>
                <a:gd name="T23" fmla="*/ 0 h 108"/>
                <a:gd name="T24" fmla="*/ 0 w 82"/>
                <a:gd name="T25" fmla="*/ 1 h 10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2"/>
                <a:gd name="T40" fmla="*/ 0 h 108"/>
                <a:gd name="T41" fmla="*/ 82 w 82"/>
                <a:gd name="T42" fmla="*/ 108 h 10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2" h="108">
                  <a:moveTo>
                    <a:pt x="0" y="1"/>
                  </a:moveTo>
                  <a:lnTo>
                    <a:pt x="0" y="1"/>
                  </a:lnTo>
                  <a:lnTo>
                    <a:pt x="28" y="46"/>
                  </a:lnTo>
                  <a:lnTo>
                    <a:pt x="52" y="77"/>
                  </a:lnTo>
                  <a:lnTo>
                    <a:pt x="67" y="97"/>
                  </a:lnTo>
                  <a:lnTo>
                    <a:pt x="79" y="108"/>
                  </a:lnTo>
                  <a:lnTo>
                    <a:pt x="82" y="104"/>
                  </a:lnTo>
                  <a:lnTo>
                    <a:pt x="72" y="92"/>
                  </a:lnTo>
                  <a:lnTo>
                    <a:pt x="56" y="74"/>
                  </a:lnTo>
                  <a:lnTo>
                    <a:pt x="34" y="43"/>
                  </a:lnTo>
                  <a:lnTo>
                    <a:pt x="5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89" name="Freeform 30"/>
            <p:cNvSpPr>
              <a:spLocks/>
            </p:cNvSpPr>
            <p:nvPr/>
          </p:nvSpPr>
          <p:spPr bwMode="auto">
            <a:xfrm>
              <a:off x="203" y="528"/>
              <a:ext cx="92" cy="186"/>
            </a:xfrm>
            <a:custGeom>
              <a:avLst/>
              <a:gdLst>
                <a:gd name="T0" fmla="*/ 0 w 92"/>
                <a:gd name="T1" fmla="*/ 2 h 186"/>
                <a:gd name="T2" fmla="*/ 0 w 92"/>
                <a:gd name="T3" fmla="*/ 2 h 186"/>
                <a:gd name="T4" fmla="*/ 7 w 92"/>
                <a:gd name="T5" fmla="*/ 22 h 186"/>
                <a:gd name="T6" fmla="*/ 13 w 92"/>
                <a:gd name="T7" fmla="*/ 42 h 186"/>
                <a:gd name="T8" fmla="*/ 23 w 92"/>
                <a:gd name="T9" fmla="*/ 64 h 186"/>
                <a:gd name="T10" fmla="*/ 33 w 92"/>
                <a:gd name="T11" fmla="*/ 85 h 186"/>
                <a:gd name="T12" fmla="*/ 44 w 92"/>
                <a:gd name="T13" fmla="*/ 111 h 186"/>
                <a:gd name="T14" fmla="*/ 57 w 92"/>
                <a:gd name="T15" fmla="*/ 136 h 186"/>
                <a:gd name="T16" fmla="*/ 71 w 92"/>
                <a:gd name="T17" fmla="*/ 161 h 186"/>
                <a:gd name="T18" fmla="*/ 87 w 92"/>
                <a:gd name="T19" fmla="*/ 186 h 186"/>
                <a:gd name="T20" fmla="*/ 92 w 92"/>
                <a:gd name="T21" fmla="*/ 185 h 186"/>
                <a:gd name="T22" fmla="*/ 77 w 92"/>
                <a:gd name="T23" fmla="*/ 157 h 186"/>
                <a:gd name="T24" fmla="*/ 62 w 92"/>
                <a:gd name="T25" fmla="*/ 132 h 186"/>
                <a:gd name="T26" fmla="*/ 51 w 92"/>
                <a:gd name="T27" fmla="*/ 107 h 186"/>
                <a:gd name="T28" fmla="*/ 38 w 92"/>
                <a:gd name="T29" fmla="*/ 83 h 186"/>
                <a:gd name="T30" fmla="*/ 28 w 92"/>
                <a:gd name="T31" fmla="*/ 60 h 186"/>
                <a:gd name="T32" fmla="*/ 20 w 92"/>
                <a:gd name="T33" fmla="*/ 38 h 186"/>
                <a:gd name="T34" fmla="*/ 12 w 92"/>
                <a:gd name="T35" fmla="*/ 18 h 186"/>
                <a:gd name="T36" fmla="*/ 7 w 92"/>
                <a:gd name="T37" fmla="*/ 0 h 186"/>
                <a:gd name="T38" fmla="*/ 7 w 92"/>
                <a:gd name="T39" fmla="*/ 0 h 186"/>
                <a:gd name="T40" fmla="*/ 0 w 92"/>
                <a:gd name="T41" fmla="*/ 2 h 18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2"/>
                <a:gd name="T64" fmla="*/ 0 h 186"/>
                <a:gd name="T65" fmla="*/ 92 w 92"/>
                <a:gd name="T66" fmla="*/ 186 h 18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2" h="186">
                  <a:moveTo>
                    <a:pt x="0" y="2"/>
                  </a:moveTo>
                  <a:lnTo>
                    <a:pt x="0" y="2"/>
                  </a:lnTo>
                  <a:lnTo>
                    <a:pt x="7" y="22"/>
                  </a:lnTo>
                  <a:lnTo>
                    <a:pt x="13" y="42"/>
                  </a:lnTo>
                  <a:lnTo>
                    <a:pt x="23" y="64"/>
                  </a:lnTo>
                  <a:lnTo>
                    <a:pt x="33" y="85"/>
                  </a:lnTo>
                  <a:lnTo>
                    <a:pt x="44" y="111"/>
                  </a:lnTo>
                  <a:lnTo>
                    <a:pt x="57" y="136"/>
                  </a:lnTo>
                  <a:lnTo>
                    <a:pt x="71" y="161"/>
                  </a:lnTo>
                  <a:lnTo>
                    <a:pt x="87" y="186"/>
                  </a:lnTo>
                  <a:lnTo>
                    <a:pt x="92" y="185"/>
                  </a:lnTo>
                  <a:lnTo>
                    <a:pt x="77" y="157"/>
                  </a:lnTo>
                  <a:lnTo>
                    <a:pt x="62" y="132"/>
                  </a:lnTo>
                  <a:lnTo>
                    <a:pt x="51" y="107"/>
                  </a:lnTo>
                  <a:lnTo>
                    <a:pt x="38" y="83"/>
                  </a:lnTo>
                  <a:lnTo>
                    <a:pt x="28" y="60"/>
                  </a:lnTo>
                  <a:lnTo>
                    <a:pt x="20" y="38"/>
                  </a:lnTo>
                  <a:lnTo>
                    <a:pt x="12" y="18"/>
                  </a:lnTo>
                  <a:lnTo>
                    <a:pt x="7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90" name="Freeform 31"/>
            <p:cNvSpPr>
              <a:spLocks/>
            </p:cNvSpPr>
            <p:nvPr/>
          </p:nvSpPr>
          <p:spPr bwMode="auto">
            <a:xfrm>
              <a:off x="160" y="357"/>
              <a:ext cx="50" cy="173"/>
            </a:xfrm>
            <a:custGeom>
              <a:avLst/>
              <a:gdLst>
                <a:gd name="T0" fmla="*/ 0 w 50"/>
                <a:gd name="T1" fmla="*/ 0 h 173"/>
                <a:gd name="T2" fmla="*/ 0 w 50"/>
                <a:gd name="T3" fmla="*/ 0 h 173"/>
                <a:gd name="T4" fmla="*/ 10 w 50"/>
                <a:gd name="T5" fmla="*/ 49 h 173"/>
                <a:gd name="T6" fmla="*/ 22 w 50"/>
                <a:gd name="T7" fmla="*/ 94 h 173"/>
                <a:gd name="T8" fmla="*/ 33 w 50"/>
                <a:gd name="T9" fmla="*/ 137 h 173"/>
                <a:gd name="T10" fmla="*/ 43 w 50"/>
                <a:gd name="T11" fmla="*/ 173 h 173"/>
                <a:gd name="T12" fmla="*/ 50 w 50"/>
                <a:gd name="T13" fmla="*/ 171 h 173"/>
                <a:gd name="T14" fmla="*/ 38 w 50"/>
                <a:gd name="T15" fmla="*/ 135 h 173"/>
                <a:gd name="T16" fmla="*/ 27 w 50"/>
                <a:gd name="T17" fmla="*/ 92 h 173"/>
                <a:gd name="T18" fmla="*/ 15 w 50"/>
                <a:gd name="T19" fmla="*/ 47 h 173"/>
                <a:gd name="T20" fmla="*/ 7 w 50"/>
                <a:gd name="T21" fmla="*/ 0 h 173"/>
                <a:gd name="T22" fmla="*/ 7 w 50"/>
                <a:gd name="T23" fmla="*/ 0 h 173"/>
                <a:gd name="T24" fmla="*/ 0 w 50"/>
                <a:gd name="T25" fmla="*/ 0 h 1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0"/>
                <a:gd name="T40" fmla="*/ 0 h 173"/>
                <a:gd name="T41" fmla="*/ 50 w 50"/>
                <a:gd name="T42" fmla="*/ 173 h 1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0" h="173">
                  <a:moveTo>
                    <a:pt x="0" y="0"/>
                  </a:moveTo>
                  <a:lnTo>
                    <a:pt x="0" y="0"/>
                  </a:lnTo>
                  <a:lnTo>
                    <a:pt x="10" y="49"/>
                  </a:lnTo>
                  <a:lnTo>
                    <a:pt x="22" y="94"/>
                  </a:lnTo>
                  <a:lnTo>
                    <a:pt x="33" y="137"/>
                  </a:lnTo>
                  <a:lnTo>
                    <a:pt x="43" y="173"/>
                  </a:lnTo>
                  <a:lnTo>
                    <a:pt x="50" y="171"/>
                  </a:lnTo>
                  <a:lnTo>
                    <a:pt x="38" y="135"/>
                  </a:lnTo>
                  <a:lnTo>
                    <a:pt x="27" y="92"/>
                  </a:lnTo>
                  <a:lnTo>
                    <a:pt x="15" y="47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91" name="Freeform 32"/>
            <p:cNvSpPr>
              <a:spLocks/>
            </p:cNvSpPr>
            <p:nvPr/>
          </p:nvSpPr>
          <p:spPr bwMode="auto">
            <a:xfrm>
              <a:off x="147" y="196"/>
              <a:ext cx="20" cy="161"/>
            </a:xfrm>
            <a:custGeom>
              <a:avLst/>
              <a:gdLst>
                <a:gd name="T0" fmla="*/ 2 w 20"/>
                <a:gd name="T1" fmla="*/ 0 h 161"/>
                <a:gd name="T2" fmla="*/ 0 w 20"/>
                <a:gd name="T3" fmla="*/ 2 h 161"/>
                <a:gd name="T4" fmla="*/ 0 w 20"/>
                <a:gd name="T5" fmla="*/ 22 h 161"/>
                <a:gd name="T6" fmla="*/ 2 w 20"/>
                <a:gd name="T7" fmla="*/ 62 h 161"/>
                <a:gd name="T8" fmla="*/ 7 w 20"/>
                <a:gd name="T9" fmla="*/ 110 h 161"/>
                <a:gd name="T10" fmla="*/ 13 w 20"/>
                <a:gd name="T11" fmla="*/ 161 h 161"/>
                <a:gd name="T12" fmla="*/ 20 w 20"/>
                <a:gd name="T13" fmla="*/ 161 h 161"/>
                <a:gd name="T14" fmla="*/ 13 w 20"/>
                <a:gd name="T15" fmla="*/ 110 h 161"/>
                <a:gd name="T16" fmla="*/ 8 w 20"/>
                <a:gd name="T17" fmla="*/ 62 h 161"/>
                <a:gd name="T18" fmla="*/ 7 w 20"/>
                <a:gd name="T19" fmla="*/ 22 h 161"/>
                <a:gd name="T20" fmla="*/ 5 w 20"/>
                <a:gd name="T21" fmla="*/ 2 h 161"/>
                <a:gd name="T22" fmla="*/ 2 w 20"/>
                <a:gd name="T23" fmla="*/ 8 h 161"/>
                <a:gd name="T24" fmla="*/ 2 w 20"/>
                <a:gd name="T25" fmla="*/ 0 h 161"/>
                <a:gd name="T26" fmla="*/ 0 w 20"/>
                <a:gd name="T27" fmla="*/ 0 h 161"/>
                <a:gd name="T28" fmla="*/ 0 w 20"/>
                <a:gd name="T29" fmla="*/ 2 h 161"/>
                <a:gd name="T30" fmla="*/ 2 w 20"/>
                <a:gd name="T31" fmla="*/ 0 h 16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"/>
                <a:gd name="T49" fmla="*/ 0 h 161"/>
                <a:gd name="T50" fmla="*/ 20 w 20"/>
                <a:gd name="T51" fmla="*/ 161 h 16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" h="161">
                  <a:moveTo>
                    <a:pt x="2" y="0"/>
                  </a:moveTo>
                  <a:lnTo>
                    <a:pt x="0" y="2"/>
                  </a:lnTo>
                  <a:lnTo>
                    <a:pt x="0" y="22"/>
                  </a:lnTo>
                  <a:lnTo>
                    <a:pt x="2" y="62"/>
                  </a:lnTo>
                  <a:lnTo>
                    <a:pt x="7" y="110"/>
                  </a:lnTo>
                  <a:lnTo>
                    <a:pt x="13" y="161"/>
                  </a:lnTo>
                  <a:lnTo>
                    <a:pt x="20" y="161"/>
                  </a:lnTo>
                  <a:lnTo>
                    <a:pt x="13" y="110"/>
                  </a:lnTo>
                  <a:lnTo>
                    <a:pt x="8" y="62"/>
                  </a:lnTo>
                  <a:lnTo>
                    <a:pt x="7" y="22"/>
                  </a:lnTo>
                  <a:lnTo>
                    <a:pt x="5" y="2"/>
                  </a:lnTo>
                  <a:lnTo>
                    <a:pt x="2" y="8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92" name="Rectangle 33"/>
            <p:cNvSpPr>
              <a:spLocks noChangeArrowheads="1"/>
            </p:cNvSpPr>
            <p:nvPr/>
          </p:nvSpPr>
          <p:spPr bwMode="auto">
            <a:xfrm>
              <a:off x="370" y="438"/>
              <a:ext cx="74" cy="85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93" name="Freeform 34"/>
            <p:cNvSpPr>
              <a:spLocks/>
            </p:cNvSpPr>
            <p:nvPr/>
          </p:nvSpPr>
          <p:spPr bwMode="auto">
            <a:xfrm>
              <a:off x="228" y="249"/>
              <a:ext cx="352" cy="456"/>
            </a:xfrm>
            <a:custGeom>
              <a:avLst/>
              <a:gdLst>
                <a:gd name="T0" fmla="*/ 241 w 352"/>
                <a:gd name="T1" fmla="*/ 1 h 456"/>
                <a:gd name="T2" fmla="*/ 229 w 352"/>
                <a:gd name="T3" fmla="*/ 14 h 456"/>
                <a:gd name="T4" fmla="*/ 216 w 352"/>
                <a:gd name="T5" fmla="*/ 41 h 456"/>
                <a:gd name="T6" fmla="*/ 205 w 352"/>
                <a:gd name="T7" fmla="*/ 90 h 456"/>
                <a:gd name="T8" fmla="*/ 198 w 352"/>
                <a:gd name="T9" fmla="*/ 149 h 456"/>
                <a:gd name="T10" fmla="*/ 195 w 352"/>
                <a:gd name="T11" fmla="*/ 193 h 456"/>
                <a:gd name="T12" fmla="*/ 198 w 352"/>
                <a:gd name="T13" fmla="*/ 211 h 456"/>
                <a:gd name="T14" fmla="*/ 205 w 352"/>
                <a:gd name="T15" fmla="*/ 211 h 456"/>
                <a:gd name="T16" fmla="*/ 221 w 352"/>
                <a:gd name="T17" fmla="*/ 211 h 456"/>
                <a:gd name="T18" fmla="*/ 249 w 352"/>
                <a:gd name="T19" fmla="*/ 211 h 456"/>
                <a:gd name="T20" fmla="*/ 287 w 352"/>
                <a:gd name="T21" fmla="*/ 205 h 456"/>
                <a:gd name="T22" fmla="*/ 319 w 352"/>
                <a:gd name="T23" fmla="*/ 196 h 456"/>
                <a:gd name="T24" fmla="*/ 336 w 352"/>
                <a:gd name="T25" fmla="*/ 186 h 456"/>
                <a:gd name="T26" fmla="*/ 352 w 352"/>
                <a:gd name="T27" fmla="*/ 166 h 456"/>
                <a:gd name="T28" fmla="*/ 341 w 352"/>
                <a:gd name="T29" fmla="*/ 281 h 456"/>
                <a:gd name="T30" fmla="*/ 319 w 352"/>
                <a:gd name="T31" fmla="*/ 270 h 456"/>
                <a:gd name="T32" fmla="*/ 291 w 352"/>
                <a:gd name="T33" fmla="*/ 261 h 456"/>
                <a:gd name="T34" fmla="*/ 262 w 352"/>
                <a:gd name="T35" fmla="*/ 256 h 456"/>
                <a:gd name="T36" fmla="*/ 237 w 352"/>
                <a:gd name="T37" fmla="*/ 252 h 456"/>
                <a:gd name="T38" fmla="*/ 210 w 352"/>
                <a:gd name="T39" fmla="*/ 251 h 456"/>
                <a:gd name="T40" fmla="*/ 205 w 352"/>
                <a:gd name="T41" fmla="*/ 251 h 456"/>
                <a:gd name="T42" fmla="*/ 195 w 352"/>
                <a:gd name="T43" fmla="*/ 252 h 456"/>
                <a:gd name="T44" fmla="*/ 195 w 352"/>
                <a:gd name="T45" fmla="*/ 270 h 456"/>
                <a:gd name="T46" fmla="*/ 195 w 352"/>
                <a:gd name="T47" fmla="*/ 290 h 456"/>
                <a:gd name="T48" fmla="*/ 200 w 352"/>
                <a:gd name="T49" fmla="*/ 352 h 456"/>
                <a:gd name="T50" fmla="*/ 210 w 352"/>
                <a:gd name="T51" fmla="*/ 409 h 456"/>
                <a:gd name="T52" fmla="*/ 218 w 352"/>
                <a:gd name="T53" fmla="*/ 433 h 456"/>
                <a:gd name="T54" fmla="*/ 234 w 352"/>
                <a:gd name="T55" fmla="*/ 454 h 456"/>
                <a:gd name="T56" fmla="*/ 116 w 352"/>
                <a:gd name="T57" fmla="*/ 454 h 456"/>
                <a:gd name="T58" fmla="*/ 124 w 352"/>
                <a:gd name="T59" fmla="*/ 440 h 456"/>
                <a:gd name="T60" fmla="*/ 139 w 352"/>
                <a:gd name="T61" fmla="*/ 408 h 456"/>
                <a:gd name="T62" fmla="*/ 144 w 352"/>
                <a:gd name="T63" fmla="*/ 393 h 456"/>
                <a:gd name="T64" fmla="*/ 149 w 352"/>
                <a:gd name="T65" fmla="*/ 379 h 456"/>
                <a:gd name="T66" fmla="*/ 152 w 352"/>
                <a:gd name="T67" fmla="*/ 353 h 456"/>
                <a:gd name="T68" fmla="*/ 159 w 352"/>
                <a:gd name="T69" fmla="*/ 312 h 456"/>
                <a:gd name="T70" fmla="*/ 160 w 352"/>
                <a:gd name="T71" fmla="*/ 270 h 456"/>
                <a:gd name="T72" fmla="*/ 159 w 352"/>
                <a:gd name="T73" fmla="*/ 254 h 456"/>
                <a:gd name="T74" fmla="*/ 154 w 352"/>
                <a:gd name="T75" fmla="*/ 252 h 456"/>
                <a:gd name="T76" fmla="*/ 149 w 352"/>
                <a:gd name="T77" fmla="*/ 252 h 456"/>
                <a:gd name="T78" fmla="*/ 134 w 352"/>
                <a:gd name="T79" fmla="*/ 251 h 456"/>
                <a:gd name="T80" fmla="*/ 105 w 352"/>
                <a:gd name="T81" fmla="*/ 252 h 456"/>
                <a:gd name="T82" fmla="*/ 75 w 352"/>
                <a:gd name="T83" fmla="*/ 256 h 456"/>
                <a:gd name="T84" fmla="*/ 44 w 352"/>
                <a:gd name="T85" fmla="*/ 265 h 456"/>
                <a:gd name="T86" fmla="*/ 19 w 352"/>
                <a:gd name="T87" fmla="*/ 276 h 456"/>
                <a:gd name="T88" fmla="*/ 1 w 352"/>
                <a:gd name="T89" fmla="*/ 285 h 456"/>
                <a:gd name="T90" fmla="*/ 0 w 352"/>
                <a:gd name="T91" fmla="*/ 168 h 456"/>
                <a:gd name="T92" fmla="*/ 18 w 352"/>
                <a:gd name="T93" fmla="*/ 180 h 456"/>
                <a:gd name="T94" fmla="*/ 54 w 352"/>
                <a:gd name="T95" fmla="*/ 198 h 456"/>
                <a:gd name="T96" fmla="*/ 72 w 352"/>
                <a:gd name="T97" fmla="*/ 205 h 456"/>
                <a:gd name="T98" fmla="*/ 109 w 352"/>
                <a:gd name="T99" fmla="*/ 209 h 456"/>
                <a:gd name="T100" fmla="*/ 141 w 352"/>
                <a:gd name="T101" fmla="*/ 211 h 456"/>
                <a:gd name="T102" fmla="*/ 160 w 352"/>
                <a:gd name="T103" fmla="*/ 202 h 456"/>
                <a:gd name="T104" fmla="*/ 164 w 352"/>
                <a:gd name="T105" fmla="*/ 213 h 456"/>
                <a:gd name="T106" fmla="*/ 160 w 352"/>
                <a:gd name="T107" fmla="*/ 214 h 456"/>
                <a:gd name="T108" fmla="*/ 160 w 352"/>
                <a:gd name="T109" fmla="*/ 195 h 456"/>
                <a:gd name="T110" fmla="*/ 162 w 352"/>
                <a:gd name="T111" fmla="*/ 177 h 456"/>
                <a:gd name="T112" fmla="*/ 160 w 352"/>
                <a:gd name="T113" fmla="*/ 157 h 456"/>
                <a:gd name="T114" fmla="*/ 155 w 352"/>
                <a:gd name="T115" fmla="*/ 122 h 456"/>
                <a:gd name="T116" fmla="*/ 150 w 352"/>
                <a:gd name="T117" fmla="*/ 95 h 456"/>
                <a:gd name="T118" fmla="*/ 147 w 352"/>
                <a:gd name="T119" fmla="*/ 68 h 456"/>
                <a:gd name="T120" fmla="*/ 141 w 352"/>
                <a:gd name="T121" fmla="*/ 41 h 456"/>
                <a:gd name="T122" fmla="*/ 126 w 352"/>
                <a:gd name="T123" fmla="*/ 12 h 456"/>
                <a:gd name="T124" fmla="*/ 114 w 352"/>
                <a:gd name="T125" fmla="*/ 0 h 45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52"/>
                <a:gd name="T190" fmla="*/ 0 h 456"/>
                <a:gd name="T191" fmla="*/ 352 w 352"/>
                <a:gd name="T192" fmla="*/ 456 h 45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52" h="456">
                  <a:moveTo>
                    <a:pt x="114" y="0"/>
                  </a:moveTo>
                  <a:lnTo>
                    <a:pt x="241" y="1"/>
                  </a:lnTo>
                  <a:lnTo>
                    <a:pt x="239" y="3"/>
                  </a:lnTo>
                  <a:lnTo>
                    <a:pt x="234" y="7"/>
                  </a:lnTo>
                  <a:lnTo>
                    <a:pt x="229" y="14"/>
                  </a:lnTo>
                  <a:lnTo>
                    <a:pt x="223" y="23"/>
                  </a:lnTo>
                  <a:lnTo>
                    <a:pt x="219" y="30"/>
                  </a:lnTo>
                  <a:lnTo>
                    <a:pt x="216" y="41"/>
                  </a:lnTo>
                  <a:lnTo>
                    <a:pt x="214" y="48"/>
                  </a:lnTo>
                  <a:lnTo>
                    <a:pt x="213" y="56"/>
                  </a:lnTo>
                  <a:lnTo>
                    <a:pt x="205" y="90"/>
                  </a:lnTo>
                  <a:lnTo>
                    <a:pt x="203" y="110"/>
                  </a:lnTo>
                  <a:lnTo>
                    <a:pt x="200" y="130"/>
                  </a:lnTo>
                  <a:lnTo>
                    <a:pt x="198" y="149"/>
                  </a:lnTo>
                  <a:lnTo>
                    <a:pt x="195" y="166"/>
                  </a:lnTo>
                  <a:lnTo>
                    <a:pt x="195" y="180"/>
                  </a:lnTo>
                  <a:lnTo>
                    <a:pt x="195" y="193"/>
                  </a:lnTo>
                  <a:lnTo>
                    <a:pt x="195" y="204"/>
                  </a:lnTo>
                  <a:lnTo>
                    <a:pt x="196" y="207"/>
                  </a:lnTo>
                  <a:lnTo>
                    <a:pt x="198" y="211"/>
                  </a:lnTo>
                  <a:lnTo>
                    <a:pt x="200" y="211"/>
                  </a:lnTo>
                  <a:lnTo>
                    <a:pt x="205" y="211"/>
                  </a:lnTo>
                  <a:lnTo>
                    <a:pt x="210" y="211"/>
                  </a:lnTo>
                  <a:lnTo>
                    <a:pt x="214" y="211"/>
                  </a:lnTo>
                  <a:lnTo>
                    <a:pt x="221" y="211"/>
                  </a:lnTo>
                  <a:lnTo>
                    <a:pt x="231" y="211"/>
                  </a:lnTo>
                  <a:lnTo>
                    <a:pt x="241" y="211"/>
                  </a:lnTo>
                  <a:lnTo>
                    <a:pt x="249" y="211"/>
                  </a:lnTo>
                  <a:lnTo>
                    <a:pt x="262" y="209"/>
                  </a:lnTo>
                  <a:lnTo>
                    <a:pt x="275" y="207"/>
                  </a:lnTo>
                  <a:lnTo>
                    <a:pt x="287" y="205"/>
                  </a:lnTo>
                  <a:lnTo>
                    <a:pt x="300" y="204"/>
                  </a:lnTo>
                  <a:lnTo>
                    <a:pt x="310" y="200"/>
                  </a:lnTo>
                  <a:lnTo>
                    <a:pt x="319" y="196"/>
                  </a:lnTo>
                  <a:lnTo>
                    <a:pt x="328" y="193"/>
                  </a:lnTo>
                  <a:lnTo>
                    <a:pt x="331" y="189"/>
                  </a:lnTo>
                  <a:lnTo>
                    <a:pt x="336" y="186"/>
                  </a:lnTo>
                  <a:lnTo>
                    <a:pt x="344" y="177"/>
                  </a:lnTo>
                  <a:lnTo>
                    <a:pt x="349" y="168"/>
                  </a:lnTo>
                  <a:lnTo>
                    <a:pt x="352" y="166"/>
                  </a:lnTo>
                  <a:lnTo>
                    <a:pt x="352" y="285"/>
                  </a:lnTo>
                  <a:lnTo>
                    <a:pt x="341" y="281"/>
                  </a:lnTo>
                  <a:lnTo>
                    <a:pt x="323" y="272"/>
                  </a:lnTo>
                  <a:lnTo>
                    <a:pt x="321" y="272"/>
                  </a:lnTo>
                  <a:lnTo>
                    <a:pt x="319" y="270"/>
                  </a:lnTo>
                  <a:lnTo>
                    <a:pt x="311" y="267"/>
                  </a:lnTo>
                  <a:lnTo>
                    <a:pt x="301" y="265"/>
                  </a:lnTo>
                  <a:lnTo>
                    <a:pt x="291" y="261"/>
                  </a:lnTo>
                  <a:lnTo>
                    <a:pt x="285" y="260"/>
                  </a:lnTo>
                  <a:lnTo>
                    <a:pt x="278" y="258"/>
                  </a:lnTo>
                  <a:lnTo>
                    <a:pt x="262" y="256"/>
                  </a:lnTo>
                  <a:lnTo>
                    <a:pt x="247" y="254"/>
                  </a:lnTo>
                  <a:lnTo>
                    <a:pt x="241" y="252"/>
                  </a:lnTo>
                  <a:lnTo>
                    <a:pt x="237" y="252"/>
                  </a:lnTo>
                  <a:lnTo>
                    <a:pt x="229" y="252"/>
                  </a:lnTo>
                  <a:lnTo>
                    <a:pt x="218" y="252"/>
                  </a:lnTo>
                  <a:lnTo>
                    <a:pt x="210" y="251"/>
                  </a:lnTo>
                  <a:lnTo>
                    <a:pt x="208" y="251"/>
                  </a:lnTo>
                  <a:lnTo>
                    <a:pt x="206" y="251"/>
                  </a:lnTo>
                  <a:lnTo>
                    <a:pt x="205" y="251"/>
                  </a:lnTo>
                  <a:lnTo>
                    <a:pt x="201" y="249"/>
                  </a:lnTo>
                  <a:lnTo>
                    <a:pt x="198" y="251"/>
                  </a:lnTo>
                  <a:lnTo>
                    <a:pt x="195" y="252"/>
                  </a:lnTo>
                  <a:lnTo>
                    <a:pt x="195" y="256"/>
                  </a:lnTo>
                  <a:lnTo>
                    <a:pt x="195" y="260"/>
                  </a:lnTo>
                  <a:lnTo>
                    <a:pt x="195" y="270"/>
                  </a:lnTo>
                  <a:lnTo>
                    <a:pt x="195" y="278"/>
                  </a:lnTo>
                  <a:lnTo>
                    <a:pt x="195" y="285"/>
                  </a:lnTo>
                  <a:lnTo>
                    <a:pt x="195" y="290"/>
                  </a:lnTo>
                  <a:lnTo>
                    <a:pt x="195" y="296"/>
                  </a:lnTo>
                  <a:lnTo>
                    <a:pt x="198" y="323"/>
                  </a:lnTo>
                  <a:lnTo>
                    <a:pt x="200" y="352"/>
                  </a:lnTo>
                  <a:lnTo>
                    <a:pt x="205" y="380"/>
                  </a:lnTo>
                  <a:lnTo>
                    <a:pt x="208" y="406"/>
                  </a:lnTo>
                  <a:lnTo>
                    <a:pt x="210" y="409"/>
                  </a:lnTo>
                  <a:lnTo>
                    <a:pt x="211" y="415"/>
                  </a:lnTo>
                  <a:lnTo>
                    <a:pt x="213" y="424"/>
                  </a:lnTo>
                  <a:lnTo>
                    <a:pt x="218" y="433"/>
                  </a:lnTo>
                  <a:lnTo>
                    <a:pt x="219" y="435"/>
                  </a:lnTo>
                  <a:lnTo>
                    <a:pt x="219" y="436"/>
                  </a:lnTo>
                  <a:lnTo>
                    <a:pt x="234" y="454"/>
                  </a:lnTo>
                  <a:lnTo>
                    <a:pt x="113" y="456"/>
                  </a:lnTo>
                  <a:lnTo>
                    <a:pt x="114" y="456"/>
                  </a:lnTo>
                  <a:lnTo>
                    <a:pt x="116" y="454"/>
                  </a:lnTo>
                  <a:lnTo>
                    <a:pt x="118" y="453"/>
                  </a:lnTo>
                  <a:lnTo>
                    <a:pt x="121" y="447"/>
                  </a:lnTo>
                  <a:lnTo>
                    <a:pt x="124" y="440"/>
                  </a:lnTo>
                  <a:lnTo>
                    <a:pt x="131" y="433"/>
                  </a:lnTo>
                  <a:lnTo>
                    <a:pt x="134" y="422"/>
                  </a:lnTo>
                  <a:lnTo>
                    <a:pt x="139" y="408"/>
                  </a:lnTo>
                  <a:lnTo>
                    <a:pt x="142" y="402"/>
                  </a:lnTo>
                  <a:lnTo>
                    <a:pt x="142" y="399"/>
                  </a:lnTo>
                  <a:lnTo>
                    <a:pt x="144" y="393"/>
                  </a:lnTo>
                  <a:lnTo>
                    <a:pt x="146" y="390"/>
                  </a:lnTo>
                  <a:lnTo>
                    <a:pt x="147" y="384"/>
                  </a:lnTo>
                  <a:lnTo>
                    <a:pt x="149" y="379"/>
                  </a:lnTo>
                  <a:lnTo>
                    <a:pt x="150" y="370"/>
                  </a:lnTo>
                  <a:lnTo>
                    <a:pt x="150" y="361"/>
                  </a:lnTo>
                  <a:lnTo>
                    <a:pt x="152" y="353"/>
                  </a:lnTo>
                  <a:lnTo>
                    <a:pt x="154" y="339"/>
                  </a:lnTo>
                  <a:lnTo>
                    <a:pt x="155" y="326"/>
                  </a:lnTo>
                  <a:lnTo>
                    <a:pt x="159" y="312"/>
                  </a:lnTo>
                  <a:lnTo>
                    <a:pt x="160" y="296"/>
                  </a:lnTo>
                  <a:lnTo>
                    <a:pt x="160" y="281"/>
                  </a:lnTo>
                  <a:lnTo>
                    <a:pt x="160" y="270"/>
                  </a:lnTo>
                  <a:lnTo>
                    <a:pt x="159" y="263"/>
                  </a:lnTo>
                  <a:lnTo>
                    <a:pt x="159" y="256"/>
                  </a:lnTo>
                  <a:lnTo>
                    <a:pt x="159" y="254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0" y="252"/>
                  </a:lnTo>
                  <a:lnTo>
                    <a:pt x="149" y="252"/>
                  </a:lnTo>
                  <a:lnTo>
                    <a:pt x="146" y="251"/>
                  </a:lnTo>
                  <a:lnTo>
                    <a:pt x="142" y="251"/>
                  </a:lnTo>
                  <a:lnTo>
                    <a:pt x="134" y="251"/>
                  </a:lnTo>
                  <a:lnTo>
                    <a:pt x="124" y="251"/>
                  </a:lnTo>
                  <a:lnTo>
                    <a:pt x="114" y="251"/>
                  </a:lnTo>
                  <a:lnTo>
                    <a:pt x="105" y="252"/>
                  </a:lnTo>
                  <a:lnTo>
                    <a:pt x="96" y="252"/>
                  </a:lnTo>
                  <a:lnTo>
                    <a:pt x="88" y="254"/>
                  </a:lnTo>
                  <a:lnTo>
                    <a:pt x="75" y="256"/>
                  </a:lnTo>
                  <a:lnTo>
                    <a:pt x="68" y="258"/>
                  </a:lnTo>
                  <a:lnTo>
                    <a:pt x="60" y="260"/>
                  </a:lnTo>
                  <a:lnTo>
                    <a:pt x="44" y="265"/>
                  </a:lnTo>
                  <a:lnTo>
                    <a:pt x="34" y="267"/>
                  </a:lnTo>
                  <a:lnTo>
                    <a:pt x="26" y="272"/>
                  </a:lnTo>
                  <a:lnTo>
                    <a:pt x="19" y="276"/>
                  </a:lnTo>
                  <a:lnTo>
                    <a:pt x="13" y="279"/>
                  </a:lnTo>
                  <a:lnTo>
                    <a:pt x="8" y="283"/>
                  </a:lnTo>
                  <a:lnTo>
                    <a:pt x="1" y="285"/>
                  </a:lnTo>
                  <a:lnTo>
                    <a:pt x="0" y="285"/>
                  </a:lnTo>
                  <a:lnTo>
                    <a:pt x="0" y="166"/>
                  </a:lnTo>
                  <a:lnTo>
                    <a:pt x="0" y="168"/>
                  </a:lnTo>
                  <a:lnTo>
                    <a:pt x="3" y="169"/>
                  </a:lnTo>
                  <a:lnTo>
                    <a:pt x="9" y="175"/>
                  </a:lnTo>
                  <a:lnTo>
                    <a:pt x="18" y="180"/>
                  </a:lnTo>
                  <a:lnTo>
                    <a:pt x="27" y="186"/>
                  </a:lnTo>
                  <a:lnTo>
                    <a:pt x="37" y="191"/>
                  </a:lnTo>
                  <a:lnTo>
                    <a:pt x="54" y="198"/>
                  </a:lnTo>
                  <a:lnTo>
                    <a:pt x="60" y="202"/>
                  </a:lnTo>
                  <a:lnTo>
                    <a:pt x="67" y="204"/>
                  </a:lnTo>
                  <a:lnTo>
                    <a:pt x="72" y="205"/>
                  </a:lnTo>
                  <a:lnTo>
                    <a:pt x="80" y="205"/>
                  </a:lnTo>
                  <a:lnTo>
                    <a:pt x="100" y="209"/>
                  </a:lnTo>
                  <a:lnTo>
                    <a:pt x="109" y="209"/>
                  </a:lnTo>
                  <a:lnTo>
                    <a:pt x="121" y="209"/>
                  </a:lnTo>
                  <a:lnTo>
                    <a:pt x="131" y="211"/>
                  </a:lnTo>
                  <a:lnTo>
                    <a:pt x="141" y="211"/>
                  </a:lnTo>
                  <a:lnTo>
                    <a:pt x="150" y="207"/>
                  </a:lnTo>
                  <a:lnTo>
                    <a:pt x="159" y="204"/>
                  </a:lnTo>
                  <a:lnTo>
                    <a:pt x="160" y="202"/>
                  </a:lnTo>
                  <a:lnTo>
                    <a:pt x="164" y="205"/>
                  </a:lnTo>
                  <a:lnTo>
                    <a:pt x="164" y="207"/>
                  </a:lnTo>
                  <a:lnTo>
                    <a:pt x="164" y="213"/>
                  </a:lnTo>
                  <a:lnTo>
                    <a:pt x="164" y="216"/>
                  </a:lnTo>
                  <a:lnTo>
                    <a:pt x="162" y="216"/>
                  </a:lnTo>
                  <a:lnTo>
                    <a:pt x="160" y="214"/>
                  </a:lnTo>
                  <a:lnTo>
                    <a:pt x="160" y="209"/>
                  </a:lnTo>
                  <a:lnTo>
                    <a:pt x="160" y="205"/>
                  </a:lnTo>
                  <a:lnTo>
                    <a:pt x="160" y="195"/>
                  </a:lnTo>
                  <a:lnTo>
                    <a:pt x="160" y="187"/>
                  </a:lnTo>
                  <a:lnTo>
                    <a:pt x="160" y="182"/>
                  </a:lnTo>
                  <a:lnTo>
                    <a:pt x="162" y="177"/>
                  </a:lnTo>
                  <a:lnTo>
                    <a:pt x="160" y="173"/>
                  </a:lnTo>
                  <a:lnTo>
                    <a:pt x="160" y="166"/>
                  </a:lnTo>
                  <a:lnTo>
                    <a:pt x="160" y="157"/>
                  </a:lnTo>
                  <a:lnTo>
                    <a:pt x="159" y="146"/>
                  </a:lnTo>
                  <a:lnTo>
                    <a:pt x="157" y="133"/>
                  </a:lnTo>
                  <a:lnTo>
                    <a:pt x="155" y="122"/>
                  </a:lnTo>
                  <a:lnTo>
                    <a:pt x="154" y="115"/>
                  </a:lnTo>
                  <a:lnTo>
                    <a:pt x="154" y="108"/>
                  </a:lnTo>
                  <a:lnTo>
                    <a:pt x="150" y="95"/>
                  </a:lnTo>
                  <a:lnTo>
                    <a:pt x="150" y="83"/>
                  </a:lnTo>
                  <a:lnTo>
                    <a:pt x="149" y="75"/>
                  </a:lnTo>
                  <a:lnTo>
                    <a:pt x="147" y="68"/>
                  </a:lnTo>
                  <a:lnTo>
                    <a:pt x="146" y="59"/>
                  </a:lnTo>
                  <a:lnTo>
                    <a:pt x="142" y="48"/>
                  </a:lnTo>
                  <a:lnTo>
                    <a:pt x="141" y="41"/>
                  </a:lnTo>
                  <a:lnTo>
                    <a:pt x="137" y="34"/>
                  </a:lnTo>
                  <a:lnTo>
                    <a:pt x="132" y="25"/>
                  </a:lnTo>
                  <a:lnTo>
                    <a:pt x="126" y="12"/>
                  </a:lnTo>
                  <a:lnTo>
                    <a:pt x="119" y="3"/>
                  </a:lnTo>
                  <a:lnTo>
                    <a:pt x="116" y="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94" name="Freeform 35"/>
            <p:cNvSpPr>
              <a:spLocks/>
            </p:cNvSpPr>
            <p:nvPr/>
          </p:nvSpPr>
          <p:spPr bwMode="auto">
            <a:xfrm>
              <a:off x="342" y="247"/>
              <a:ext cx="128" cy="5"/>
            </a:xfrm>
            <a:custGeom>
              <a:avLst/>
              <a:gdLst>
                <a:gd name="T0" fmla="*/ 128 w 128"/>
                <a:gd name="T1" fmla="*/ 5 h 5"/>
                <a:gd name="T2" fmla="*/ 127 w 128"/>
                <a:gd name="T3" fmla="*/ 0 h 5"/>
                <a:gd name="T4" fmla="*/ 0 w 128"/>
                <a:gd name="T5" fmla="*/ 0 h 5"/>
                <a:gd name="T6" fmla="*/ 0 w 128"/>
                <a:gd name="T7" fmla="*/ 5 h 5"/>
                <a:gd name="T8" fmla="*/ 127 w 128"/>
                <a:gd name="T9" fmla="*/ 5 h 5"/>
                <a:gd name="T10" fmla="*/ 128 w 128"/>
                <a:gd name="T11" fmla="*/ 5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8"/>
                <a:gd name="T19" fmla="*/ 0 h 5"/>
                <a:gd name="T20" fmla="*/ 128 w 128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8" h="5">
                  <a:moveTo>
                    <a:pt x="128" y="5"/>
                  </a:moveTo>
                  <a:lnTo>
                    <a:pt x="127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127" y="5"/>
                  </a:lnTo>
                  <a:lnTo>
                    <a:pt x="128" y="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95" name="Freeform 36"/>
            <p:cNvSpPr>
              <a:spLocks/>
            </p:cNvSpPr>
            <p:nvPr/>
          </p:nvSpPr>
          <p:spPr bwMode="auto">
            <a:xfrm>
              <a:off x="456" y="247"/>
              <a:ext cx="14" cy="20"/>
            </a:xfrm>
            <a:custGeom>
              <a:avLst/>
              <a:gdLst>
                <a:gd name="T0" fmla="*/ 3 w 14"/>
                <a:gd name="T1" fmla="*/ 20 h 20"/>
                <a:gd name="T2" fmla="*/ 3 w 14"/>
                <a:gd name="T3" fmla="*/ 20 h 20"/>
                <a:gd name="T4" fmla="*/ 13 w 14"/>
                <a:gd name="T5" fmla="*/ 7 h 20"/>
                <a:gd name="T6" fmla="*/ 14 w 14"/>
                <a:gd name="T7" fmla="*/ 5 h 20"/>
                <a:gd name="T8" fmla="*/ 13 w 14"/>
                <a:gd name="T9" fmla="*/ 0 h 20"/>
                <a:gd name="T10" fmla="*/ 9 w 14"/>
                <a:gd name="T11" fmla="*/ 3 h 20"/>
                <a:gd name="T12" fmla="*/ 0 w 14"/>
                <a:gd name="T13" fmla="*/ 14 h 20"/>
                <a:gd name="T14" fmla="*/ 0 w 14"/>
                <a:gd name="T15" fmla="*/ 14 h 20"/>
                <a:gd name="T16" fmla="*/ 3 w 14"/>
                <a:gd name="T17" fmla="*/ 20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20"/>
                <a:gd name="T29" fmla="*/ 14 w 14"/>
                <a:gd name="T30" fmla="*/ 20 h 2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20">
                  <a:moveTo>
                    <a:pt x="3" y="20"/>
                  </a:moveTo>
                  <a:lnTo>
                    <a:pt x="3" y="20"/>
                  </a:lnTo>
                  <a:lnTo>
                    <a:pt x="13" y="7"/>
                  </a:lnTo>
                  <a:lnTo>
                    <a:pt x="14" y="5"/>
                  </a:lnTo>
                  <a:lnTo>
                    <a:pt x="13" y="0"/>
                  </a:lnTo>
                  <a:lnTo>
                    <a:pt x="9" y="3"/>
                  </a:lnTo>
                  <a:lnTo>
                    <a:pt x="0" y="14"/>
                  </a:lnTo>
                  <a:lnTo>
                    <a:pt x="3" y="2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96" name="Freeform 37"/>
            <p:cNvSpPr>
              <a:spLocks/>
            </p:cNvSpPr>
            <p:nvPr/>
          </p:nvSpPr>
          <p:spPr bwMode="auto">
            <a:xfrm>
              <a:off x="439" y="261"/>
              <a:ext cx="20" cy="45"/>
            </a:xfrm>
            <a:custGeom>
              <a:avLst/>
              <a:gdLst>
                <a:gd name="T0" fmla="*/ 3 w 20"/>
                <a:gd name="T1" fmla="*/ 45 h 45"/>
                <a:gd name="T2" fmla="*/ 3 w 20"/>
                <a:gd name="T3" fmla="*/ 45 h 45"/>
                <a:gd name="T4" fmla="*/ 8 w 20"/>
                <a:gd name="T5" fmla="*/ 29 h 45"/>
                <a:gd name="T6" fmla="*/ 10 w 20"/>
                <a:gd name="T7" fmla="*/ 20 h 45"/>
                <a:gd name="T8" fmla="*/ 15 w 20"/>
                <a:gd name="T9" fmla="*/ 13 h 45"/>
                <a:gd name="T10" fmla="*/ 20 w 20"/>
                <a:gd name="T11" fmla="*/ 6 h 45"/>
                <a:gd name="T12" fmla="*/ 17 w 20"/>
                <a:gd name="T13" fmla="*/ 0 h 45"/>
                <a:gd name="T14" fmla="*/ 10 w 20"/>
                <a:gd name="T15" fmla="*/ 9 h 45"/>
                <a:gd name="T16" fmla="*/ 7 w 20"/>
                <a:gd name="T17" fmla="*/ 17 h 45"/>
                <a:gd name="T18" fmla="*/ 3 w 20"/>
                <a:gd name="T19" fmla="*/ 27 h 45"/>
                <a:gd name="T20" fmla="*/ 0 w 20"/>
                <a:gd name="T21" fmla="*/ 44 h 45"/>
                <a:gd name="T22" fmla="*/ 0 w 20"/>
                <a:gd name="T23" fmla="*/ 44 h 45"/>
                <a:gd name="T24" fmla="*/ 3 w 20"/>
                <a:gd name="T25" fmla="*/ 45 h 4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"/>
                <a:gd name="T40" fmla="*/ 0 h 45"/>
                <a:gd name="T41" fmla="*/ 20 w 20"/>
                <a:gd name="T42" fmla="*/ 45 h 4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" h="45">
                  <a:moveTo>
                    <a:pt x="3" y="45"/>
                  </a:moveTo>
                  <a:lnTo>
                    <a:pt x="3" y="45"/>
                  </a:lnTo>
                  <a:lnTo>
                    <a:pt x="8" y="29"/>
                  </a:lnTo>
                  <a:lnTo>
                    <a:pt x="10" y="20"/>
                  </a:lnTo>
                  <a:lnTo>
                    <a:pt x="15" y="13"/>
                  </a:lnTo>
                  <a:lnTo>
                    <a:pt x="20" y="6"/>
                  </a:lnTo>
                  <a:lnTo>
                    <a:pt x="17" y="0"/>
                  </a:lnTo>
                  <a:lnTo>
                    <a:pt x="10" y="9"/>
                  </a:lnTo>
                  <a:lnTo>
                    <a:pt x="7" y="17"/>
                  </a:lnTo>
                  <a:lnTo>
                    <a:pt x="3" y="27"/>
                  </a:lnTo>
                  <a:lnTo>
                    <a:pt x="0" y="44"/>
                  </a:lnTo>
                  <a:lnTo>
                    <a:pt x="3" y="4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97" name="Freeform 38"/>
            <p:cNvSpPr>
              <a:spLocks/>
            </p:cNvSpPr>
            <p:nvPr/>
          </p:nvSpPr>
          <p:spPr bwMode="auto">
            <a:xfrm>
              <a:off x="426" y="305"/>
              <a:ext cx="16" cy="74"/>
            </a:xfrm>
            <a:custGeom>
              <a:avLst/>
              <a:gdLst>
                <a:gd name="T0" fmla="*/ 5 w 16"/>
                <a:gd name="T1" fmla="*/ 74 h 74"/>
                <a:gd name="T2" fmla="*/ 5 w 16"/>
                <a:gd name="T3" fmla="*/ 74 h 74"/>
                <a:gd name="T4" fmla="*/ 7 w 16"/>
                <a:gd name="T5" fmla="*/ 54 h 74"/>
                <a:gd name="T6" fmla="*/ 10 w 16"/>
                <a:gd name="T7" fmla="*/ 36 h 74"/>
                <a:gd name="T8" fmla="*/ 13 w 16"/>
                <a:gd name="T9" fmla="*/ 18 h 74"/>
                <a:gd name="T10" fmla="*/ 16 w 16"/>
                <a:gd name="T11" fmla="*/ 1 h 74"/>
                <a:gd name="T12" fmla="*/ 13 w 16"/>
                <a:gd name="T13" fmla="*/ 0 h 74"/>
                <a:gd name="T14" fmla="*/ 8 w 16"/>
                <a:gd name="T15" fmla="*/ 16 h 74"/>
                <a:gd name="T16" fmla="*/ 5 w 16"/>
                <a:gd name="T17" fmla="*/ 34 h 74"/>
                <a:gd name="T18" fmla="*/ 2 w 16"/>
                <a:gd name="T19" fmla="*/ 52 h 74"/>
                <a:gd name="T20" fmla="*/ 0 w 16"/>
                <a:gd name="T21" fmla="*/ 72 h 74"/>
                <a:gd name="T22" fmla="*/ 0 w 16"/>
                <a:gd name="T23" fmla="*/ 72 h 74"/>
                <a:gd name="T24" fmla="*/ 5 w 16"/>
                <a:gd name="T25" fmla="*/ 74 h 7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"/>
                <a:gd name="T40" fmla="*/ 0 h 74"/>
                <a:gd name="T41" fmla="*/ 16 w 16"/>
                <a:gd name="T42" fmla="*/ 74 h 7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" h="74">
                  <a:moveTo>
                    <a:pt x="5" y="74"/>
                  </a:moveTo>
                  <a:lnTo>
                    <a:pt x="5" y="74"/>
                  </a:lnTo>
                  <a:lnTo>
                    <a:pt x="7" y="54"/>
                  </a:lnTo>
                  <a:lnTo>
                    <a:pt x="10" y="36"/>
                  </a:lnTo>
                  <a:lnTo>
                    <a:pt x="13" y="18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8" y="16"/>
                  </a:lnTo>
                  <a:lnTo>
                    <a:pt x="5" y="34"/>
                  </a:lnTo>
                  <a:lnTo>
                    <a:pt x="2" y="52"/>
                  </a:lnTo>
                  <a:lnTo>
                    <a:pt x="0" y="72"/>
                  </a:lnTo>
                  <a:lnTo>
                    <a:pt x="5" y="7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98" name="Freeform 39"/>
            <p:cNvSpPr>
              <a:spLocks/>
            </p:cNvSpPr>
            <p:nvPr/>
          </p:nvSpPr>
          <p:spPr bwMode="auto">
            <a:xfrm>
              <a:off x="419" y="377"/>
              <a:ext cx="12" cy="65"/>
            </a:xfrm>
            <a:custGeom>
              <a:avLst/>
              <a:gdLst>
                <a:gd name="T0" fmla="*/ 5 w 12"/>
                <a:gd name="T1" fmla="*/ 65 h 65"/>
                <a:gd name="T2" fmla="*/ 5 w 12"/>
                <a:gd name="T3" fmla="*/ 65 h 65"/>
                <a:gd name="T4" fmla="*/ 5 w 12"/>
                <a:gd name="T5" fmla="*/ 52 h 65"/>
                <a:gd name="T6" fmla="*/ 7 w 12"/>
                <a:gd name="T7" fmla="*/ 38 h 65"/>
                <a:gd name="T8" fmla="*/ 10 w 12"/>
                <a:gd name="T9" fmla="*/ 21 h 65"/>
                <a:gd name="T10" fmla="*/ 12 w 12"/>
                <a:gd name="T11" fmla="*/ 2 h 65"/>
                <a:gd name="T12" fmla="*/ 7 w 12"/>
                <a:gd name="T13" fmla="*/ 0 h 65"/>
                <a:gd name="T14" fmla="*/ 4 w 12"/>
                <a:gd name="T15" fmla="*/ 20 h 65"/>
                <a:gd name="T16" fmla="*/ 4 w 12"/>
                <a:gd name="T17" fmla="*/ 38 h 65"/>
                <a:gd name="T18" fmla="*/ 2 w 12"/>
                <a:gd name="T19" fmla="*/ 50 h 65"/>
                <a:gd name="T20" fmla="*/ 0 w 12"/>
                <a:gd name="T21" fmla="*/ 65 h 65"/>
                <a:gd name="T22" fmla="*/ 0 w 12"/>
                <a:gd name="T23" fmla="*/ 65 h 65"/>
                <a:gd name="T24" fmla="*/ 5 w 12"/>
                <a:gd name="T25" fmla="*/ 65 h 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65"/>
                <a:gd name="T41" fmla="*/ 12 w 12"/>
                <a:gd name="T42" fmla="*/ 65 h 6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65">
                  <a:moveTo>
                    <a:pt x="5" y="65"/>
                  </a:moveTo>
                  <a:lnTo>
                    <a:pt x="5" y="65"/>
                  </a:lnTo>
                  <a:lnTo>
                    <a:pt x="5" y="52"/>
                  </a:lnTo>
                  <a:lnTo>
                    <a:pt x="7" y="38"/>
                  </a:lnTo>
                  <a:lnTo>
                    <a:pt x="10" y="21"/>
                  </a:lnTo>
                  <a:lnTo>
                    <a:pt x="12" y="2"/>
                  </a:lnTo>
                  <a:lnTo>
                    <a:pt x="7" y="0"/>
                  </a:lnTo>
                  <a:lnTo>
                    <a:pt x="4" y="20"/>
                  </a:lnTo>
                  <a:lnTo>
                    <a:pt x="4" y="38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5" y="6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99" name="Freeform 40"/>
            <p:cNvSpPr>
              <a:spLocks/>
            </p:cNvSpPr>
            <p:nvPr/>
          </p:nvSpPr>
          <p:spPr bwMode="auto">
            <a:xfrm>
              <a:off x="419" y="442"/>
              <a:ext cx="7" cy="20"/>
            </a:xfrm>
            <a:custGeom>
              <a:avLst/>
              <a:gdLst>
                <a:gd name="T0" fmla="*/ 7 w 7"/>
                <a:gd name="T1" fmla="*/ 14 h 20"/>
                <a:gd name="T2" fmla="*/ 7 w 7"/>
                <a:gd name="T3" fmla="*/ 14 h 20"/>
                <a:gd name="T4" fmla="*/ 7 w 7"/>
                <a:gd name="T5" fmla="*/ 12 h 20"/>
                <a:gd name="T6" fmla="*/ 5 w 7"/>
                <a:gd name="T7" fmla="*/ 0 h 20"/>
                <a:gd name="T8" fmla="*/ 0 w 7"/>
                <a:gd name="T9" fmla="*/ 0 h 20"/>
                <a:gd name="T10" fmla="*/ 2 w 7"/>
                <a:gd name="T11" fmla="*/ 14 h 20"/>
                <a:gd name="T12" fmla="*/ 5 w 7"/>
                <a:gd name="T13" fmla="*/ 20 h 20"/>
                <a:gd name="T14" fmla="*/ 5 w 7"/>
                <a:gd name="T15" fmla="*/ 20 h 20"/>
                <a:gd name="T16" fmla="*/ 7 w 7"/>
                <a:gd name="T17" fmla="*/ 14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20"/>
                <a:gd name="T29" fmla="*/ 7 w 7"/>
                <a:gd name="T30" fmla="*/ 20 h 2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20">
                  <a:moveTo>
                    <a:pt x="7" y="14"/>
                  </a:moveTo>
                  <a:lnTo>
                    <a:pt x="7" y="14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4"/>
                  </a:lnTo>
                  <a:lnTo>
                    <a:pt x="5" y="20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00" name="Freeform 41"/>
            <p:cNvSpPr>
              <a:spLocks/>
            </p:cNvSpPr>
            <p:nvPr/>
          </p:nvSpPr>
          <p:spPr bwMode="auto">
            <a:xfrm>
              <a:off x="424" y="456"/>
              <a:ext cx="35" cy="7"/>
            </a:xfrm>
            <a:custGeom>
              <a:avLst/>
              <a:gdLst>
                <a:gd name="T0" fmla="*/ 35 w 35"/>
                <a:gd name="T1" fmla="*/ 0 h 7"/>
                <a:gd name="T2" fmla="*/ 35 w 35"/>
                <a:gd name="T3" fmla="*/ 0 h 7"/>
                <a:gd name="T4" fmla="*/ 9 w 35"/>
                <a:gd name="T5" fmla="*/ 0 h 7"/>
                <a:gd name="T6" fmla="*/ 2 w 35"/>
                <a:gd name="T7" fmla="*/ 0 h 7"/>
                <a:gd name="T8" fmla="*/ 0 w 35"/>
                <a:gd name="T9" fmla="*/ 6 h 7"/>
                <a:gd name="T10" fmla="*/ 9 w 35"/>
                <a:gd name="T11" fmla="*/ 7 h 7"/>
                <a:gd name="T12" fmla="*/ 35 w 35"/>
                <a:gd name="T13" fmla="*/ 7 h 7"/>
                <a:gd name="T14" fmla="*/ 35 w 35"/>
                <a:gd name="T15" fmla="*/ 7 h 7"/>
                <a:gd name="T16" fmla="*/ 35 w 35"/>
                <a:gd name="T17" fmla="*/ 0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5"/>
                <a:gd name="T28" fmla="*/ 0 h 7"/>
                <a:gd name="T29" fmla="*/ 35 w 35"/>
                <a:gd name="T30" fmla="*/ 7 h 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5" h="7">
                  <a:moveTo>
                    <a:pt x="35" y="0"/>
                  </a:moveTo>
                  <a:lnTo>
                    <a:pt x="35" y="0"/>
                  </a:lnTo>
                  <a:lnTo>
                    <a:pt x="9" y="0"/>
                  </a:lnTo>
                  <a:lnTo>
                    <a:pt x="2" y="0"/>
                  </a:lnTo>
                  <a:lnTo>
                    <a:pt x="0" y="6"/>
                  </a:lnTo>
                  <a:lnTo>
                    <a:pt x="9" y="7"/>
                  </a:lnTo>
                  <a:lnTo>
                    <a:pt x="35" y="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01" name="Freeform 42"/>
            <p:cNvSpPr>
              <a:spLocks/>
            </p:cNvSpPr>
            <p:nvPr/>
          </p:nvSpPr>
          <p:spPr bwMode="auto">
            <a:xfrm>
              <a:off x="459" y="453"/>
              <a:ext cx="56" cy="10"/>
            </a:xfrm>
            <a:custGeom>
              <a:avLst/>
              <a:gdLst>
                <a:gd name="T0" fmla="*/ 56 w 56"/>
                <a:gd name="T1" fmla="*/ 0 h 10"/>
                <a:gd name="T2" fmla="*/ 56 w 56"/>
                <a:gd name="T3" fmla="*/ 0 h 10"/>
                <a:gd name="T4" fmla="*/ 42 w 56"/>
                <a:gd name="T5" fmla="*/ 1 h 10"/>
                <a:gd name="T6" fmla="*/ 31 w 56"/>
                <a:gd name="T7" fmla="*/ 1 h 10"/>
                <a:gd name="T8" fmla="*/ 18 w 56"/>
                <a:gd name="T9" fmla="*/ 3 h 10"/>
                <a:gd name="T10" fmla="*/ 0 w 56"/>
                <a:gd name="T11" fmla="*/ 3 h 10"/>
                <a:gd name="T12" fmla="*/ 0 w 56"/>
                <a:gd name="T13" fmla="*/ 10 h 10"/>
                <a:gd name="T14" fmla="*/ 18 w 56"/>
                <a:gd name="T15" fmla="*/ 10 h 10"/>
                <a:gd name="T16" fmla="*/ 31 w 56"/>
                <a:gd name="T17" fmla="*/ 9 h 10"/>
                <a:gd name="T18" fmla="*/ 44 w 56"/>
                <a:gd name="T19" fmla="*/ 7 h 10"/>
                <a:gd name="T20" fmla="*/ 56 w 56"/>
                <a:gd name="T21" fmla="*/ 5 h 10"/>
                <a:gd name="T22" fmla="*/ 56 w 56"/>
                <a:gd name="T23" fmla="*/ 5 h 10"/>
                <a:gd name="T24" fmla="*/ 56 w 56"/>
                <a:gd name="T25" fmla="*/ 0 h 1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6"/>
                <a:gd name="T40" fmla="*/ 0 h 10"/>
                <a:gd name="T41" fmla="*/ 56 w 56"/>
                <a:gd name="T42" fmla="*/ 10 h 1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6" h="10">
                  <a:moveTo>
                    <a:pt x="56" y="0"/>
                  </a:moveTo>
                  <a:lnTo>
                    <a:pt x="56" y="0"/>
                  </a:lnTo>
                  <a:lnTo>
                    <a:pt x="42" y="1"/>
                  </a:lnTo>
                  <a:lnTo>
                    <a:pt x="31" y="1"/>
                  </a:lnTo>
                  <a:lnTo>
                    <a:pt x="18" y="3"/>
                  </a:lnTo>
                  <a:lnTo>
                    <a:pt x="0" y="3"/>
                  </a:lnTo>
                  <a:lnTo>
                    <a:pt x="0" y="10"/>
                  </a:lnTo>
                  <a:lnTo>
                    <a:pt x="18" y="10"/>
                  </a:lnTo>
                  <a:lnTo>
                    <a:pt x="31" y="9"/>
                  </a:lnTo>
                  <a:lnTo>
                    <a:pt x="44" y="7"/>
                  </a:lnTo>
                  <a:lnTo>
                    <a:pt x="56" y="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02" name="Freeform 43"/>
            <p:cNvSpPr>
              <a:spLocks/>
            </p:cNvSpPr>
            <p:nvPr/>
          </p:nvSpPr>
          <p:spPr bwMode="auto">
            <a:xfrm>
              <a:off x="515" y="440"/>
              <a:ext cx="41" cy="18"/>
            </a:xfrm>
            <a:custGeom>
              <a:avLst/>
              <a:gdLst>
                <a:gd name="T0" fmla="*/ 39 w 41"/>
                <a:gd name="T1" fmla="*/ 0 h 18"/>
                <a:gd name="T2" fmla="*/ 39 w 41"/>
                <a:gd name="T3" fmla="*/ 0 h 18"/>
                <a:gd name="T4" fmla="*/ 31 w 41"/>
                <a:gd name="T5" fmla="*/ 4 h 18"/>
                <a:gd name="T6" fmla="*/ 23 w 41"/>
                <a:gd name="T7" fmla="*/ 5 h 18"/>
                <a:gd name="T8" fmla="*/ 13 w 41"/>
                <a:gd name="T9" fmla="*/ 9 h 18"/>
                <a:gd name="T10" fmla="*/ 0 w 41"/>
                <a:gd name="T11" fmla="*/ 13 h 18"/>
                <a:gd name="T12" fmla="*/ 0 w 41"/>
                <a:gd name="T13" fmla="*/ 18 h 18"/>
                <a:gd name="T14" fmla="*/ 14 w 41"/>
                <a:gd name="T15" fmla="*/ 14 h 18"/>
                <a:gd name="T16" fmla="*/ 23 w 41"/>
                <a:gd name="T17" fmla="*/ 13 h 18"/>
                <a:gd name="T18" fmla="*/ 32 w 41"/>
                <a:gd name="T19" fmla="*/ 9 h 18"/>
                <a:gd name="T20" fmla="*/ 41 w 41"/>
                <a:gd name="T21" fmla="*/ 5 h 18"/>
                <a:gd name="T22" fmla="*/ 41 w 41"/>
                <a:gd name="T23" fmla="*/ 5 h 18"/>
                <a:gd name="T24" fmla="*/ 39 w 41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1"/>
                <a:gd name="T40" fmla="*/ 0 h 18"/>
                <a:gd name="T41" fmla="*/ 41 w 41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1" h="18">
                  <a:moveTo>
                    <a:pt x="39" y="0"/>
                  </a:moveTo>
                  <a:lnTo>
                    <a:pt x="39" y="0"/>
                  </a:lnTo>
                  <a:lnTo>
                    <a:pt x="31" y="4"/>
                  </a:lnTo>
                  <a:lnTo>
                    <a:pt x="23" y="5"/>
                  </a:lnTo>
                  <a:lnTo>
                    <a:pt x="13" y="9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14" y="14"/>
                  </a:lnTo>
                  <a:lnTo>
                    <a:pt x="23" y="13"/>
                  </a:lnTo>
                  <a:lnTo>
                    <a:pt x="32" y="9"/>
                  </a:lnTo>
                  <a:lnTo>
                    <a:pt x="41" y="5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03" name="Freeform 44"/>
            <p:cNvSpPr>
              <a:spLocks/>
            </p:cNvSpPr>
            <p:nvPr/>
          </p:nvSpPr>
          <p:spPr bwMode="auto">
            <a:xfrm>
              <a:off x="554" y="415"/>
              <a:ext cx="28" cy="30"/>
            </a:xfrm>
            <a:custGeom>
              <a:avLst/>
              <a:gdLst>
                <a:gd name="T0" fmla="*/ 28 w 28"/>
                <a:gd name="T1" fmla="*/ 0 h 30"/>
                <a:gd name="T2" fmla="*/ 28 w 28"/>
                <a:gd name="T3" fmla="*/ 0 h 30"/>
                <a:gd name="T4" fmla="*/ 16 w 28"/>
                <a:gd name="T5" fmla="*/ 9 h 30"/>
                <a:gd name="T6" fmla="*/ 0 w 28"/>
                <a:gd name="T7" fmla="*/ 25 h 30"/>
                <a:gd name="T8" fmla="*/ 2 w 28"/>
                <a:gd name="T9" fmla="*/ 30 h 30"/>
                <a:gd name="T10" fmla="*/ 20 w 28"/>
                <a:gd name="T11" fmla="*/ 12 h 30"/>
                <a:gd name="T12" fmla="*/ 23 w 28"/>
                <a:gd name="T13" fmla="*/ 0 h 30"/>
                <a:gd name="T14" fmla="*/ 23 w 28"/>
                <a:gd name="T15" fmla="*/ 0 h 30"/>
                <a:gd name="T16" fmla="*/ 28 w 28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8"/>
                <a:gd name="T28" fmla="*/ 0 h 30"/>
                <a:gd name="T29" fmla="*/ 28 w 28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8" h="30">
                  <a:moveTo>
                    <a:pt x="28" y="0"/>
                  </a:moveTo>
                  <a:lnTo>
                    <a:pt x="28" y="0"/>
                  </a:lnTo>
                  <a:lnTo>
                    <a:pt x="16" y="9"/>
                  </a:lnTo>
                  <a:lnTo>
                    <a:pt x="0" y="25"/>
                  </a:lnTo>
                  <a:lnTo>
                    <a:pt x="2" y="30"/>
                  </a:lnTo>
                  <a:lnTo>
                    <a:pt x="20" y="12"/>
                  </a:lnTo>
                  <a:lnTo>
                    <a:pt x="23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04" name="Freeform 45"/>
            <p:cNvSpPr>
              <a:spLocks/>
            </p:cNvSpPr>
            <p:nvPr/>
          </p:nvSpPr>
          <p:spPr bwMode="auto">
            <a:xfrm>
              <a:off x="577" y="415"/>
              <a:ext cx="5" cy="124"/>
            </a:xfrm>
            <a:custGeom>
              <a:avLst/>
              <a:gdLst>
                <a:gd name="T0" fmla="*/ 2 w 5"/>
                <a:gd name="T1" fmla="*/ 122 h 124"/>
                <a:gd name="T2" fmla="*/ 5 w 5"/>
                <a:gd name="T3" fmla="*/ 119 h 124"/>
                <a:gd name="T4" fmla="*/ 5 w 5"/>
                <a:gd name="T5" fmla="*/ 0 h 124"/>
                <a:gd name="T6" fmla="*/ 0 w 5"/>
                <a:gd name="T7" fmla="*/ 0 h 124"/>
                <a:gd name="T8" fmla="*/ 0 w 5"/>
                <a:gd name="T9" fmla="*/ 119 h 124"/>
                <a:gd name="T10" fmla="*/ 2 w 5"/>
                <a:gd name="T11" fmla="*/ 122 h 124"/>
                <a:gd name="T12" fmla="*/ 2 w 5"/>
                <a:gd name="T13" fmla="*/ 122 h 124"/>
                <a:gd name="T14" fmla="*/ 5 w 5"/>
                <a:gd name="T15" fmla="*/ 124 h 124"/>
                <a:gd name="T16" fmla="*/ 5 w 5"/>
                <a:gd name="T17" fmla="*/ 119 h 124"/>
                <a:gd name="T18" fmla="*/ 2 w 5"/>
                <a:gd name="T19" fmla="*/ 122 h 1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"/>
                <a:gd name="T31" fmla="*/ 0 h 124"/>
                <a:gd name="T32" fmla="*/ 5 w 5"/>
                <a:gd name="T33" fmla="*/ 124 h 12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" h="124">
                  <a:moveTo>
                    <a:pt x="2" y="122"/>
                  </a:moveTo>
                  <a:lnTo>
                    <a:pt x="5" y="11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19"/>
                  </a:lnTo>
                  <a:lnTo>
                    <a:pt x="2" y="122"/>
                  </a:lnTo>
                  <a:lnTo>
                    <a:pt x="5" y="124"/>
                  </a:lnTo>
                  <a:lnTo>
                    <a:pt x="5" y="119"/>
                  </a:lnTo>
                  <a:lnTo>
                    <a:pt x="2" y="12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05" name="Freeform 46"/>
            <p:cNvSpPr>
              <a:spLocks/>
            </p:cNvSpPr>
            <p:nvPr/>
          </p:nvSpPr>
          <p:spPr bwMode="auto">
            <a:xfrm>
              <a:off x="567" y="527"/>
              <a:ext cx="13" cy="10"/>
            </a:xfrm>
            <a:custGeom>
              <a:avLst/>
              <a:gdLst>
                <a:gd name="T0" fmla="*/ 3 w 13"/>
                <a:gd name="T1" fmla="*/ 0 h 10"/>
                <a:gd name="T2" fmla="*/ 0 w 13"/>
                <a:gd name="T3" fmla="*/ 5 h 10"/>
                <a:gd name="T4" fmla="*/ 12 w 13"/>
                <a:gd name="T5" fmla="*/ 10 h 10"/>
                <a:gd name="T6" fmla="*/ 13 w 13"/>
                <a:gd name="T7" fmla="*/ 7 h 10"/>
                <a:gd name="T8" fmla="*/ 3 w 13"/>
                <a:gd name="T9" fmla="*/ 0 h 10"/>
                <a:gd name="T10" fmla="*/ 3 w 13"/>
                <a:gd name="T11" fmla="*/ 0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10"/>
                <a:gd name="T20" fmla="*/ 13 w 13"/>
                <a:gd name="T21" fmla="*/ 10 h 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10">
                  <a:moveTo>
                    <a:pt x="3" y="0"/>
                  </a:moveTo>
                  <a:lnTo>
                    <a:pt x="0" y="5"/>
                  </a:lnTo>
                  <a:lnTo>
                    <a:pt x="12" y="10"/>
                  </a:lnTo>
                  <a:lnTo>
                    <a:pt x="13" y="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06" name="Freeform 47"/>
            <p:cNvSpPr>
              <a:spLocks/>
            </p:cNvSpPr>
            <p:nvPr/>
          </p:nvSpPr>
          <p:spPr bwMode="auto">
            <a:xfrm>
              <a:off x="549" y="518"/>
              <a:ext cx="21" cy="14"/>
            </a:xfrm>
            <a:custGeom>
              <a:avLst/>
              <a:gdLst>
                <a:gd name="T0" fmla="*/ 2 w 21"/>
                <a:gd name="T1" fmla="*/ 0 h 14"/>
                <a:gd name="T2" fmla="*/ 0 w 21"/>
                <a:gd name="T3" fmla="*/ 5 h 14"/>
                <a:gd name="T4" fmla="*/ 18 w 21"/>
                <a:gd name="T5" fmla="*/ 14 h 14"/>
                <a:gd name="T6" fmla="*/ 21 w 21"/>
                <a:gd name="T7" fmla="*/ 9 h 14"/>
                <a:gd name="T8" fmla="*/ 3 w 21"/>
                <a:gd name="T9" fmla="*/ 0 h 14"/>
                <a:gd name="T10" fmla="*/ 2 w 21"/>
                <a:gd name="T11" fmla="*/ 0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"/>
                <a:gd name="T19" fmla="*/ 0 h 14"/>
                <a:gd name="T20" fmla="*/ 21 w 21"/>
                <a:gd name="T21" fmla="*/ 14 h 1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" h="14">
                  <a:moveTo>
                    <a:pt x="2" y="0"/>
                  </a:moveTo>
                  <a:lnTo>
                    <a:pt x="0" y="5"/>
                  </a:lnTo>
                  <a:lnTo>
                    <a:pt x="18" y="14"/>
                  </a:lnTo>
                  <a:lnTo>
                    <a:pt x="21" y="9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07" name="Freeform 48"/>
            <p:cNvSpPr>
              <a:spLocks/>
            </p:cNvSpPr>
            <p:nvPr/>
          </p:nvSpPr>
          <p:spPr bwMode="auto">
            <a:xfrm>
              <a:off x="519" y="507"/>
              <a:ext cx="32" cy="16"/>
            </a:xfrm>
            <a:custGeom>
              <a:avLst/>
              <a:gdLst>
                <a:gd name="T0" fmla="*/ 0 w 32"/>
                <a:gd name="T1" fmla="*/ 7 h 16"/>
                <a:gd name="T2" fmla="*/ 0 w 32"/>
                <a:gd name="T3" fmla="*/ 7 h 16"/>
                <a:gd name="T4" fmla="*/ 20 w 32"/>
                <a:gd name="T5" fmla="*/ 12 h 16"/>
                <a:gd name="T6" fmla="*/ 30 w 32"/>
                <a:gd name="T7" fmla="*/ 16 h 16"/>
                <a:gd name="T8" fmla="*/ 32 w 32"/>
                <a:gd name="T9" fmla="*/ 11 h 16"/>
                <a:gd name="T10" fmla="*/ 22 w 32"/>
                <a:gd name="T11" fmla="*/ 7 h 16"/>
                <a:gd name="T12" fmla="*/ 2 w 32"/>
                <a:gd name="T13" fmla="*/ 0 h 16"/>
                <a:gd name="T14" fmla="*/ 2 w 32"/>
                <a:gd name="T15" fmla="*/ 0 h 16"/>
                <a:gd name="T16" fmla="*/ 0 w 32"/>
                <a:gd name="T17" fmla="*/ 7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2"/>
                <a:gd name="T28" fmla="*/ 0 h 16"/>
                <a:gd name="T29" fmla="*/ 32 w 32"/>
                <a:gd name="T30" fmla="*/ 16 h 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2" h="16">
                  <a:moveTo>
                    <a:pt x="0" y="7"/>
                  </a:moveTo>
                  <a:lnTo>
                    <a:pt x="0" y="7"/>
                  </a:lnTo>
                  <a:lnTo>
                    <a:pt x="20" y="12"/>
                  </a:lnTo>
                  <a:lnTo>
                    <a:pt x="30" y="16"/>
                  </a:lnTo>
                  <a:lnTo>
                    <a:pt x="32" y="11"/>
                  </a:lnTo>
                  <a:lnTo>
                    <a:pt x="22" y="7"/>
                  </a:lnTo>
                  <a:lnTo>
                    <a:pt x="2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08" name="Freeform 49"/>
            <p:cNvSpPr>
              <a:spLocks/>
            </p:cNvSpPr>
            <p:nvPr/>
          </p:nvSpPr>
          <p:spPr bwMode="auto">
            <a:xfrm>
              <a:off x="465" y="498"/>
              <a:ext cx="56" cy="16"/>
            </a:xfrm>
            <a:custGeom>
              <a:avLst/>
              <a:gdLst>
                <a:gd name="T0" fmla="*/ 0 w 56"/>
                <a:gd name="T1" fmla="*/ 7 h 16"/>
                <a:gd name="T2" fmla="*/ 0 w 56"/>
                <a:gd name="T3" fmla="*/ 7 h 16"/>
                <a:gd name="T4" fmla="*/ 10 w 56"/>
                <a:gd name="T5" fmla="*/ 7 h 16"/>
                <a:gd name="T6" fmla="*/ 25 w 56"/>
                <a:gd name="T7" fmla="*/ 9 h 16"/>
                <a:gd name="T8" fmla="*/ 41 w 56"/>
                <a:gd name="T9" fmla="*/ 12 h 16"/>
                <a:gd name="T10" fmla="*/ 54 w 56"/>
                <a:gd name="T11" fmla="*/ 16 h 16"/>
                <a:gd name="T12" fmla="*/ 56 w 56"/>
                <a:gd name="T13" fmla="*/ 9 h 16"/>
                <a:gd name="T14" fmla="*/ 41 w 56"/>
                <a:gd name="T15" fmla="*/ 7 h 16"/>
                <a:gd name="T16" fmla="*/ 27 w 56"/>
                <a:gd name="T17" fmla="*/ 3 h 16"/>
                <a:gd name="T18" fmla="*/ 12 w 56"/>
                <a:gd name="T19" fmla="*/ 2 h 16"/>
                <a:gd name="T20" fmla="*/ 0 w 56"/>
                <a:gd name="T21" fmla="*/ 0 h 16"/>
                <a:gd name="T22" fmla="*/ 0 w 56"/>
                <a:gd name="T23" fmla="*/ 0 h 16"/>
                <a:gd name="T24" fmla="*/ 0 w 56"/>
                <a:gd name="T25" fmla="*/ 7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6"/>
                <a:gd name="T40" fmla="*/ 0 h 16"/>
                <a:gd name="T41" fmla="*/ 56 w 56"/>
                <a:gd name="T42" fmla="*/ 16 h 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6" h="16">
                  <a:moveTo>
                    <a:pt x="0" y="7"/>
                  </a:moveTo>
                  <a:lnTo>
                    <a:pt x="0" y="7"/>
                  </a:lnTo>
                  <a:lnTo>
                    <a:pt x="10" y="7"/>
                  </a:lnTo>
                  <a:lnTo>
                    <a:pt x="25" y="9"/>
                  </a:lnTo>
                  <a:lnTo>
                    <a:pt x="41" y="12"/>
                  </a:lnTo>
                  <a:lnTo>
                    <a:pt x="54" y="16"/>
                  </a:lnTo>
                  <a:lnTo>
                    <a:pt x="56" y="9"/>
                  </a:lnTo>
                  <a:lnTo>
                    <a:pt x="41" y="7"/>
                  </a:lnTo>
                  <a:lnTo>
                    <a:pt x="27" y="3"/>
                  </a:lnTo>
                  <a:lnTo>
                    <a:pt x="12" y="2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09" name="Freeform 50"/>
            <p:cNvSpPr>
              <a:spLocks/>
            </p:cNvSpPr>
            <p:nvPr/>
          </p:nvSpPr>
          <p:spPr bwMode="auto">
            <a:xfrm>
              <a:off x="433" y="496"/>
              <a:ext cx="32" cy="9"/>
            </a:xfrm>
            <a:custGeom>
              <a:avLst/>
              <a:gdLst>
                <a:gd name="T0" fmla="*/ 5 w 32"/>
                <a:gd name="T1" fmla="*/ 4 h 9"/>
                <a:gd name="T2" fmla="*/ 5 w 32"/>
                <a:gd name="T3" fmla="*/ 4 h 9"/>
                <a:gd name="T4" fmla="*/ 13 w 32"/>
                <a:gd name="T5" fmla="*/ 7 h 9"/>
                <a:gd name="T6" fmla="*/ 32 w 32"/>
                <a:gd name="T7" fmla="*/ 9 h 9"/>
                <a:gd name="T8" fmla="*/ 32 w 32"/>
                <a:gd name="T9" fmla="*/ 2 h 9"/>
                <a:gd name="T10" fmla="*/ 13 w 32"/>
                <a:gd name="T11" fmla="*/ 0 h 9"/>
                <a:gd name="T12" fmla="*/ 0 w 32"/>
                <a:gd name="T13" fmla="*/ 4 h 9"/>
                <a:gd name="T14" fmla="*/ 0 w 32"/>
                <a:gd name="T15" fmla="*/ 4 h 9"/>
                <a:gd name="T16" fmla="*/ 5 w 32"/>
                <a:gd name="T17" fmla="*/ 4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2"/>
                <a:gd name="T28" fmla="*/ 0 h 9"/>
                <a:gd name="T29" fmla="*/ 32 w 32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2" h="9">
                  <a:moveTo>
                    <a:pt x="5" y="4"/>
                  </a:moveTo>
                  <a:lnTo>
                    <a:pt x="5" y="4"/>
                  </a:lnTo>
                  <a:lnTo>
                    <a:pt x="13" y="7"/>
                  </a:lnTo>
                  <a:lnTo>
                    <a:pt x="32" y="9"/>
                  </a:lnTo>
                  <a:lnTo>
                    <a:pt x="32" y="2"/>
                  </a:lnTo>
                  <a:lnTo>
                    <a:pt x="13" y="0"/>
                  </a:lnTo>
                  <a:lnTo>
                    <a:pt x="0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10" name="Freeform 51"/>
            <p:cNvSpPr>
              <a:spLocks/>
            </p:cNvSpPr>
            <p:nvPr/>
          </p:nvSpPr>
          <p:spPr bwMode="auto">
            <a:xfrm>
              <a:off x="419" y="496"/>
              <a:ext cx="19" cy="13"/>
            </a:xfrm>
            <a:custGeom>
              <a:avLst/>
              <a:gdLst>
                <a:gd name="T0" fmla="*/ 5 w 19"/>
                <a:gd name="T1" fmla="*/ 13 h 13"/>
                <a:gd name="T2" fmla="*/ 5 w 19"/>
                <a:gd name="T3" fmla="*/ 13 h 13"/>
                <a:gd name="T4" fmla="*/ 5 w 19"/>
                <a:gd name="T5" fmla="*/ 9 h 13"/>
                <a:gd name="T6" fmla="*/ 7 w 19"/>
                <a:gd name="T7" fmla="*/ 7 h 13"/>
                <a:gd name="T8" fmla="*/ 9 w 19"/>
                <a:gd name="T9" fmla="*/ 7 h 13"/>
                <a:gd name="T10" fmla="*/ 9 w 19"/>
                <a:gd name="T11" fmla="*/ 5 h 13"/>
                <a:gd name="T12" fmla="*/ 14 w 19"/>
                <a:gd name="T13" fmla="*/ 7 h 13"/>
                <a:gd name="T14" fmla="*/ 19 w 19"/>
                <a:gd name="T15" fmla="*/ 4 h 13"/>
                <a:gd name="T16" fmla="*/ 14 w 19"/>
                <a:gd name="T17" fmla="*/ 4 h 13"/>
                <a:gd name="T18" fmla="*/ 14 w 19"/>
                <a:gd name="T19" fmla="*/ 0 h 13"/>
                <a:gd name="T20" fmla="*/ 10 w 19"/>
                <a:gd name="T21" fmla="*/ 0 h 13"/>
                <a:gd name="T22" fmla="*/ 5 w 19"/>
                <a:gd name="T23" fmla="*/ 0 h 13"/>
                <a:gd name="T24" fmla="*/ 4 w 19"/>
                <a:gd name="T25" fmla="*/ 4 h 13"/>
                <a:gd name="T26" fmla="*/ 2 w 19"/>
                <a:gd name="T27" fmla="*/ 7 h 13"/>
                <a:gd name="T28" fmla="*/ 0 w 19"/>
                <a:gd name="T29" fmla="*/ 13 h 13"/>
                <a:gd name="T30" fmla="*/ 0 w 19"/>
                <a:gd name="T31" fmla="*/ 13 h 13"/>
                <a:gd name="T32" fmla="*/ 5 w 19"/>
                <a:gd name="T33" fmla="*/ 13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3"/>
                <a:gd name="T53" fmla="*/ 19 w 19"/>
                <a:gd name="T54" fmla="*/ 13 h 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3">
                  <a:moveTo>
                    <a:pt x="5" y="13"/>
                  </a:moveTo>
                  <a:lnTo>
                    <a:pt x="5" y="13"/>
                  </a:lnTo>
                  <a:lnTo>
                    <a:pt x="5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5"/>
                  </a:lnTo>
                  <a:lnTo>
                    <a:pt x="14" y="7"/>
                  </a:lnTo>
                  <a:lnTo>
                    <a:pt x="19" y="4"/>
                  </a:lnTo>
                  <a:lnTo>
                    <a:pt x="14" y="4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4" y="4"/>
                  </a:lnTo>
                  <a:lnTo>
                    <a:pt x="2" y="7"/>
                  </a:lnTo>
                  <a:lnTo>
                    <a:pt x="0" y="13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11" name="Freeform 52"/>
            <p:cNvSpPr>
              <a:spLocks/>
            </p:cNvSpPr>
            <p:nvPr/>
          </p:nvSpPr>
          <p:spPr bwMode="auto">
            <a:xfrm>
              <a:off x="419" y="509"/>
              <a:ext cx="7" cy="36"/>
            </a:xfrm>
            <a:custGeom>
              <a:avLst/>
              <a:gdLst>
                <a:gd name="T0" fmla="*/ 7 w 7"/>
                <a:gd name="T1" fmla="*/ 36 h 36"/>
                <a:gd name="T2" fmla="*/ 7 w 7"/>
                <a:gd name="T3" fmla="*/ 36 h 36"/>
                <a:gd name="T4" fmla="*/ 5 w 7"/>
                <a:gd name="T5" fmla="*/ 16 h 36"/>
                <a:gd name="T6" fmla="*/ 5 w 7"/>
                <a:gd name="T7" fmla="*/ 0 h 36"/>
                <a:gd name="T8" fmla="*/ 0 w 7"/>
                <a:gd name="T9" fmla="*/ 0 h 36"/>
                <a:gd name="T10" fmla="*/ 2 w 7"/>
                <a:gd name="T11" fmla="*/ 16 h 36"/>
                <a:gd name="T12" fmla="*/ 2 w 7"/>
                <a:gd name="T13" fmla="*/ 36 h 36"/>
                <a:gd name="T14" fmla="*/ 2 w 7"/>
                <a:gd name="T15" fmla="*/ 36 h 36"/>
                <a:gd name="T16" fmla="*/ 7 w 7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36"/>
                <a:gd name="T29" fmla="*/ 7 w 7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36">
                  <a:moveTo>
                    <a:pt x="7" y="36"/>
                  </a:moveTo>
                  <a:lnTo>
                    <a:pt x="7" y="36"/>
                  </a:lnTo>
                  <a:lnTo>
                    <a:pt x="5" y="16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6"/>
                  </a:lnTo>
                  <a:lnTo>
                    <a:pt x="2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12" name="Freeform 53"/>
            <p:cNvSpPr>
              <a:spLocks/>
            </p:cNvSpPr>
            <p:nvPr/>
          </p:nvSpPr>
          <p:spPr bwMode="auto">
            <a:xfrm>
              <a:off x="421" y="545"/>
              <a:ext cx="18" cy="112"/>
            </a:xfrm>
            <a:custGeom>
              <a:avLst/>
              <a:gdLst>
                <a:gd name="T0" fmla="*/ 18 w 18"/>
                <a:gd name="T1" fmla="*/ 110 h 112"/>
                <a:gd name="T2" fmla="*/ 18 w 18"/>
                <a:gd name="T3" fmla="*/ 110 h 112"/>
                <a:gd name="T4" fmla="*/ 13 w 18"/>
                <a:gd name="T5" fmla="*/ 84 h 112"/>
                <a:gd name="T6" fmla="*/ 10 w 18"/>
                <a:gd name="T7" fmla="*/ 56 h 112"/>
                <a:gd name="T8" fmla="*/ 8 w 18"/>
                <a:gd name="T9" fmla="*/ 27 h 112"/>
                <a:gd name="T10" fmla="*/ 5 w 18"/>
                <a:gd name="T11" fmla="*/ 0 h 112"/>
                <a:gd name="T12" fmla="*/ 0 w 18"/>
                <a:gd name="T13" fmla="*/ 0 h 112"/>
                <a:gd name="T14" fmla="*/ 2 w 18"/>
                <a:gd name="T15" fmla="*/ 29 h 112"/>
                <a:gd name="T16" fmla="*/ 5 w 18"/>
                <a:gd name="T17" fmla="*/ 56 h 112"/>
                <a:gd name="T18" fmla="*/ 8 w 18"/>
                <a:gd name="T19" fmla="*/ 84 h 112"/>
                <a:gd name="T20" fmla="*/ 12 w 18"/>
                <a:gd name="T21" fmla="*/ 112 h 112"/>
                <a:gd name="T22" fmla="*/ 12 w 18"/>
                <a:gd name="T23" fmla="*/ 112 h 112"/>
                <a:gd name="T24" fmla="*/ 18 w 18"/>
                <a:gd name="T25" fmla="*/ 110 h 1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112"/>
                <a:gd name="T41" fmla="*/ 18 w 18"/>
                <a:gd name="T42" fmla="*/ 112 h 1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112">
                  <a:moveTo>
                    <a:pt x="18" y="110"/>
                  </a:moveTo>
                  <a:lnTo>
                    <a:pt x="18" y="110"/>
                  </a:lnTo>
                  <a:lnTo>
                    <a:pt x="13" y="84"/>
                  </a:lnTo>
                  <a:lnTo>
                    <a:pt x="10" y="56"/>
                  </a:lnTo>
                  <a:lnTo>
                    <a:pt x="8" y="27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29"/>
                  </a:lnTo>
                  <a:lnTo>
                    <a:pt x="5" y="56"/>
                  </a:lnTo>
                  <a:lnTo>
                    <a:pt x="8" y="84"/>
                  </a:lnTo>
                  <a:lnTo>
                    <a:pt x="12" y="112"/>
                  </a:lnTo>
                  <a:lnTo>
                    <a:pt x="18" y="11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13" name="Freeform 54"/>
            <p:cNvSpPr>
              <a:spLocks/>
            </p:cNvSpPr>
            <p:nvPr/>
          </p:nvSpPr>
          <p:spPr bwMode="auto">
            <a:xfrm>
              <a:off x="433" y="655"/>
              <a:ext cx="16" cy="32"/>
            </a:xfrm>
            <a:custGeom>
              <a:avLst/>
              <a:gdLst>
                <a:gd name="T0" fmla="*/ 16 w 16"/>
                <a:gd name="T1" fmla="*/ 29 h 32"/>
                <a:gd name="T2" fmla="*/ 16 w 16"/>
                <a:gd name="T3" fmla="*/ 29 h 32"/>
                <a:gd name="T4" fmla="*/ 11 w 16"/>
                <a:gd name="T5" fmla="*/ 18 h 32"/>
                <a:gd name="T6" fmla="*/ 6 w 16"/>
                <a:gd name="T7" fmla="*/ 0 h 32"/>
                <a:gd name="T8" fmla="*/ 0 w 16"/>
                <a:gd name="T9" fmla="*/ 2 h 32"/>
                <a:gd name="T10" fmla="*/ 8 w 16"/>
                <a:gd name="T11" fmla="*/ 18 h 32"/>
                <a:gd name="T12" fmla="*/ 13 w 16"/>
                <a:gd name="T13" fmla="*/ 32 h 32"/>
                <a:gd name="T14" fmla="*/ 13 w 16"/>
                <a:gd name="T15" fmla="*/ 32 h 32"/>
                <a:gd name="T16" fmla="*/ 16 w 16"/>
                <a:gd name="T17" fmla="*/ 29 h 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"/>
                <a:gd name="T28" fmla="*/ 0 h 32"/>
                <a:gd name="T29" fmla="*/ 16 w 16"/>
                <a:gd name="T30" fmla="*/ 32 h 3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" h="32">
                  <a:moveTo>
                    <a:pt x="16" y="29"/>
                  </a:moveTo>
                  <a:lnTo>
                    <a:pt x="16" y="29"/>
                  </a:lnTo>
                  <a:lnTo>
                    <a:pt x="11" y="18"/>
                  </a:lnTo>
                  <a:lnTo>
                    <a:pt x="6" y="0"/>
                  </a:lnTo>
                  <a:lnTo>
                    <a:pt x="0" y="2"/>
                  </a:lnTo>
                  <a:lnTo>
                    <a:pt x="8" y="18"/>
                  </a:lnTo>
                  <a:lnTo>
                    <a:pt x="13" y="32"/>
                  </a:lnTo>
                  <a:lnTo>
                    <a:pt x="16" y="29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14" name="Freeform 55"/>
            <p:cNvSpPr>
              <a:spLocks/>
            </p:cNvSpPr>
            <p:nvPr/>
          </p:nvSpPr>
          <p:spPr bwMode="auto">
            <a:xfrm>
              <a:off x="446" y="684"/>
              <a:ext cx="23" cy="23"/>
            </a:xfrm>
            <a:custGeom>
              <a:avLst/>
              <a:gdLst>
                <a:gd name="T0" fmla="*/ 16 w 23"/>
                <a:gd name="T1" fmla="*/ 23 h 23"/>
                <a:gd name="T2" fmla="*/ 19 w 23"/>
                <a:gd name="T3" fmla="*/ 19 h 23"/>
                <a:gd name="T4" fmla="*/ 3 w 23"/>
                <a:gd name="T5" fmla="*/ 0 h 23"/>
                <a:gd name="T6" fmla="*/ 0 w 23"/>
                <a:gd name="T7" fmla="*/ 3 h 23"/>
                <a:gd name="T8" fmla="*/ 14 w 23"/>
                <a:gd name="T9" fmla="*/ 23 h 23"/>
                <a:gd name="T10" fmla="*/ 16 w 23"/>
                <a:gd name="T11" fmla="*/ 23 h 23"/>
                <a:gd name="T12" fmla="*/ 16 w 23"/>
                <a:gd name="T13" fmla="*/ 23 h 23"/>
                <a:gd name="T14" fmla="*/ 23 w 23"/>
                <a:gd name="T15" fmla="*/ 23 h 23"/>
                <a:gd name="T16" fmla="*/ 19 w 23"/>
                <a:gd name="T17" fmla="*/ 19 h 23"/>
                <a:gd name="T18" fmla="*/ 16 w 23"/>
                <a:gd name="T19" fmla="*/ 23 h 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"/>
                <a:gd name="T31" fmla="*/ 0 h 23"/>
                <a:gd name="T32" fmla="*/ 23 w 23"/>
                <a:gd name="T33" fmla="*/ 23 h 2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3" h="23">
                  <a:moveTo>
                    <a:pt x="16" y="23"/>
                  </a:moveTo>
                  <a:lnTo>
                    <a:pt x="19" y="19"/>
                  </a:lnTo>
                  <a:lnTo>
                    <a:pt x="3" y="0"/>
                  </a:lnTo>
                  <a:lnTo>
                    <a:pt x="0" y="3"/>
                  </a:lnTo>
                  <a:lnTo>
                    <a:pt x="14" y="23"/>
                  </a:lnTo>
                  <a:lnTo>
                    <a:pt x="16" y="23"/>
                  </a:lnTo>
                  <a:lnTo>
                    <a:pt x="23" y="23"/>
                  </a:lnTo>
                  <a:lnTo>
                    <a:pt x="19" y="19"/>
                  </a:lnTo>
                  <a:lnTo>
                    <a:pt x="16" y="23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15" name="Freeform 56"/>
            <p:cNvSpPr>
              <a:spLocks/>
            </p:cNvSpPr>
            <p:nvPr/>
          </p:nvSpPr>
          <p:spPr bwMode="auto">
            <a:xfrm>
              <a:off x="339" y="702"/>
              <a:ext cx="123" cy="7"/>
            </a:xfrm>
            <a:custGeom>
              <a:avLst/>
              <a:gdLst>
                <a:gd name="T0" fmla="*/ 0 w 123"/>
                <a:gd name="T1" fmla="*/ 1 h 7"/>
                <a:gd name="T2" fmla="*/ 2 w 123"/>
                <a:gd name="T3" fmla="*/ 7 h 7"/>
                <a:gd name="T4" fmla="*/ 123 w 123"/>
                <a:gd name="T5" fmla="*/ 5 h 7"/>
                <a:gd name="T6" fmla="*/ 123 w 123"/>
                <a:gd name="T7" fmla="*/ 0 h 7"/>
                <a:gd name="T8" fmla="*/ 2 w 123"/>
                <a:gd name="T9" fmla="*/ 1 h 7"/>
                <a:gd name="T10" fmla="*/ 0 w 123"/>
                <a:gd name="T11" fmla="*/ 1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3"/>
                <a:gd name="T19" fmla="*/ 0 h 7"/>
                <a:gd name="T20" fmla="*/ 123 w 123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3" h="7">
                  <a:moveTo>
                    <a:pt x="0" y="1"/>
                  </a:moveTo>
                  <a:lnTo>
                    <a:pt x="2" y="7"/>
                  </a:lnTo>
                  <a:lnTo>
                    <a:pt x="123" y="5"/>
                  </a:lnTo>
                  <a:lnTo>
                    <a:pt x="123" y="0"/>
                  </a:lnTo>
                  <a:lnTo>
                    <a:pt x="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16" name="Freeform 57"/>
            <p:cNvSpPr>
              <a:spLocks/>
            </p:cNvSpPr>
            <p:nvPr/>
          </p:nvSpPr>
          <p:spPr bwMode="auto">
            <a:xfrm>
              <a:off x="339" y="693"/>
              <a:ext cx="13" cy="16"/>
            </a:xfrm>
            <a:custGeom>
              <a:avLst/>
              <a:gdLst>
                <a:gd name="T0" fmla="*/ 8 w 13"/>
                <a:gd name="T1" fmla="*/ 0 h 16"/>
                <a:gd name="T2" fmla="*/ 8 w 13"/>
                <a:gd name="T3" fmla="*/ 0 h 16"/>
                <a:gd name="T4" fmla="*/ 2 w 13"/>
                <a:gd name="T5" fmla="*/ 9 h 16"/>
                <a:gd name="T6" fmla="*/ 0 w 13"/>
                <a:gd name="T7" fmla="*/ 10 h 16"/>
                <a:gd name="T8" fmla="*/ 2 w 13"/>
                <a:gd name="T9" fmla="*/ 16 h 16"/>
                <a:gd name="T10" fmla="*/ 5 w 13"/>
                <a:gd name="T11" fmla="*/ 12 h 16"/>
                <a:gd name="T12" fmla="*/ 13 w 13"/>
                <a:gd name="T13" fmla="*/ 5 h 16"/>
                <a:gd name="T14" fmla="*/ 13 w 13"/>
                <a:gd name="T15" fmla="*/ 5 h 16"/>
                <a:gd name="T16" fmla="*/ 8 w 13"/>
                <a:gd name="T17" fmla="*/ 0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16"/>
                <a:gd name="T29" fmla="*/ 13 w 13"/>
                <a:gd name="T30" fmla="*/ 16 h 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16">
                  <a:moveTo>
                    <a:pt x="8" y="0"/>
                  </a:moveTo>
                  <a:lnTo>
                    <a:pt x="8" y="0"/>
                  </a:lnTo>
                  <a:lnTo>
                    <a:pt x="2" y="9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5" y="12"/>
                  </a:lnTo>
                  <a:lnTo>
                    <a:pt x="13" y="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17" name="Freeform 58"/>
            <p:cNvSpPr>
              <a:spLocks/>
            </p:cNvSpPr>
            <p:nvPr/>
          </p:nvSpPr>
          <p:spPr bwMode="auto">
            <a:xfrm>
              <a:off x="347" y="657"/>
              <a:ext cx="23" cy="41"/>
            </a:xfrm>
            <a:custGeom>
              <a:avLst/>
              <a:gdLst>
                <a:gd name="T0" fmla="*/ 17 w 23"/>
                <a:gd name="T1" fmla="*/ 0 h 41"/>
                <a:gd name="T2" fmla="*/ 17 w 23"/>
                <a:gd name="T3" fmla="*/ 0 h 41"/>
                <a:gd name="T4" fmla="*/ 9 w 23"/>
                <a:gd name="T5" fmla="*/ 23 h 41"/>
                <a:gd name="T6" fmla="*/ 0 w 23"/>
                <a:gd name="T7" fmla="*/ 36 h 41"/>
                <a:gd name="T8" fmla="*/ 5 w 23"/>
                <a:gd name="T9" fmla="*/ 41 h 41"/>
                <a:gd name="T10" fmla="*/ 13 w 23"/>
                <a:gd name="T11" fmla="*/ 25 h 41"/>
                <a:gd name="T12" fmla="*/ 23 w 23"/>
                <a:gd name="T13" fmla="*/ 1 h 41"/>
                <a:gd name="T14" fmla="*/ 23 w 23"/>
                <a:gd name="T15" fmla="*/ 1 h 41"/>
                <a:gd name="T16" fmla="*/ 17 w 23"/>
                <a:gd name="T17" fmla="*/ 0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"/>
                <a:gd name="T28" fmla="*/ 0 h 41"/>
                <a:gd name="T29" fmla="*/ 23 w 23"/>
                <a:gd name="T30" fmla="*/ 41 h 4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" h="41">
                  <a:moveTo>
                    <a:pt x="17" y="0"/>
                  </a:moveTo>
                  <a:lnTo>
                    <a:pt x="17" y="0"/>
                  </a:lnTo>
                  <a:lnTo>
                    <a:pt x="9" y="23"/>
                  </a:lnTo>
                  <a:lnTo>
                    <a:pt x="0" y="36"/>
                  </a:lnTo>
                  <a:lnTo>
                    <a:pt x="5" y="41"/>
                  </a:lnTo>
                  <a:lnTo>
                    <a:pt x="13" y="25"/>
                  </a:lnTo>
                  <a:lnTo>
                    <a:pt x="23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18" name="Freeform 59"/>
            <p:cNvSpPr>
              <a:spLocks/>
            </p:cNvSpPr>
            <p:nvPr/>
          </p:nvSpPr>
          <p:spPr bwMode="auto">
            <a:xfrm>
              <a:off x="364" y="619"/>
              <a:ext cx="16" cy="39"/>
            </a:xfrm>
            <a:custGeom>
              <a:avLst/>
              <a:gdLst>
                <a:gd name="T0" fmla="*/ 11 w 16"/>
                <a:gd name="T1" fmla="*/ 0 h 39"/>
                <a:gd name="T2" fmla="*/ 11 w 16"/>
                <a:gd name="T3" fmla="*/ 0 h 39"/>
                <a:gd name="T4" fmla="*/ 8 w 16"/>
                <a:gd name="T5" fmla="*/ 14 h 39"/>
                <a:gd name="T6" fmla="*/ 6 w 16"/>
                <a:gd name="T7" fmla="*/ 21 h 39"/>
                <a:gd name="T8" fmla="*/ 5 w 16"/>
                <a:gd name="T9" fmla="*/ 27 h 39"/>
                <a:gd name="T10" fmla="*/ 0 w 16"/>
                <a:gd name="T11" fmla="*/ 38 h 39"/>
                <a:gd name="T12" fmla="*/ 6 w 16"/>
                <a:gd name="T13" fmla="*/ 39 h 39"/>
                <a:gd name="T14" fmla="*/ 10 w 16"/>
                <a:gd name="T15" fmla="*/ 29 h 39"/>
                <a:gd name="T16" fmla="*/ 11 w 16"/>
                <a:gd name="T17" fmla="*/ 23 h 39"/>
                <a:gd name="T18" fmla="*/ 13 w 16"/>
                <a:gd name="T19" fmla="*/ 14 h 39"/>
                <a:gd name="T20" fmla="*/ 16 w 16"/>
                <a:gd name="T21" fmla="*/ 0 h 39"/>
                <a:gd name="T22" fmla="*/ 16 w 16"/>
                <a:gd name="T23" fmla="*/ 0 h 39"/>
                <a:gd name="T24" fmla="*/ 11 w 16"/>
                <a:gd name="T25" fmla="*/ 0 h 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"/>
                <a:gd name="T40" fmla="*/ 0 h 39"/>
                <a:gd name="T41" fmla="*/ 16 w 16"/>
                <a:gd name="T42" fmla="*/ 39 h 3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" h="39">
                  <a:moveTo>
                    <a:pt x="11" y="0"/>
                  </a:moveTo>
                  <a:lnTo>
                    <a:pt x="11" y="0"/>
                  </a:lnTo>
                  <a:lnTo>
                    <a:pt x="8" y="14"/>
                  </a:lnTo>
                  <a:lnTo>
                    <a:pt x="6" y="21"/>
                  </a:lnTo>
                  <a:lnTo>
                    <a:pt x="5" y="27"/>
                  </a:lnTo>
                  <a:lnTo>
                    <a:pt x="0" y="38"/>
                  </a:lnTo>
                  <a:lnTo>
                    <a:pt x="6" y="39"/>
                  </a:lnTo>
                  <a:lnTo>
                    <a:pt x="10" y="29"/>
                  </a:lnTo>
                  <a:lnTo>
                    <a:pt x="11" y="23"/>
                  </a:lnTo>
                  <a:lnTo>
                    <a:pt x="13" y="14"/>
                  </a:lnTo>
                  <a:lnTo>
                    <a:pt x="16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19" name="Freeform 60"/>
            <p:cNvSpPr>
              <a:spLocks/>
            </p:cNvSpPr>
            <p:nvPr/>
          </p:nvSpPr>
          <p:spPr bwMode="auto">
            <a:xfrm>
              <a:off x="375" y="561"/>
              <a:ext cx="13" cy="58"/>
            </a:xfrm>
            <a:custGeom>
              <a:avLst/>
              <a:gdLst>
                <a:gd name="T0" fmla="*/ 8 w 13"/>
                <a:gd name="T1" fmla="*/ 0 h 58"/>
                <a:gd name="T2" fmla="*/ 8 w 13"/>
                <a:gd name="T3" fmla="*/ 0 h 58"/>
                <a:gd name="T4" fmla="*/ 5 w 13"/>
                <a:gd name="T5" fmla="*/ 14 h 58"/>
                <a:gd name="T6" fmla="*/ 3 w 13"/>
                <a:gd name="T7" fmla="*/ 27 h 58"/>
                <a:gd name="T8" fmla="*/ 3 w 13"/>
                <a:gd name="T9" fmla="*/ 40 h 58"/>
                <a:gd name="T10" fmla="*/ 0 w 13"/>
                <a:gd name="T11" fmla="*/ 58 h 58"/>
                <a:gd name="T12" fmla="*/ 5 w 13"/>
                <a:gd name="T13" fmla="*/ 58 h 58"/>
                <a:gd name="T14" fmla="*/ 8 w 13"/>
                <a:gd name="T15" fmla="*/ 41 h 58"/>
                <a:gd name="T16" fmla="*/ 10 w 13"/>
                <a:gd name="T17" fmla="*/ 27 h 58"/>
                <a:gd name="T18" fmla="*/ 12 w 13"/>
                <a:gd name="T19" fmla="*/ 14 h 58"/>
                <a:gd name="T20" fmla="*/ 13 w 13"/>
                <a:gd name="T21" fmla="*/ 0 h 58"/>
                <a:gd name="T22" fmla="*/ 13 w 13"/>
                <a:gd name="T23" fmla="*/ 0 h 58"/>
                <a:gd name="T24" fmla="*/ 8 w 13"/>
                <a:gd name="T25" fmla="*/ 0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"/>
                <a:gd name="T40" fmla="*/ 0 h 58"/>
                <a:gd name="T41" fmla="*/ 13 w 13"/>
                <a:gd name="T42" fmla="*/ 58 h 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" h="58">
                  <a:moveTo>
                    <a:pt x="8" y="0"/>
                  </a:moveTo>
                  <a:lnTo>
                    <a:pt x="8" y="0"/>
                  </a:lnTo>
                  <a:lnTo>
                    <a:pt x="5" y="14"/>
                  </a:lnTo>
                  <a:lnTo>
                    <a:pt x="3" y="27"/>
                  </a:lnTo>
                  <a:lnTo>
                    <a:pt x="3" y="40"/>
                  </a:lnTo>
                  <a:lnTo>
                    <a:pt x="0" y="58"/>
                  </a:lnTo>
                  <a:lnTo>
                    <a:pt x="5" y="58"/>
                  </a:lnTo>
                  <a:lnTo>
                    <a:pt x="8" y="41"/>
                  </a:lnTo>
                  <a:lnTo>
                    <a:pt x="10" y="27"/>
                  </a:lnTo>
                  <a:lnTo>
                    <a:pt x="12" y="14"/>
                  </a:lnTo>
                  <a:lnTo>
                    <a:pt x="13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20" name="Freeform 61"/>
            <p:cNvSpPr>
              <a:spLocks/>
            </p:cNvSpPr>
            <p:nvPr/>
          </p:nvSpPr>
          <p:spPr bwMode="auto">
            <a:xfrm>
              <a:off x="383" y="512"/>
              <a:ext cx="7" cy="49"/>
            </a:xfrm>
            <a:custGeom>
              <a:avLst/>
              <a:gdLst>
                <a:gd name="T0" fmla="*/ 0 w 7"/>
                <a:gd name="T1" fmla="*/ 2 h 49"/>
                <a:gd name="T2" fmla="*/ 0 w 7"/>
                <a:gd name="T3" fmla="*/ 2 h 49"/>
                <a:gd name="T4" fmla="*/ 2 w 7"/>
                <a:gd name="T5" fmla="*/ 9 h 49"/>
                <a:gd name="T6" fmla="*/ 2 w 7"/>
                <a:gd name="T7" fmla="*/ 20 h 49"/>
                <a:gd name="T8" fmla="*/ 2 w 7"/>
                <a:gd name="T9" fmla="*/ 33 h 49"/>
                <a:gd name="T10" fmla="*/ 0 w 7"/>
                <a:gd name="T11" fmla="*/ 49 h 49"/>
                <a:gd name="T12" fmla="*/ 5 w 7"/>
                <a:gd name="T13" fmla="*/ 49 h 49"/>
                <a:gd name="T14" fmla="*/ 7 w 7"/>
                <a:gd name="T15" fmla="*/ 33 h 49"/>
                <a:gd name="T16" fmla="*/ 7 w 7"/>
                <a:gd name="T17" fmla="*/ 20 h 49"/>
                <a:gd name="T18" fmla="*/ 7 w 7"/>
                <a:gd name="T19" fmla="*/ 7 h 49"/>
                <a:gd name="T20" fmla="*/ 5 w 7"/>
                <a:gd name="T21" fmla="*/ 0 h 49"/>
                <a:gd name="T22" fmla="*/ 5 w 7"/>
                <a:gd name="T23" fmla="*/ 0 h 49"/>
                <a:gd name="T24" fmla="*/ 0 w 7"/>
                <a:gd name="T25" fmla="*/ 2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"/>
                <a:gd name="T40" fmla="*/ 0 h 49"/>
                <a:gd name="T41" fmla="*/ 7 w 7"/>
                <a:gd name="T42" fmla="*/ 49 h 4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" h="49">
                  <a:moveTo>
                    <a:pt x="0" y="2"/>
                  </a:moveTo>
                  <a:lnTo>
                    <a:pt x="0" y="2"/>
                  </a:lnTo>
                  <a:lnTo>
                    <a:pt x="2" y="9"/>
                  </a:lnTo>
                  <a:lnTo>
                    <a:pt x="2" y="20"/>
                  </a:lnTo>
                  <a:lnTo>
                    <a:pt x="2" y="33"/>
                  </a:lnTo>
                  <a:lnTo>
                    <a:pt x="0" y="49"/>
                  </a:lnTo>
                  <a:lnTo>
                    <a:pt x="5" y="49"/>
                  </a:lnTo>
                  <a:lnTo>
                    <a:pt x="7" y="33"/>
                  </a:lnTo>
                  <a:lnTo>
                    <a:pt x="7" y="20"/>
                  </a:lnTo>
                  <a:lnTo>
                    <a:pt x="7" y="7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21" name="Freeform 62"/>
            <p:cNvSpPr>
              <a:spLocks/>
            </p:cNvSpPr>
            <p:nvPr/>
          </p:nvSpPr>
          <p:spPr bwMode="auto">
            <a:xfrm>
              <a:off x="382" y="498"/>
              <a:ext cx="6" cy="16"/>
            </a:xfrm>
            <a:custGeom>
              <a:avLst/>
              <a:gdLst>
                <a:gd name="T0" fmla="*/ 0 w 6"/>
                <a:gd name="T1" fmla="*/ 7 h 16"/>
                <a:gd name="T2" fmla="*/ 0 w 6"/>
                <a:gd name="T3" fmla="*/ 7 h 16"/>
                <a:gd name="T4" fmla="*/ 3 w 6"/>
                <a:gd name="T5" fmla="*/ 7 h 16"/>
                <a:gd name="T6" fmla="*/ 1 w 6"/>
                <a:gd name="T7" fmla="*/ 5 h 16"/>
                <a:gd name="T8" fmla="*/ 1 w 6"/>
                <a:gd name="T9" fmla="*/ 9 h 16"/>
                <a:gd name="T10" fmla="*/ 1 w 6"/>
                <a:gd name="T11" fmla="*/ 16 h 16"/>
                <a:gd name="T12" fmla="*/ 6 w 6"/>
                <a:gd name="T13" fmla="*/ 14 h 16"/>
                <a:gd name="T14" fmla="*/ 6 w 6"/>
                <a:gd name="T15" fmla="*/ 9 h 16"/>
                <a:gd name="T16" fmla="*/ 6 w 6"/>
                <a:gd name="T17" fmla="*/ 7 h 16"/>
                <a:gd name="T18" fmla="*/ 6 w 6"/>
                <a:gd name="T19" fmla="*/ 2 h 16"/>
                <a:gd name="T20" fmla="*/ 0 w 6"/>
                <a:gd name="T21" fmla="*/ 0 h 16"/>
                <a:gd name="T22" fmla="*/ 0 w 6"/>
                <a:gd name="T23" fmla="*/ 0 h 16"/>
                <a:gd name="T24" fmla="*/ 0 w 6"/>
                <a:gd name="T25" fmla="*/ 7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"/>
                <a:gd name="T40" fmla="*/ 0 h 16"/>
                <a:gd name="T41" fmla="*/ 6 w 6"/>
                <a:gd name="T42" fmla="*/ 16 h 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" h="16">
                  <a:moveTo>
                    <a:pt x="0" y="7"/>
                  </a:moveTo>
                  <a:lnTo>
                    <a:pt x="0" y="7"/>
                  </a:lnTo>
                  <a:lnTo>
                    <a:pt x="3" y="7"/>
                  </a:lnTo>
                  <a:lnTo>
                    <a:pt x="1" y="5"/>
                  </a:lnTo>
                  <a:lnTo>
                    <a:pt x="1" y="9"/>
                  </a:lnTo>
                  <a:lnTo>
                    <a:pt x="1" y="16"/>
                  </a:lnTo>
                  <a:lnTo>
                    <a:pt x="6" y="14"/>
                  </a:lnTo>
                  <a:lnTo>
                    <a:pt x="6" y="9"/>
                  </a:lnTo>
                  <a:lnTo>
                    <a:pt x="6" y="7"/>
                  </a:lnTo>
                  <a:lnTo>
                    <a:pt x="6" y="2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22" name="Freeform 63"/>
            <p:cNvSpPr>
              <a:spLocks/>
            </p:cNvSpPr>
            <p:nvPr/>
          </p:nvSpPr>
          <p:spPr bwMode="auto">
            <a:xfrm>
              <a:off x="352" y="496"/>
              <a:ext cx="30" cy="9"/>
            </a:xfrm>
            <a:custGeom>
              <a:avLst/>
              <a:gdLst>
                <a:gd name="T0" fmla="*/ 0 w 30"/>
                <a:gd name="T1" fmla="*/ 7 h 9"/>
                <a:gd name="T2" fmla="*/ 0 w 30"/>
                <a:gd name="T3" fmla="*/ 7 h 9"/>
                <a:gd name="T4" fmla="*/ 18 w 30"/>
                <a:gd name="T5" fmla="*/ 7 h 9"/>
                <a:gd name="T6" fmla="*/ 23 w 30"/>
                <a:gd name="T7" fmla="*/ 7 h 9"/>
                <a:gd name="T8" fmla="*/ 26 w 30"/>
                <a:gd name="T9" fmla="*/ 9 h 9"/>
                <a:gd name="T10" fmla="*/ 30 w 30"/>
                <a:gd name="T11" fmla="*/ 9 h 9"/>
                <a:gd name="T12" fmla="*/ 30 w 30"/>
                <a:gd name="T13" fmla="*/ 2 h 9"/>
                <a:gd name="T14" fmla="*/ 26 w 30"/>
                <a:gd name="T15" fmla="*/ 2 h 9"/>
                <a:gd name="T16" fmla="*/ 23 w 30"/>
                <a:gd name="T17" fmla="*/ 2 h 9"/>
                <a:gd name="T18" fmla="*/ 18 w 30"/>
                <a:gd name="T19" fmla="*/ 0 h 9"/>
                <a:gd name="T20" fmla="*/ 0 w 30"/>
                <a:gd name="T21" fmla="*/ 0 h 9"/>
                <a:gd name="T22" fmla="*/ 0 w 30"/>
                <a:gd name="T23" fmla="*/ 0 h 9"/>
                <a:gd name="T24" fmla="*/ 0 w 30"/>
                <a:gd name="T25" fmla="*/ 7 h 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0"/>
                <a:gd name="T40" fmla="*/ 0 h 9"/>
                <a:gd name="T41" fmla="*/ 30 w 30"/>
                <a:gd name="T42" fmla="*/ 9 h 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0" h="9">
                  <a:moveTo>
                    <a:pt x="0" y="7"/>
                  </a:moveTo>
                  <a:lnTo>
                    <a:pt x="0" y="7"/>
                  </a:lnTo>
                  <a:lnTo>
                    <a:pt x="18" y="7"/>
                  </a:lnTo>
                  <a:lnTo>
                    <a:pt x="23" y="7"/>
                  </a:lnTo>
                  <a:lnTo>
                    <a:pt x="26" y="9"/>
                  </a:lnTo>
                  <a:lnTo>
                    <a:pt x="30" y="9"/>
                  </a:lnTo>
                  <a:lnTo>
                    <a:pt x="30" y="2"/>
                  </a:lnTo>
                  <a:lnTo>
                    <a:pt x="26" y="2"/>
                  </a:lnTo>
                  <a:lnTo>
                    <a:pt x="23" y="2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23" name="Freeform 64"/>
            <p:cNvSpPr>
              <a:spLocks/>
            </p:cNvSpPr>
            <p:nvPr/>
          </p:nvSpPr>
          <p:spPr bwMode="auto">
            <a:xfrm>
              <a:off x="287" y="496"/>
              <a:ext cx="65" cy="16"/>
            </a:xfrm>
            <a:custGeom>
              <a:avLst/>
              <a:gdLst>
                <a:gd name="T0" fmla="*/ 1 w 65"/>
                <a:gd name="T1" fmla="*/ 16 h 16"/>
                <a:gd name="T2" fmla="*/ 1 w 65"/>
                <a:gd name="T3" fmla="*/ 16 h 16"/>
                <a:gd name="T4" fmla="*/ 16 w 65"/>
                <a:gd name="T5" fmla="*/ 11 h 16"/>
                <a:gd name="T6" fmla="*/ 29 w 65"/>
                <a:gd name="T7" fmla="*/ 9 h 16"/>
                <a:gd name="T8" fmla="*/ 46 w 65"/>
                <a:gd name="T9" fmla="*/ 9 h 16"/>
                <a:gd name="T10" fmla="*/ 65 w 65"/>
                <a:gd name="T11" fmla="*/ 7 h 16"/>
                <a:gd name="T12" fmla="*/ 65 w 65"/>
                <a:gd name="T13" fmla="*/ 0 h 16"/>
                <a:gd name="T14" fmla="*/ 46 w 65"/>
                <a:gd name="T15" fmla="*/ 2 h 16"/>
                <a:gd name="T16" fmla="*/ 29 w 65"/>
                <a:gd name="T17" fmla="*/ 4 h 16"/>
                <a:gd name="T18" fmla="*/ 16 w 65"/>
                <a:gd name="T19" fmla="*/ 7 h 16"/>
                <a:gd name="T20" fmla="*/ 0 w 65"/>
                <a:gd name="T21" fmla="*/ 9 h 16"/>
                <a:gd name="T22" fmla="*/ 0 w 65"/>
                <a:gd name="T23" fmla="*/ 9 h 16"/>
                <a:gd name="T24" fmla="*/ 1 w 65"/>
                <a:gd name="T25" fmla="*/ 16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5"/>
                <a:gd name="T40" fmla="*/ 0 h 16"/>
                <a:gd name="T41" fmla="*/ 65 w 65"/>
                <a:gd name="T42" fmla="*/ 16 h 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5" h="16">
                  <a:moveTo>
                    <a:pt x="1" y="16"/>
                  </a:moveTo>
                  <a:lnTo>
                    <a:pt x="1" y="16"/>
                  </a:lnTo>
                  <a:lnTo>
                    <a:pt x="16" y="11"/>
                  </a:lnTo>
                  <a:lnTo>
                    <a:pt x="29" y="9"/>
                  </a:lnTo>
                  <a:lnTo>
                    <a:pt x="46" y="9"/>
                  </a:lnTo>
                  <a:lnTo>
                    <a:pt x="65" y="7"/>
                  </a:lnTo>
                  <a:lnTo>
                    <a:pt x="65" y="0"/>
                  </a:lnTo>
                  <a:lnTo>
                    <a:pt x="46" y="2"/>
                  </a:lnTo>
                  <a:lnTo>
                    <a:pt x="29" y="4"/>
                  </a:lnTo>
                  <a:lnTo>
                    <a:pt x="16" y="7"/>
                  </a:lnTo>
                  <a:lnTo>
                    <a:pt x="0" y="9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24" name="Freeform 65"/>
            <p:cNvSpPr>
              <a:spLocks/>
            </p:cNvSpPr>
            <p:nvPr/>
          </p:nvSpPr>
          <p:spPr bwMode="auto">
            <a:xfrm>
              <a:off x="246" y="505"/>
              <a:ext cx="42" cy="22"/>
            </a:xfrm>
            <a:custGeom>
              <a:avLst/>
              <a:gdLst>
                <a:gd name="T0" fmla="*/ 1 w 42"/>
                <a:gd name="T1" fmla="*/ 22 h 22"/>
                <a:gd name="T2" fmla="*/ 1 w 42"/>
                <a:gd name="T3" fmla="*/ 22 h 22"/>
                <a:gd name="T4" fmla="*/ 9 w 42"/>
                <a:gd name="T5" fmla="*/ 18 h 22"/>
                <a:gd name="T6" fmla="*/ 18 w 42"/>
                <a:gd name="T7" fmla="*/ 14 h 22"/>
                <a:gd name="T8" fmla="*/ 26 w 42"/>
                <a:gd name="T9" fmla="*/ 9 h 22"/>
                <a:gd name="T10" fmla="*/ 42 w 42"/>
                <a:gd name="T11" fmla="*/ 7 h 22"/>
                <a:gd name="T12" fmla="*/ 41 w 42"/>
                <a:gd name="T13" fmla="*/ 0 h 22"/>
                <a:gd name="T14" fmla="*/ 26 w 42"/>
                <a:gd name="T15" fmla="*/ 5 h 22"/>
                <a:gd name="T16" fmla="*/ 14 w 42"/>
                <a:gd name="T17" fmla="*/ 9 h 22"/>
                <a:gd name="T18" fmla="*/ 6 w 42"/>
                <a:gd name="T19" fmla="*/ 13 h 22"/>
                <a:gd name="T20" fmla="*/ 0 w 42"/>
                <a:gd name="T21" fmla="*/ 18 h 22"/>
                <a:gd name="T22" fmla="*/ 0 w 42"/>
                <a:gd name="T23" fmla="*/ 18 h 22"/>
                <a:gd name="T24" fmla="*/ 1 w 42"/>
                <a:gd name="T25" fmla="*/ 22 h 2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2"/>
                <a:gd name="T40" fmla="*/ 0 h 22"/>
                <a:gd name="T41" fmla="*/ 42 w 42"/>
                <a:gd name="T42" fmla="*/ 22 h 2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2" h="22">
                  <a:moveTo>
                    <a:pt x="1" y="22"/>
                  </a:moveTo>
                  <a:lnTo>
                    <a:pt x="1" y="22"/>
                  </a:lnTo>
                  <a:lnTo>
                    <a:pt x="9" y="18"/>
                  </a:lnTo>
                  <a:lnTo>
                    <a:pt x="18" y="14"/>
                  </a:lnTo>
                  <a:lnTo>
                    <a:pt x="26" y="9"/>
                  </a:lnTo>
                  <a:lnTo>
                    <a:pt x="42" y="7"/>
                  </a:lnTo>
                  <a:lnTo>
                    <a:pt x="41" y="0"/>
                  </a:lnTo>
                  <a:lnTo>
                    <a:pt x="26" y="5"/>
                  </a:lnTo>
                  <a:lnTo>
                    <a:pt x="14" y="9"/>
                  </a:lnTo>
                  <a:lnTo>
                    <a:pt x="6" y="13"/>
                  </a:lnTo>
                  <a:lnTo>
                    <a:pt x="0" y="18"/>
                  </a:lnTo>
                  <a:lnTo>
                    <a:pt x="1" y="2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25" name="Freeform 66"/>
            <p:cNvSpPr>
              <a:spLocks/>
            </p:cNvSpPr>
            <p:nvPr/>
          </p:nvSpPr>
          <p:spPr bwMode="auto">
            <a:xfrm>
              <a:off x="226" y="523"/>
              <a:ext cx="21" cy="14"/>
            </a:xfrm>
            <a:custGeom>
              <a:avLst/>
              <a:gdLst>
                <a:gd name="T0" fmla="*/ 0 w 21"/>
                <a:gd name="T1" fmla="*/ 11 h 14"/>
                <a:gd name="T2" fmla="*/ 0 w 21"/>
                <a:gd name="T3" fmla="*/ 11 h 14"/>
                <a:gd name="T4" fmla="*/ 3 w 21"/>
                <a:gd name="T5" fmla="*/ 14 h 14"/>
                <a:gd name="T6" fmla="*/ 10 w 21"/>
                <a:gd name="T7" fmla="*/ 11 h 14"/>
                <a:gd name="T8" fmla="*/ 16 w 21"/>
                <a:gd name="T9" fmla="*/ 9 h 14"/>
                <a:gd name="T10" fmla="*/ 21 w 21"/>
                <a:gd name="T11" fmla="*/ 4 h 14"/>
                <a:gd name="T12" fmla="*/ 20 w 21"/>
                <a:gd name="T13" fmla="*/ 0 h 14"/>
                <a:gd name="T14" fmla="*/ 13 w 21"/>
                <a:gd name="T15" fmla="*/ 2 h 14"/>
                <a:gd name="T16" fmla="*/ 8 w 21"/>
                <a:gd name="T17" fmla="*/ 7 h 14"/>
                <a:gd name="T18" fmla="*/ 2 w 21"/>
                <a:gd name="T19" fmla="*/ 9 h 14"/>
                <a:gd name="T20" fmla="*/ 3 w 21"/>
                <a:gd name="T21" fmla="*/ 11 h 14"/>
                <a:gd name="T22" fmla="*/ 3 w 21"/>
                <a:gd name="T23" fmla="*/ 11 h 14"/>
                <a:gd name="T24" fmla="*/ 0 w 21"/>
                <a:gd name="T25" fmla="*/ 11 h 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"/>
                <a:gd name="T40" fmla="*/ 0 h 14"/>
                <a:gd name="T41" fmla="*/ 21 w 21"/>
                <a:gd name="T42" fmla="*/ 14 h 1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" h="14">
                  <a:moveTo>
                    <a:pt x="0" y="11"/>
                  </a:moveTo>
                  <a:lnTo>
                    <a:pt x="0" y="11"/>
                  </a:lnTo>
                  <a:lnTo>
                    <a:pt x="3" y="14"/>
                  </a:lnTo>
                  <a:lnTo>
                    <a:pt x="10" y="11"/>
                  </a:lnTo>
                  <a:lnTo>
                    <a:pt x="16" y="9"/>
                  </a:lnTo>
                  <a:lnTo>
                    <a:pt x="21" y="4"/>
                  </a:lnTo>
                  <a:lnTo>
                    <a:pt x="20" y="0"/>
                  </a:lnTo>
                  <a:lnTo>
                    <a:pt x="13" y="2"/>
                  </a:lnTo>
                  <a:lnTo>
                    <a:pt x="8" y="7"/>
                  </a:lnTo>
                  <a:lnTo>
                    <a:pt x="2" y="9"/>
                  </a:lnTo>
                  <a:lnTo>
                    <a:pt x="3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26" name="Freeform 67"/>
            <p:cNvSpPr>
              <a:spLocks/>
            </p:cNvSpPr>
            <p:nvPr/>
          </p:nvSpPr>
          <p:spPr bwMode="auto">
            <a:xfrm>
              <a:off x="226" y="415"/>
              <a:ext cx="5" cy="119"/>
            </a:xfrm>
            <a:custGeom>
              <a:avLst/>
              <a:gdLst>
                <a:gd name="T0" fmla="*/ 5 w 5"/>
                <a:gd name="T1" fmla="*/ 0 h 119"/>
                <a:gd name="T2" fmla="*/ 0 w 5"/>
                <a:gd name="T3" fmla="*/ 0 h 119"/>
                <a:gd name="T4" fmla="*/ 0 w 5"/>
                <a:gd name="T5" fmla="*/ 119 h 119"/>
                <a:gd name="T6" fmla="*/ 3 w 5"/>
                <a:gd name="T7" fmla="*/ 119 h 119"/>
                <a:gd name="T8" fmla="*/ 5 w 5"/>
                <a:gd name="T9" fmla="*/ 0 h 119"/>
                <a:gd name="T10" fmla="*/ 5 w 5"/>
                <a:gd name="T11" fmla="*/ 0 h 1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119"/>
                <a:gd name="T20" fmla="*/ 5 w 5"/>
                <a:gd name="T21" fmla="*/ 119 h 11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119">
                  <a:moveTo>
                    <a:pt x="5" y="0"/>
                  </a:moveTo>
                  <a:lnTo>
                    <a:pt x="0" y="0"/>
                  </a:lnTo>
                  <a:lnTo>
                    <a:pt x="0" y="119"/>
                  </a:lnTo>
                  <a:lnTo>
                    <a:pt x="3" y="11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27" name="Freeform 68"/>
            <p:cNvSpPr>
              <a:spLocks/>
            </p:cNvSpPr>
            <p:nvPr/>
          </p:nvSpPr>
          <p:spPr bwMode="auto">
            <a:xfrm>
              <a:off x="226" y="415"/>
              <a:ext cx="20" cy="18"/>
            </a:xfrm>
            <a:custGeom>
              <a:avLst/>
              <a:gdLst>
                <a:gd name="T0" fmla="*/ 20 w 20"/>
                <a:gd name="T1" fmla="*/ 11 h 18"/>
                <a:gd name="T2" fmla="*/ 20 w 20"/>
                <a:gd name="T3" fmla="*/ 11 h 18"/>
                <a:gd name="T4" fmla="*/ 7 w 20"/>
                <a:gd name="T5" fmla="*/ 2 h 18"/>
                <a:gd name="T6" fmla="*/ 5 w 20"/>
                <a:gd name="T7" fmla="*/ 0 h 18"/>
                <a:gd name="T8" fmla="*/ 0 w 20"/>
                <a:gd name="T9" fmla="*/ 2 h 18"/>
                <a:gd name="T10" fmla="*/ 3 w 20"/>
                <a:gd name="T11" fmla="*/ 7 h 18"/>
                <a:gd name="T12" fmla="*/ 20 w 20"/>
                <a:gd name="T13" fmla="*/ 18 h 18"/>
                <a:gd name="T14" fmla="*/ 20 w 20"/>
                <a:gd name="T15" fmla="*/ 18 h 18"/>
                <a:gd name="T16" fmla="*/ 20 w 20"/>
                <a:gd name="T17" fmla="*/ 11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"/>
                <a:gd name="T28" fmla="*/ 0 h 18"/>
                <a:gd name="T29" fmla="*/ 20 w 20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" h="18">
                  <a:moveTo>
                    <a:pt x="20" y="11"/>
                  </a:moveTo>
                  <a:lnTo>
                    <a:pt x="20" y="11"/>
                  </a:lnTo>
                  <a:lnTo>
                    <a:pt x="7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3" y="7"/>
                  </a:lnTo>
                  <a:lnTo>
                    <a:pt x="20" y="18"/>
                  </a:lnTo>
                  <a:lnTo>
                    <a:pt x="20" y="1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28" name="Freeform 69"/>
            <p:cNvSpPr>
              <a:spLocks/>
            </p:cNvSpPr>
            <p:nvPr/>
          </p:nvSpPr>
          <p:spPr bwMode="auto">
            <a:xfrm>
              <a:off x="246" y="426"/>
              <a:ext cx="36" cy="23"/>
            </a:xfrm>
            <a:custGeom>
              <a:avLst/>
              <a:gdLst>
                <a:gd name="T0" fmla="*/ 36 w 36"/>
                <a:gd name="T1" fmla="*/ 19 h 23"/>
                <a:gd name="T2" fmla="*/ 36 w 36"/>
                <a:gd name="T3" fmla="*/ 19 h 23"/>
                <a:gd name="T4" fmla="*/ 19 w 36"/>
                <a:gd name="T5" fmla="*/ 10 h 23"/>
                <a:gd name="T6" fmla="*/ 0 w 36"/>
                <a:gd name="T7" fmla="*/ 0 h 23"/>
                <a:gd name="T8" fmla="*/ 0 w 36"/>
                <a:gd name="T9" fmla="*/ 7 h 23"/>
                <a:gd name="T10" fmla="*/ 18 w 36"/>
                <a:gd name="T11" fmla="*/ 18 h 23"/>
                <a:gd name="T12" fmla="*/ 34 w 36"/>
                <a:gd name="T13" fmla="*/ 23 h 23"/>
                <a:gd name="T14" fmla="*/ 34 w 36"/>
                <a:gd name="T15" fmla="*/ 23 h 23"/>
                <a:gd name="T16" fmla="*/ 36 w 36"/>
                <a:gd name="T17" fmla="*/ 19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6"/>
                <a:gd name="T28" fmla="*/ 0 h 23"/>
                <a:gd name="T29" fmla="*/ 36 w 36"/>
                <a:gd name="T30" fmla="*/ 23 h 2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6" h="23">
                  <a:moveTo>
                    <a:pt x="36" y="19"/>
                  </a:moveTo>
                  <a:lnTo>
                    <a:pt x="36" y="19"/>
                  </a:lnTo>
                  <a:lnTo>
                    <a:pt x="19" y="1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8" y="18"/>
                  </a:lnTo>
                  <a:lnTo>
                    <a:pt x="34" y="23"/>
                  </a:lnTo>
                  <a:lnTo>
                    <a:pt x="36" y="19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29" name="Freeform 70"/>
            <p:cNvSpPr>
              <a:spLocks/>
            </p:cNvSpPr>
            <p:nvPr/>
          </p:nvSpPr>
          <p:spPr bwMode="auto">
            <a:xfrm>
              <a:off x="280" y="445"/>
              <a:ext cx="30" cy="13"/>
            </a:xfrm>
            <a:custGeom>
              <a:avLst/>
              <a:gdLst>
                <a:gd name="T0" fmla="*/ 30 w 30"/>
                <a:gd name="T1" fmla="*/ 8 h 13"/>
                <a:gd name="T2" fmla="*/ 30 w 30"/>
                <a:gd name="T3" fmla="*/ 8 h 13"/>
                <a:gd name="T4" fmla="*/ 15 w 30"/>
                <a:gd name="T5" fmla="*/ 4 h 13"/>
                <a:gd name="T6" fmla="*/ 2 w 30"/>
                <a:gd name="T7" fmla="*/ 0 h 13"/>
                <a:gd name="T8" fmla="*/ 0 w 30"/>
                <a:gd name="T9" fmla="*/ 4 h 13"/>
                <a:gd name="T10" fmla="*/ 13 w 30"/>
                <a:gd name="T11" fmla="*/ 9 h 13"/>
                <a:gd name="T12" fmla="*/ 28 w 30"/>
                <a:gd name="T13" fmla="*/ 13 h 13"/>
                <a:gd name="T14" fmla="*/ 28 w 30"/>
                <a:gd name="T15" fmla="*/ 13 h 13"/>
                <a:gd name="T16" fmla="*/ 30 w 30"/>
                <a:gd name="T17" fmla="*/ 8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13"/>
                <a:gd name="T29" fmla="*/ 30 w 30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13">
                  <a:moveTo>
                    <a:pt x="30" y="8"/>
                  </a:moveTo>
                  <a:lnTo>
                    <a:pt x="30" y="8"/>
                  </a:lnTo>
                  <a:lnTo>
                    <a:pt x="15" y="4"/>
                  </a:lnTo>
                  <a:lnTo>
                    <a:pt x="2" y="0"/>
                  </a:lnTo>
                  <a:lnTo>
                    <a:pt x="0" y="4"/>
                  </a:lnTo>
                  <a:lnTo>
                    <a:pt x="13" y="9"/>
                  </a:lnTo>
                  <a:lnTo>
                    <a:pt x="28" y="13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30" name="Freeform 71"/>
            <p:cNvSpPr>
              <a:spLocks/>
            </p:cNvSpPr>
            <p:nvPr/>
          </p:nvSpPr>
          <p:spPr bwMode="auto">
            <a:xfrm>
              <a:off x="308" y="453"/>
              <a:ext cx="41" cy="9"/>
            </a:xfrm>
            <a:custGeom>
              <a:avLst/>
              <a:gdLst>
                <a:gd name="T0" fmla="*/ 41 w 41"/>
                <a:gd name="T1" fmla="*/ 1 h 9"/>
                <a:gd name="T2" fmla="*/ 41 w 41"/>
                <a:gd name="T3" fmla="*/ 1 h 9"/>
                <a:gd name="T4" fmla="*/ 21 w 41"/>
                <a:gd name="T5" fmla="*/ 1 h 9"/>
                <a:gd name="T6" fmla="*/ 2 w 41"/>
                <a:gd name="T7" fmla="*/ 0 h 9"/>
                <a:gd name="T8" fmla="*/ 0 w 41"/>
                <a:gd name="T9" fmla="*/ 5 h 9"/>
                <a:gd name="T10" fmla="*/ 20 w 41"/>
                <a:gd name="T11" fmla="*/ 9 h 9"/>
                <a:gd name="T12" fmla="*/ 41 w 41"/>
                <a:gd name="T13" fmla="*/ 9 h 9"/>
                <a:gd name="T14" fmla="*/ 41 w 41"/>
                <a:gd name="T15" fmla="*/ 9 h 9"/>
                <a:gd name="T16" fmla="*/ 41 w 41"/>
                <a:gd name="T17" fmla="*/ 1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1"/>
                <a:gd name="T28" fmla="*/ 0 h 9"/>
                <a:gd name="T29" fmla="*/ 41 w 41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1" h="9">
                  <a:moveTo>
                    <a:pt x="41" y="1"/>
                  </a:moveTo>
                  <a:lnTo>
                    <a:pt x="41" y="1"/>
                  </a:lnTo>
                  <a:lnTo>
                    <a:pt x="21" y="1"/>
                  </a:lnTo>
                  <a:lnTo>
                    <a:pt x="2" y="0"/>
                  </a:lnTo>
                  <a:lnTo>
                    <a:pt x="0" y="5"/>
                  </a:lnTo>
                  <a:lnTo>
                    <a:pt x="20" y="9"/>
                  </a:lnTo>
                  <a:lnTo>
                    <a:pt x="41" y="9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31" name="Freeform 72"/>
            <p:cNvSpPr>
              <a:spLocks/>
            </p:cNvSpPr>
            <p:nvPr/>
          </p:nvSpPr>
          <p:spPr bwMode="auto">
            <a:xfrm>
              <a:off x="349" y="449"/>
              <a:ext cx="39" cy="13"/>
            </a:xfrm>
            <a:custGeom>
              <a:avLst/>
              <a:gdLst>
                <a:gd name="T0" fmla="*/ 36 w 39"/>
                <a:gd name="T1" fmla="*/ 0 h 13"/>
                <a:gd name="T2" fmla="*/ 36 w 39"/>
                <a:gd name="T3" fmla="*/ 0 h 13"/>
                <a:gd name="T4" fmla="*/ 28 w 39"/>
                <a:gd name="T5" fmla="*/ 5 h 13"/>
                <a:gd name="T6" fmla="*/ 20 w 39"/>
                <a:gd name="T7" fmla="*/ 7 h 13"/>
                <a:gd name="T8" fmla="*/ 10 w 39"/>
                <a:gd name="T9" fmla="*/ 7 h 13"/>
                <a:gd name="T10" fmla="*/ 0 w 39"/>
                <a:gd name="T11" fmla="*/ 5 h 13"/>
                <a:gd name="T12" fmla="*/ 0 w 39"/>
                <a:gd name="T13" fmla="*/ 13 h 13"/>
                <a:gd name="T14" fmla="*/ 10 w 39"/>
                <a:gd name="T15" fmla="*/ 13 h 13"/>
                <a:gd name="T16" fmla="*/ 20 w 39"/>
                <a:gd name="T17" fmla="*/ 13 h 13"/>
                <a:gd name="T18" fmla="*/ 29 w 39"/>
                <a:gd name="T19" fmla="*/ 11 h 13"/>
                <a:gd name="T20" fmla="*/ 39 w 39"/>
                <a:gd name="T21" fmla="*/ 5 h 13"/>
                <a:gd name="T22" fmla="*/ 39 w 39"/>
                <a:gd name="T23" fmla="*/ 5 h 13"/>
                <a:gd name="T24" fmla="*/ 36 w 39"/>
                <a:gd name="T25" fmla="*/ 0 h 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9"/>
                <a:gd name="T40" fmla="*/ 0 h 13"/>
                <a:gd name="T41" fmla="*/ 39 w 39"/>
                <a:gd name="T42" fmla="*/ 13 h 1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9" h="13">
                  <a:moveTo>
                    <a:pt x="36" y="0"/>
                  </a:moveTo>
                  <a:lnTo>
                    <a:pt x="36" y="0"/>
                  </a:lnTo>
                  <a:lnTo>
                    <a:pt x="28" y="5"/>
                  </a:lnTo>
                  <a:lnTo>
                    <a:pt x="20" y="7"/>
                  </a:lnTo>
                  <a:lnTo>
                    <a:pt x="10" y="7"/>
                  </a:lnTo>
                  <a:lnTo>
                    <a:pt x="0" y="5"/>
                  </a:lnTo>
                  <a:lnTo>
                    <a:pt x="0" y="13"/>
                  </a:lnTo>
                  <a:lnTo>
                    <a:pt x="10" y="13"/>
                  </a:lnTo>
                  <a:lnTo>
                    <a:pt x="20" y="13"/>
                  </a:lnTo>
                  <a:lnTo>
                    <a:pt x="29" y="11"/>
                  </a:lnTo>
                  <a:lnTo>
                    <a:pt x="39" y="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32" name="Freeform 73"/>
            <p:cNvSpPr>
              <a:spLocks/>
            </p:cNvSpPr>
            <p:nvPr/>
          </p:nvSpPr>
          <p:spPr bwMode="auto">
            <a:xfrm>
              <a:off x="385" y="447"/>
              <a:ext cx="10" cy="20"/>
            </a:xfrm>
            <a:custGeom>
              <a:avLst/>
              <a:gdLst>
                <a:gd name="T0" fmla="*/ 2 w 10"/>
                <a:gd name="T1" fmla="*/ 7 h 20"/>
                <a:gd name="T2" fmla="*/ 2 w 10"/>
                <a:gd name="T3" fmla="*/ 7 h 20"/>
                <a:gd name="T4" fmla="*/ 2 w 10"/>
                <a:gd name="T5" fmla="*/ 16 h 20"/>
                <a:gd name="T6" fmla="*/ 3 w 10"/>
                <a:gd name="T7" fmla="*/ 20 h 20"/>
                <a:gd name="T8" fmla="*/ 8 w 10"/>
                <a:gd name="T9" fmla="*/ 18 h 20"/>
                <a:gd name="T10" fmla="*/ 8 w 10"/>
                <a:gd name="T11" fmla="*/ 15 h 20"/>
                <a:gd name="T12" fmla="*/ 10 w 10"/>
                <a:gd name="T13" fmla="*/ 9 h 20"/>
                <a:gd name="T14" fmla="*/ 8 w 10"/>
                <a:gd name="T15" fmla="*/ 6 h 20"/>
                <a:gd name="T16" fmla="*/ 7 w 10"/>
                <a:gd name="T17" fmla="*/ 4 h 20"/>
                <a:gd name="T18" fmla="*/ 3 w 10"/>
                <a:gd name="T19" fmla="*/ 0 h 20"/>
                <a:gd name="T20" fmla="*/ 2 w 10"/>
                <a:gd name="T21" fmla="*/ 2 h 20"/>
                <a:gd name="T22" fmla="*/ 0 w 10"/>
                <a:gd name="T23" fmla="*/ 2 h 20"/>
                <a:gd name="T24" fmla="*/ 3 w 10"/>
                <a:gd name="T25" fmla="*/ 7 h 20"/>
                <a:gd name="T26" fmla="*/ 3 w 10"/>
                <a:gd name="T27" fmla="*/ 7 h 20"/>
                <a:gd name="T28" fmla="*/ 3 w 10"/>
                <a:gd name="T29" fmla="*/ 7 h 20"/>
                <a:gd name="T30" fmla="*/ 3 w 10"/>
                <a:gd name="T31" fmla="*/ 7 h 20"/>
                <a:gd name="T32" fmla="*/ 3 w 10"/>
                <a:gd name="T33" fmla="*/ 7 h 20"/>
                <a:gd name="T34" fmla="*/ 3 w 10"/>
                <a:gd name="T35" fmla="*/ 9 h 20"/>
                <a:gd name="T36" fmla="*/ 3 w 10"/>
                <a:gd name="T37" fmla="*/ 15 h 20"/>
                <a:gd name="T38" fmla="*/ 3 w 10"/>
                <a:gd name="T39" fmla="*/ 16 h 20"/>
                <a:gd name="T40" fmla="*/ 7 w 10"/>
                <a:gd name="T41" fmla="*/ 18 h 20"/>
                <a:gd name="T42" fmla="*/ 7 w 10"/>
                <a:gd name="T43" fmla="*/ 15 h 20"/>
                <a:gd name="T44" fmla="*/ 7 w 10"/>
                <a:gd name="T45" fmla="*/ 7 h 20"/>
                <a:gd name="T46" fmla="*/ 7 w 10"/>
                <a:gd name="T47" fmla="*/ 7 h 20"/>
                <a:gd name="T48" fmla="*/ 2 w 10"/>
                <a:gd name="T49" fmla="*/ 7 h 2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"/>
                <a:gd name="T76" fmla="*/ 0 h 20"/>
                <a:gd name="T77" fmla="*/ 10 w 10"/>
                <a:gd name="T78" fmla="*/ 20 h 2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" h="20">
                  <a:moveTo>
                    <a:pt x="2" y="7"/>
                  </a:moveTo>
                  <a:lnTo>
                    <a:pt x="2" y="7"/>
                  </a:lnTo>
                  <a:lnTo>
                    <a:pt x="2" y="16"/>
                  </a:lnTo>
                  <a:lnTo>
                    <a:pt x="3" y="20"/>
                  </a:lnTo>
                  <a:lnTo>
                    <a:pt x="8" y="18"/>
                  </a:lnTo>
                  <a:lnTo>
                    <a:pt x="8" y="15"/>
                  </a:lnTo>
                  <a:lnTo>
                    <a:pt x="10" y="9"/>
                  </a:lnTo>
                  <a:lnTo>
                    <a:pt x="8" y="6"/>
                  </a:lnTo>
                  <a:lnTo>
                    <a:pt x="7" y="4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3" y="7"/>
                  </a:lnTo>
                  <a:lnTo>
                    <a:pt x="3" y="9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7" y="15"/>
                  </a:lnTo>
                  <a:lnTo>
                    <a:pt x="7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33" name="Freeform 74"/>
            <p:cNvSpPr>
              <a:spLocks/>
            </p:cNvSpPr>
            <p:nvPr/>
          </p:nvSpPr>
          <p:spPr bwMode="auto">
            <a:xfrm>
              <a:off x="383" y="395"/>
              <a:ext cx="9" cy="59"/>
            </a:xfrm>
            <a:custGeom>
              <a:avLst/>
              <a:gdLst>
                <a:gd name="T0" fmla="*/ 0 w 9"/>
                <a:gd name="T1" fmla="*/ 0 h 59"/>
                <a:gd name="T2" fmla="*/ 0 w 9"/>
                <a:gd name="T3" fmla="*/ 0 h 59"/>
                <a:gd name="T4" fmla="*/ 4 w 9"/>
                <a:gd name="T5" fmla="*/ 20 h 59"/>
                <a:gd name="T6" fmla="*/ 4 w 9"/>
                <a:gd name="T7" fmla="*/ 31 h 59"/>
                <a:gd name="T8" fmla="*/ 4 w 9"/>
                <a:gd name="T9" fmla="*/ 40 h 59"/>
                <a:gd name="T10" fmla="*/ 4 w 9"/>
                <a:gd name="T11" fmla="*/ 59 h 59"/>
                <a:gd name="T12" fmla="*/ 9 w 9"/>
                <a:gd name="T13" fmla="*/ 59 h 59"/>
                <a:gd name="T14" fmla="*/ 9 w 9"/>
                <a:gd name="T15" fmla="*/ 40 h 59"/>
                <a:gd name="T16" fmla="*/ 9 w 9"/>
                <a:gd name="T17" fmla="*/ 31 h 59"/>
                <a:gd name="T18" fmla="*/ 9 w 9"/>
                <a:gd name="T19" fmla="*/ 20 h 59"/>
                <a:gd name="T20" fmla="*/ 5 w 9"/>
                <a:gd name="T21" fmla="*/ 0 h 59"/>
                <a:gd name="T22" fmla="*/ 5 w 9"/>
                <a:gd name="T23" fmla="*/ 0 h 59"/>
                <a:gd name="T24" fmla="*/ 0 w 9"/>
                <a:gd name="T25" fmla="*/ 0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"/>
                <a:gd name="T40" fmla="*/ 0 h 59"/>
                <a:gd name="T41" fmla="*/ 9 w 9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" h="59">
                  <a:moveTo>
                    <a:pt x="0" y="0"/>
                  </a:moveTo>
                  <a:lnTo>
                    <a:pt x="0" y="0"/>
                  </a:lnTo>
                  <a:lnTo>
                    <a:pt x="4" y="20"/>
                  </a:lnTo>
                  <a:lnTo>
                    <a:pt x="4" y="31"/>
                  </a:lnTo>
                  <a:lnTo>
                    <a:pt x="4" y="40"/>
                  </a:lnTo>
                  <a:lnTo>
                    <a:pt x="4" y="59"/>
                  </a:lnTo>
                  <a:lnTo>
                    <a:pt x="9" y="59"/>
                  </a:lnTo>
                  <a:lnTo>
                    <a:pt x="9" y="40"/>
                  </a:lnTo>
                  <a:lnTo>
                    <a:pt x="9" y="31"/>
                  </a:lnTo>
                  <a:lnTo>
                    <a:pt x="9" y="2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34" name="Freeform 75"/>
            <p:cNvSpPr>
              <a:spLocks/>
            </p:cNvSpPr>
            <p:nvPr/>
          </p:nvSpPr>
          <p:spPr bwMode="auto">
            <a:xfrm>
              <a:off x="375" y="332"/>
              <a:ext cx="13" cy="63"/>
            </a:xfrm>
            <a:custGeom>
              <a:avLst/>
              <a:gdLst>
                <a:gd name="T0" fmla="*/ 0 w 13"/>
                <a:gd name="T1" fmla="*/ 0 h 63"/>
                <a:gd name="T2" fmla="*/ 0 w 13"/>
                <a:gd name="T3" fmla="*/ 0 h 63"/>
                <a:gd name="T4" fmla="*/ 2 w 13"/>
                <a:gd name="T5" fmla="*/ 14 h 63"/>
                <a:gd name="T6" fmla="*/ 3 w 13"/>
                <a:gd name="T7" fmla="*/ 25 h 63"/>
                <a:gd name="T8" fmla="*/ 5 w 13"/>
                <a:gd name="T9" fmla="*/ 39 h 63"/>
                <a:gd name="T10" fmla="*/ 8 w 13"/>
                <a:gd name="T11" fmla="*/ 63 h 63"/>
                <a:gd name="T12" fmla="*/ 13 w 13"/>
                <a:gd name="T13" fmla="*/ 63 h 63"/>
                <a:gd name="T14" fmla="*/ 12 w 13"/>
                <a:gd name="T15" fmla="*/ 38 h 63"/>
                <a:gd name="T16" fmla="*/ 8 w 13"/>
                <a:gd name="T17" fmla="*/ 25 h 63"/>
                <a:gd name="T18" fmla="*/ 7 w 13"/>
                <a:gd name="T19" fmla="*/ 12 h 63"/>
                <a:gd name="T20" fmla="*/ 5 w 13"/>
                <a:gd name="T21" fmla="*/ 0 h 63"/>
                <a:gd name="T22" fmla="*/ 5 w 13"/>
                <a:gd name="T23" fmla="*/ 0 h 63"/>
                <a:gd name="T24" fmla="*/ 0 w 13"/>
                <a:gd name="T25" fmla="*/ 0 h 6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"/>
                <a:gd name="T40" fmla="*/ 0 h 63"/>
                <a:gd name="T41" fmla="*/ 13 w 13"/>
                <a:gd name="T42" fmla="*/ 63 h 6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" h="63">
                  <a:moveTo>
                    <a:pt x="0" y="0"/>
                  </a:moveTo>
                  <a:lnTo>
                    <a:pt x="0" y="0"/>
                  </a:lnTo>
                  <a:lnTo>
                    <a:pt x="2" y="14"/>
                  </a:lnTo>
                  <a:lnTo>
                    <a:pt x="3" y="25"/>
                  </a:lnTo>
                  <a:lnTo>
                    <a:pt x="5" y="39"/>
                  </a:lnTo>
                  <a:lnTo>
                    <a:pt x="8" y="63"/>
                  </a:lnTo>
                  <a:lnTo>
                    <a:pt x="13" y="63"/>
                  </a:lnTo>
                  <a:lnTo>
                    <a:pt x="12" y="38"/>
                  </a:lnTo>
                  <a:lnTo>
                    <a:pt x="8" y="25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35" name="Freeform 76"/>
            <p:cNvSpPr>
              <a:spLocks/>
            </p:cNvSpPr>
            <p:nvPr/>
          </p:nvSpPr>
          <p:spPr bwMode="auto">
            <a:xfrm>
              <a:off x="362" y="283"/>
              <a:ext cx="18" cy="49"/>
            </a:xfrm>
            <a:custGeom>
              <a:avLst/>
              <a:gdLst>
                <a:gd name="T0" fmla="*/ 0 w 18"/>
                <a:gd name="T1" fmla="*/ 2 h 49"/>
                <a:gd name="T2" fmla="*/ 0 w 18"/>
                <a:gd name="T3" fmla="*/ 2 h 49"/>
                <a:gd name="T4" fmla="*/ 5 w 18"/>
                <a:gd name="T5" fmla="*/ 14 h 49"/>
                <a:gd name="T6" fmla="*/ 8 w 18"/>
                <a:gd name="T7" fmla="*/ 25 h 49"/>
                <a:gd name="T8" fmla="*/ 12 w 18"/>
                <a:gd name="T9" fmla="*/ 36 h 49"/>
                <a:gd name="T10" fmla="*/ 13 w 18"/>
                <a:gd name="T11" fmla="*/ 49 h 49"/>
                <a:gd name="T12" fmla="*/ 18 w 18"/>
                <a:gd name="T13" fmla="*/ 49 h 49"/>
                <a:gd name="T14" fmla="*/ 16 w 18"/>
                <a:gd name="T15" fmla="*/ 34 h 49"/>
                <a:gd name="T16" fmla="*/ 13 w 18"/>
                <a:gd name="T17" fmla="*/ 23 h 49"/>
                <a:gd name="T18" fmla="*/ 10 w 18"/>
                <a:gd name="T19" fmla="*/ 14 h 49"/>
                <a:gd name="T20" fmla="*/ 5 w 18"/>
                <a:gd name="T21" fmla="*/ 0 h 49"/>
                <a:gd name="T22" fmla="*/ 5 w 18"/>
                <a:gd name="T23" fmla="*/ 0 h 49"/>
                <a:gd name="T24" fmla="*/ 0 w 18"/>
                <a:gd name="T25" fmla="*/ 2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49"/>
                <a:gd name="T41" fmla="*/ 18 w 18"/>
                <a:gd name="T42" fmla="*/ 49 h 4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49">
                  <a:moveTo>
                    <a:pt x="0" y="2"/>
                  </a:moveTo>
                  <a:lnTo>
                    <a:pt x="0" y="2"/>
                  </a:lnTo>
                  <a:lnTo>
                    <a:pt x="5" y="14"/>
                  </a:lnTo>
                  <a:lnTo>
                    <a:pt x="8" y="25"/>
                  </a:lnTo>
                  <a:lnTo>
                    <a:pt x="12" y="36"/>
                  </a:lnTo>
                  <a:lnTo>
                    <a:pt x="13" y="49"/>
                  </a:lnTo>
                  <a:lnTo>
                    <a:pt x="18" y="49"/>
                  </a:lnTo>
                  <a:lnTo>
                    <a:pt x="16" y="34"/>
                  </a:lnTo>
                  <a:lnTo>
                    <a:pt x="13" y="23"/>
                  </a:lnTo>
                  <a:lnTo>
                    <a:pt x="10" y="14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36" name="Freeform 77"/>
            <p:cNvSpPr>
              <a:spLocks/>
            </p:cNvSpPr>
            <p:nvPr/>
          </p:nvSpPr>
          <p:spPr bwMode="auto">
            <a:xfrm>
              <a:off x="342" y="247"/>
              <a:ext cx="25" cy="38"/>
            </a:xfrm>
            <a:custGeom>
              <a:avLst/>
              <a:gdLst>
                <a:gd name="T0" fmla="*/ 0 w 25"/>
                <a:gd name="T1" fmla="*/ 0 h 38"/>
                <a:gd name="T2" fmla="*/ 0 w 25"/>
                <a:gd name="T3" fmla="*/ 5 h 38"/>
                <a:gd name="T4" fmla="*/ 2 w 25"/>
                <a:gd name="T5" fmla="*/ 9 h 38"/>
                <a:gd name="T6" fmla="*/ 10 w 25"/>
                <a:gd name="T7" fmla="*/ 18 h 38"/>
                <a:gd name="T8" fmla="*/ 17 w 25"/>
                <a:gd name="T9" fmla="*/ 29 h 38"/>
                <a:gd name="T10" fmla="*/ 20 w 25"/>
                <a:gd name="T11" fmla="*/ 38 h 38"/>
                <a:gd name="T12" fmla="*/ 25 w 25"/>
                <a:gd name="T13" fmla="*/ 36 h 38"/>
                <a:gd name="T14" fmla="*/ 20 w 25"/>
                <a:gd name="T15" fmla="*/ 25 h 38"/>
                <a:gd name="T16" fmla="*/ 14 w 25"/>
                <a:gd name="T17" fmla="*/ 14 h 38"/>
                <a:gd name="T18" fmla="*/ 7 w 25"/>
                <a:gd name="T19" fmla="*/ 3 h 38"/>
                <a:gd name="T20" fmla="*/ 0 w 25"/>
                <a:gd name="T21" fmla="*/ 0 h 38"/>
                <a:gd name="T22" fmla="*/ 0 w 25"/>
                <a:gd name="T23" fmla="*/ 5 h 38"/>
                <a:gd name="T24" fmla="*/ 0 w 25"/>
                <a:gd name="T25" fmla="*/ 0 h 3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5"/>
                <a:gd name="T40" fmla="*/ 0 h 38"/>
                <a:gd name="T41" fmla="*/ 25 w 25"/>
                <a:gd name="T42" fmla="*/ 38 h 3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5" h="38">
                  <a:moveTo>
                    <a:pt x="0" y="0"/>
                  </a:moveTo>
                  <a:lnTo>
                    <a:pt x="0" y="5"/>
                  </a:lnTo>
                  <a:lnTo>
                    <a:pt x="2" y="9"/>
                  </a:lnTo>
                  <a:lnTo>
                    <a:pt x="10" y="18"/>
                  </a:lnTo>
                  <a:lnTo>
                    <a:pt x="17" y="29"/>
                  </a:lnTo>
                  <a:lnTo>
                    <a:pt x="20" y="38"/>
                  </a:lnTo>
                  <a:lnTo>
                    <a:pt x="25" y="36"/>
                  </a:lnTo>
                  <a:lnTo>
                    <a:pt x="20" y="25"/>
                  </a:lnTo>
                  <a:lnTo>
                    <a:pt x="14" y="14"/>
                  </a:lnTo>
                  <a:lnTo>
                    <a:pt x="7" y="3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37" name="Rectangle 78"/>
            <p:cNvSpPr>
              <a:spLocks noChangeArrowheads="1"/>
            </p:cNvSpPr>
            <p:nvPr/>
          </p:nvSpPr>
          <p:spPr bwMode="auto">
            <a:xfrm>
              <a:off x="149" y="196"/>
              <a:ext cx="508" cy="6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159748" name="Picture 79" descr="icc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"/>
            <a:ext cx="9906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49" name="Text Box 80"/>
          <p:cNvSpPr txBox="1">
            <a:spLocks noChangeArrowheads="1"/>
          </p:cNvSpPr>
          <p:nvPr/>
        </p:nvSpPr>
        <p:spPr bwMode="auto">
          <a:xfrm>
            <a:off x="2209800" y="228600"/>
            <a:ext cx="5902325" cy="669925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</a:pPr>
            <a:r>
              <a:rPr lang="en-GB" sz="3600">
                <a:solidFill>
                  <a:srgbClr val="FF0000"/>
                </a:solidFill>
                <a:sym typeface="Symbol" charset="0"/>
              </a:rPr>
              <a:t>The content of our universe</a:t>
            </a:r>
            <a:r>
              <a:rPr lang="en-GB" sz="36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59750" name="Rectangle 90"/>
          <p:cNvSpPr>
            <a:spLocks noChangeArrowheads="1"/>
          </p:cNvSpPr>
          <p:nvPr/>
        </p:nvSpPr>
        <p:spPr bwMode="auto">
          <a:xfrm>
            <a:off x="169863" y="5638800"/>
            <a:ext cx="887253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Dark energy </a:t>
            </a:r>
            <a:r>
              <a:rPr lang="en-US" sz="2400" dirty="0">
                <a:solidFill>
                  <a:srgbClr val="FFFFFF"/>
                </a:solidFill>
                <a:sym typeface="Symbol" charset="0"/>
              </a:rPr>
              <a:t> mysterious form of energy which opposes gravity 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86" name="Oval 84"/>
          <p:cNvSpPr>
            <a:spLocks noChangeArrowheads="1"/>
          </p:cNvSpPr>
          <p:nvPr/>
        </p:nvSpPr>
        <p:spPr bwMode="auto">
          <a:xfrm>
            <a:off x="1981200" y="2846388"/>
            <a:ext cx="2819400" cy="811212"/>
          </a:xfrm>
          <a:prstGeom prst="ellips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>
              <a:solidFill>
                <a:srgbClr val="000000"/>
              </a:solidFill>
            </a:endParaRPr>
          </a:p>
        </p:txBody>
      </p:sp>
      <p:sp>
        <p:nvSpPr>
          <p:cNvPr id="159753" name="TextBox 90"/>
          <p:cNvSpPr txBox="1">
            <a:spLocks noChangeArrowheads="1"/>
          </p:cNvSpPr>
          <p:nvPr/>
        </p:nvSpPr>
        <p:spPr bwMode="auto">
          <a:xfrm>
            <a:off x="5862638" y="4735513"/>
            <a:ext cx="538162" cy="3698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>
                <a:solidFill>
                  <a:srgbClr val="FFFFFF"/>
                </a:solidFill>
              </a:rPr>
              <a:t>5 %</a:t>
            </a:r>
          </a:p>
        </p:txBody>
      </p:sp>
      <p:sp>
        <p:nvSpPr>
          <p:cNvPr id="159754" name="TextBox 92"/>
          <p:cNvSpPr txBox="1">
            <a:spLocks noChangeArrowheads="1"/>
          </p:cNvSpPr>
          <p:nvPr/>
        </p:nvSpPr>
        <p:spPr bwMode="auto">
          <a:xfrm>
            <a:off x="5119688" y="3135313"/>
            <a:ext cx="595312" cy="369887"/>
          </a:xfrm>
          <a:prstGeom prst="rect">
            <a:avLst/>
          </a:prstGeom>
          <a:solidFill>
            <a:srgbClr val="2F27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rgbClr val="FFFFFF"/>
                </a:solidFill>
              </a:rPr>
              <a:t>25%</a:t>
            </a:r>
          </a:p>
        </p:txBody>
      </p:sp>
      <p:sp>
        <p:nvSpPr>
          <p:cNvPr id="159755" name="TextBox 93"/>
          <p:cNvSpPr txBox="1">
            <a:spLocks noChangeArrowheads="1"/>
          </p:cNvSpPr>
          <p:nvPr/>
        </p:nvSpPr>
        <p:spPr bwMode="auto">
          <a:xfrm>
            <a:off x="2452688" y="3048000"/>
            <a:ext cx="595312" cy="369888"/>
          </a:xfrm>
          <a:prstGeom prst="rect">
            <a:avLst/>
          </a:prstGeom>
          <a:solidFill>
            <a:srgbClr val="12511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rgbClr val="FFFFFF"/>
                </a:solidFill>
              </a:rPr>
              <a:t>70%</a:t>
            </a:r>
          </a:p>
        </p:txBody>
      </p:sp>
      <p:grpSp>
        <p:nvGrpSpPr>
          <p:cNvPr id="4" name="Group 92"/>
          <p:cNvGrpSpPr>
            <a:grpSpLocks/>
          </p:cNvGrpSpPr>
          <p:nvPr/>
        </p:nvGrpSpPr>
        <p:grpSpPr bwMode="auto">
          <a:xfrm>
            <a:off x="3352800" y="1066800"/>
            <a:ext cx="2540000" cy="2590800"/>
            <a:chOff x="3352800" y="1066800"/>
            <a:chExt cx="2540000" cy="2590799"/>
          </a:xfrm>
        </p:grpSpPr>
        <p:pic>
          <p:nvPicPr>
            <p:cNvPr id="159757" name="Picture 84" descr="magritte_2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2800" y="1066800"/>
              <a:ext cx="2540000" cy="185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59758" name="Straight Arrow Connector 86"/>
            <p:cNvCxnSpPr>
              <a:cxnSpLocks noChangeShapeType="1"/>
            </p:cNvCxnSpPr>
            <p:nvPr/>
          </p:nvCxnSpPr>
          <p:spPr bwMode="auto">
            <a:xfrm rot="10800000" flipV="1">
              <a:off x="3352800" y="2971798"/>
              <a:ext cx="762000" cy="685801"/>
            </a:xfrm>
            <a:prstGeom prst="straightConnector1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9759" name="Straight Arrow Connector 88"/>
            <p:cNvCxnSpPr>
              <a:cxnSpLocks noChangeShapeType="1"/>
            </p:cNvCxnSpPr>
            <p:nvPr/>
          </p:nvCxnSpPr>
          <p:spPr bwMode="auto">
            <a:xfrm rot="16200000" flipH="1">
              <a:off x="5029202" y="2743201"/>
              <a:ext cx="457199" cy="457198"/>
            </a:xfrm>
            <a:prstGeom prst="straightConnector1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516847877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TextBox 5"/>
          <p:cNvSpPr txBox="1">
            <a:spLocks noChangeArrowheads="1"/>
          </p:cNvSpPr>
          <p:nvPr/>
        </p:nvSpPr>
        <p:spPr bwMode="auto">
          <a:xfrm>
            <a:off x="1828800" y="609600"/>
            <a:ext cx="6881813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>
                <a:solidFill>
                  <a:srgbClr val="FFFFFF"/>
                </a:solidFill>
              </a:rPr>
              <a:t>What is the cosmic dark energy?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62000" y="1752600"/>
            <a:ext cx="8153400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solidFill>
                  <a:srgbClr val="FFB51A"/>
                </a:solidFill>
              </a:rPr>
              <a:t>A form of energy that produces a repulsive force, causing the universal expansion to accelerate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39688" y="3530600"/>
            <a:ext cx="9183688" cy="508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400" kern="0" dirty="0">
                <a:solidFill>
                  <a:srgbClr val="C0F2FF"/>
                </a:solidFill>
                <a:ea typeface="Arial" charset="0"/>
                <a:cs typeface="Arial" charset="0"/>
              </a:rPr>
              <a:t>It is likely to be energy associated with empty space – the vacuum</a:t>
            </a:r>
          </a:p>
        </p:txBody>
      </p:sp>
    </p:spTree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91" descr="&#10;pie_chart.jpg                                                  00092B0BMacintosh HD                   BCFB972B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89013"/>
            <a:ext cx="8153400" cy="550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3059" name="Group 2"/>
          <p:cNvGrpSpPr>
            <a:grpSpLocks/>
          </p:cNvGrpSpPr>
          <p:nvPr/>
        </p:nvGrpSpPr>
        <p:grpSpPr bwMode="auto">
          <a:xfrm>
            <a:off x="152400" y="152400"/>
            <a:ext cx="609600" cy="533400"/>
            <a:chOff x="146" y="195"/>
            <a:chExt cx="582" cy="669"/>
          </a:xfrm>
        </p:grpSpPr>
        <p:sp>
          <p:nvSpPr>
            <p:cNvPr id="173074" name="Freeform 3"/>
            <p:cNvSpPr>
              <a:spLocks/>
            </p:cNvSpPr>
            <p:nvPr/>
          </p:nvSpPr>
          <p:spPr bwMode="auto">
            <a:xfrm>
              <a:off x="246" y="247"/>
              <a:ext cx="478" cy="614"/>
            </a:xfrm>
            <a:custGeom>
              <a:avLst/>
              <a:gdLst>
                <a:gd name="T0" fmla="*/ 478 w 478"/>
                <a:gd name="T1" fmla="*/ 0 h 614"/>
                <a:gd name="T2" fmla="*/ 478 w 478"/>
                <a:gd name="T3" fmla="*/ 5 h 614"/>
                <a:gd name="T4" fmla="*/ 478 w 478"/>
                <a:gd name="T5" fmla="*/ 23 h 614"/>
                <a:gd name="T6" fmla="*/ 478 w 478"/>
                <a:gd name="T7" fmla="*/ 40 h 614"/>
                <a:gd name="T8" fmla="*/ 477 w 478"/>
                <a:gd name="T9" fmla="*/ 70 h 614"/>
                <a:gd name="T10" fmla="*/ 474 w 478"/>
                <a:gd name="T11" fmla="*/ 106 h 614"/>
                <a:gd name="T12" fmla="*/ 465 w 478"/>
                <a:gd name="T13" fmla="*/ 168 h 614"/>
                <a:gd name="T14" fmla="*/ 459 w 478"/>
                <a:gd name="T15" fmla="*/ 213 h 614"/>
                <a:gd name="T16" fmla="*/ 452 w 478"/>
                <a:gd name="T17" fmla="*/ 245 h 614"/>
                <a:gd name="T18" fmla="*/ 439 w 478"/>
                <a:gd name="T19" fmla="*/ 287 h 614"/>
                <a:gd name="T20" fmla="*/ 403 w 478"/>
                <a:gd name="T21" fmla="*/ 382 h 614"/>
                <a:gd name="T22" fmla="*/ 354 w 478"/>
                <a:gd name="T23" fmla="*/ 476 h 614"/>
                <a:gd name="T24" fmla="*/ 321 w 478"/>
                <a:gd name="T25" fmla="*/ 525 h 614"/>
                <a:gd name="T26" fmla="*/ 287 w 478"/>
                <a:gd name="T27" fmla="*/ 568 h 614"/>
                <a:gd name="T28" fmla="*/ 257 w 478"/>
                <a:gd name="T29" fmla="*/ 603 h 614"/>
                <a:gd name="T30" fmla="*/ 247 w 478"/>
                <a:gd name="T31" fmla="*/ 614 h 614"/>
                <a:gd name="T32" fmla="*/ 246 w 478"/>
                <a:gd name="T33" fmla="*/ 614 h 614"/>
                <a:gd name="T34" fmla="*/ 236 w 478"/>
                <a:gd name="T35" fmla="*/ 604 h 614"/>
                <a:gd name="T36" fmla="*/ 216 w 478"/>
                <a:gd name="T37" fmla="*/ 586 h 614"/>
                <a:gd name="T38" fmla="*/ 206 w 478"/>
                <a:gd name="T39" fmla="*/ 577 h 614"/>
                <a:gd name="T40" fmla="*/ 195 w 478"/>
                <a:gd name="T41" fmla="*/ 565 h 614"/>
                <a:gd name="T42" fmla="*/ 180 w 478"/>
                <a:gd name="T43" fmla="*/ 547 h 614"/>
                <a:gd name="T44" fmla="*/ 159 w 478"/>
                <a:gd name="T45" fmla="*/ 514 h 614"/>
                <a:gd name="T46" fmla="*/ 144 w 478"/>
                <a:gd name="T47" fmla="*/ 491 h 614"/>
                <a:gd name="T48" fmla="*/ 129 w 478"/>
                <a:gd name="T49" fmla="*/ 466 h 614"/>
                <a:gd name="T50" fmla="*/ 105 w 478"/>
                <a:gd name="T51" fmla="*/ 431 h 614"/>
                <a:gd name="T52" fmla="*/ 80 w 478"/>
                <a:gd name="T53" fmla="*/ 399 h 614"/>
                <a:gd name="T54" fmla="*/ 64 w 478"/>
                <a:gd name="T55" fmla="*/ 366 h 614"/>
                <a:gd name="T56" fmla="*/ 54 w 478"/>
                <a:gd name="T57" fmla="*/ 337 h 614"/>
                <a:gd name="T58" fmla="*/ 42 w 478"/>
                <a:gd name="T59" fmla="*/ 303 h 614"/>
                <a:gd name="T60" fmla="*/ 32 w 478"/>
                <a:gd name="T61" fmla="*/ 274 h 614"/>
                <a:gd name="T62" fmla="*/ 23 w 478"/>
                <a:gd name="T63" fmla="*/ 238 h 614"/>
                <a:gd name="T64" fmla="*/ 14 w 478"/>
                <a:gd name="T65" fmla="*/ 200 h 614"/>
                <a:gd name="T66" fmla="*/ 8 w 478"/>
                <a:gd name="T67" fmla="*/ 164 h 614"/>
                <a:gd name="T68" fmla="*/ 1 w 478"/>
                <a:gd name="T69" fmla="*/ 119 h 614"/>
                <a:gd name="T70" fmla="*/ 0 w 478"/>
                <a:gd name="T71" fmla="*/ 72 h 614"/>
                <a:gd name="T72" fmla="*/ 0 w 478"/>
                <a:gd name="T73" fmla="*/ 31 h 614"/>
                <a:gd name="T74" fmla="*/ 0 w 478"/>
                <a:gd name="T75" fmla="*/ 9 h 614"/>
                <a:gd name="T76" fmla="*/ 0 w 478"/>
                <a:gd name="T77" fmla="*/ 0 h 61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478"/>
                <a:gd name="T118" fmla="*/ 0 h 614"/>
                <a:gd name="T119" fmla="*/ 478 w 478"/>
                <a:gd name="T120" fmla="*/ 614 h 61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478" h="614">
                  <a:moveTo>
                    <a:pt x="0" y="0"/>
                  </a:moveTo>
                  <a:lnTo>
                    <a:pt x="478" y="0"/>
                  </a:lnTo>
                  <a:lnTo>
                    <a:pt x="478" y="5"/>
                  </a:lnTo>
                  <a:lnTo>
                    <a:pt x="478" y="13"/>
                  </a:lnTo>
                  <a:lnTo>
                    <a:pt x="478" y="23"/>
                  </a:lnTo>
                  <a:lnTo>
                    <a:pt x="478" y="31"/>
                  </a:lnTo>
                  <a:lnTo>
                    <a:pt x="478" y="40"/>
                  </a:lnTo>
                  <a:lnTo>
                    <a:pt x="477" y="54"/>
                  </a:lnTo>
                  <a:lnTo>
                    <a:pt x="477" y="70"/>
                  </a:lnTo>
                  <a:lnTo>
                    <a:pt x="475" y="88"/>
                  </a:lnTo>
                  <a:lnTo>
                    <a:pt x="474" y="106"/>
                  </a:lnTo>
                  <a:lnTo>
                    <a:pt x="469" y="148"/>
                  </a:lnTo>
                  <a:lnTo>
                    <a:pt x="465" y="168"/>
                  </a:lnTo>
                  <a:lnTo>
                    <a:pt x="462" y="182"/>
                  </a:lnTo>
                  <a:lnTo>
                    <a:pt x="459" y="213"/>
                  </a:lnTo>
                  <a:lnTo>
                    <a:pt x="455" y="227"/>
                  </a:lnTo>
                  <a:lnTo>
                    <a:pt x="452" y="245"/>
                  </a:lnTo>
                  <a:lnTo>
                    <a:pt x="446" y="265"/>
                  </a:lnTo>
                  <a:lnTo>
                    <a:pt x="439" y="287"/>
                  </a:lnTo>
                  <a:lnTo>
                    <a:pt x="423" y="337"/>
                  </a:lnTo>
                  <a:lnTo>
                    <a:pt x="403" y="382"/>
                  </a:lnTo>
                  <a:lnTo>
                    <a:pt x="380" y="429"/>
                  </a:lnTo>
                  <a:lnTo>
                    <a:pt x="354" y="476"/>
                  </a:lnTo>
                  <a:lnTo>
                    <a:pt x="339" y="500"/>
                  </a:lnTo>
                  <a:lnTo>
                    <a:pt x="321" y="525"/>
                  </a:lnTo>
                  <a:lnTo>
                    <a:pt x="303" y="547"/>
                  </a:lnTo>
                  <a:lnTo>
                    <a:pt x="287" y="568"/>
                  </a:lnTo>
                  <a:lnTo>
                    <a:pt x="272" y="586"/>
                  </a:lnTo>
                  <a:lnTo>
                    <a:pt x="257" y="603"/>
                  </a:lnTo>
                  <a:lnTo>
                    <a:pt x="249" y="612"/>
                  </a:lnTo>
                  <a:lnTo>
                    <a:pt x="247" y="614"/>
                  </a:lnTo>
                  <a:lnTo>
                    <a:pt x="246" y="614"/>
                  </a:lnTo>
                  <a:lnTo>
                    <a:pt x="241" y="610"/>
                  </a:lnTo>
                  <a:lnTo>
                    <a:pt x="236" y="604"/>
                  </a:lnTo>
                  <a:lnTo>
                    <a:pt x="231" y="599"/>
                  </a:lnTo>
                  <a:lnTo>
                    <a:pt x="216" y="586"/>
                  </a:lnTo>
                  <a:lnTo>
                    <a:pt x="211" y="583"/>
                  </a:lnTo>
                  <a:lnTo>
                    <a:pt x="206" y="577"/>
                  </a:lnTo>
                  <a:lnTo>
                    <a:pt x="198" y="570"/>
                  </a:lnTo>
                  <a:lnTo>
                    <a:pt x="195" y="565"/>
                  </a:lnTo>
                  <a:lnTo>
                    <a:pt x="187" y="558"/>
                  </a:lnTo>
                  <a:lnTo>
                    <a:pt x="180" y="547"/>
                  </a:lnTo>
                  <a:lnTo>
                    <a:pt x="170" y="534"/>
                  </a:lnTo>
                  <a:lnTo>
                    <a:pt x="159" y="514"/>
                  </a:lnTo>
                  <a:lnTo>
                    <a:pt x="151" y="505"/>
                  </a:lnTo>
                  <a:lnTo>
                    <a:pt x="144" y="491"/>
                  </a:lnTo>
                  <a:lnTo>
                    <a:pt x="137" y="478"/>
                  </a:lnTo>
                  <a:lnTo>
                    <a:pt x="129" y="466"/>
                  </a:lnTo>
                  <a:lnTo>
                    <a:pt x="116" y="447"/>
                  </a:lnTo>
                  <a:lnTo>
                    <a:pt x="105" y="431"/>
                  </a:lnTo>
                  <a:lnTo>
                    <a:pt x="91" y="417"/>
                  </a:lnTo>
                  <a:lnTo>
                    <a:pt x="80" y="399"/>
                  </a:lnTo>
                  <a:lnTo>
                    <a:pt x="70" y="379"/>
                  </a:lnTo>
                  <a:lnTo>
                    <a:pt x="64" y="366"/>
                  </a:lnTo>
                  <a:lnTo>
                    <a:pt x="59" y="354"/>
                  </a:lnTo>
                  <a:lnTo>
                    <a:pt x="54" y="337"/>
                  </a:lnTo>
                  <a:lnTo>
                    <a:pt x="47" y="321"/>
                  </a:lnTo>
                  <a:lnTo>
                    <a:pt x="42" y="303"/>
                  </a:lnTo>
                  <a:lnTo>
                    <a:pt x="36" y="287"/>
                  </a:lnTo>
                  <a:lnTo>
                    <a:pt x="32" y="274"/>
                  </a:lnTo>
                  <a:lnTo>
                    <a:pt x="28" y="260"/>
                  </a:lnTo>
                  <a:lnTo>
                    <a:pt x="23" y="238"/>
                  </a:lnTo>
                  <a:lnTo>
                    <a:pt x="18" y="218"/>
                  </a:lnTo>
                  <a:lnTo>
                    <a:pt x="14" y="200"/>
                  </a:lnTo>
                  <a:lnTo>
                    <a:pt x="11" y="182"/>
                  </a:lnTo>
                  <a:lnTo>
                    <a:pt x="8" y="164"/>
                  </a:lnTo>
                  <a:lnTo>
                    <a:pt x="5" y="142"/>
                  </a:lnTo>
                  <a:lnTo>
                    <a:pt x="1" y="119"/>
                  </a:lnTo>
                  <a:lnTo>
                    <a:pt x="0" y="97"/>
                  </a:lnTo>
                  <a:lnTo>
                    <a:pt x="0" y="72"/>
                  </a:lnTo>
                  <a:lnTo>
                    <a:pt x="0" y="50"/>
                  </a:lnTo>
                  <a:lnTo>
                    <a:pt x="0" y="31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075" name="Freeform 4"/>
            <p:cNvSpPr>
              <a:spLocks/>
            </p:cNvSpPr>
            <p:nvPr/>
          </p:nvSpPr>
          <p:spPr bwMode="auto">
            <a:xfrm>
              <a:off x="246" y="241"/>
              <a:ext cx="480" cy="8"/>
            </a:xfrm>
            <a:custGeom>
              <a:avLst/>
              <a:gdLst>
                <a:gd name="T0" fmla="*/ 480 w 480"/>
                <a:gd name="T1" fmla="*/ 6 h 8"/>
                <a:gd name="T2" fmla="*/ 478 w 480"/>
                <a:gd name="T3" fmla="*/ 0 h 8"/>
                <a:gd name="T4" fmla="*/ 0 w 480"/>
                <a:gd name="T5" fmla="*/ 0 h 8"/>
                <a:gd name="T6" fmla="*/ 0 w 480"/>
                <a:gd name="T7" fmla="*/ 8 h 8"/>
                <a:gd name="T8" fmla="*/ 478 w 480"/>
                <a:gd name="T9" fmla="*/ 8 h 8"/>
                <a:gd name="T10" fmla="*/ 480 w 480"/>
                <a:gd name="T11" fmla="*/ 6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80"/>
                <a:gd name="T19" fmla="*/ 0 h 8"/>
                <a:gd name="T20" fmla="*/ 480 w 480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80" h="8">
                  <a:moveTo>
                    <a:pt x="480" y="6"/>
                  </a:moveTo>
                  <a:lnTo>
                    <a:pt x="47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478" y="8"/>
                  </a:lnTo>
                  <a:lnTo>
                    <a:pt x="480" y="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076" name="Freeform 5"/>
            <p:cNvSpPr>
              <a:spLocks/>
            </p:cNvSpPr>
            <p:nvPr/>
          </p:nvSpPr>
          <p:spPr bwMode="auto">
            <a:xfrm>
              <a:off x="721" y="247"/>
              <a:ext cx="7" cy="23"/>
            </a:xfrm>
            <a:custGeom>
              <a:avLst/>
              <a:gdLst>
                <a:gd name="T0" fmla="*/ 5 w 7"/>
                <a:gd name="T1" fmla="*/ 23 h 23"/>
                <a:gd name="T2" fmla="*/ 5 w 7"/>
                <a:gd name="T3" fmla="*/ 23 h 23"/>
                <a:gd name="T4" fmla="*/ 7 w 7"/>
                <a:gd name="T5" fmla="*/ 5 h 23"/>
                <a:gd name="T6" fmla="*/ 5 w 7"/>
                <a:gd name="T7" fmla="*/ 0 h 23"/>
                <a:gd name="T8" fmla="*/ 0 w 7"/>
                <a:gd name="T9" fmla="*/ 0 h 23"/>
                <a:gd name="T10" fmla="*/ 0 w 7"/>
                <a:gd name="T11" fmla="*/ 5 h 23"/>
                <a:gd name="T12" fmla="*/ 0 w 7"/>
                <a:gd name="T13" fmla="*/ 22 h 23"/>
                <a:gd name="T14" fmla="*/ 0 w 7"/>
                <a:gd name="T15" fmla="*/ 22 h 23"/>
                <a:gd name="T16" fmla="*/ 5 w 7"/>
                <a:gd name="T17" fmla="*/ 23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23"/>
                <a:gd name="T29" fmla="*/ 7 w 7"/>
                <a:gd name="T30" fmla="*/ 23 h 2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23">
                  <a:moveTo>
                    <a:pt x="5" y="23"/>
                  </a:moveTo>
                  <a:lnTo>
                    <a:pt x="5" y="23"/>
                  </a:lnTo>
                  <a:lnTo>
                    <a:pt x="7" y="5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22"/>
                  </a:lnTo>
                  <a:lnTo>
                    <a:pt x="5" y="23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077" name="Freeform 6"/>
            <p:cNvSpPr>
              <a:spLocks/>
            </p:cNvSpPr>
            <p:nvPr/>
          </p:nvSpPr>
          <p:spPr bwMode="auto">
            <a:xfrm>
              <a:off x="711" y="269"/>
              <a:ext cx="15" cy="126"/>
            </a:xfrm>
            <a:custGeom>
              <a:avLst/>
              <a:gdLst>
                <a:gd name="T0" fmla="*/ 5 w 15"/>
                <a:gd name="T1" fmla="*/ 126 h 126"/>
                <a:gd name="T2" fmla="*/ 5 w 15"/>
                <a:gd name="T3" fmla="*/ 126 h 126"/>
                <a:gd name="T4" fmla="*/ 12 w 15"/>
                <a:gd name="T5" fmla="*/ 86 h 126"/>
                <a:gd name="T6" fmla="*/ 13 w 15"/>
                <a:gd name="T7" fmla="*/ 48 h 126"/>
                <a:gd name="T8" fmla="*/ 15 w 15"/>
                <a:gd name="T9" fmla="*/ 18 h 126"/>
                <a:gd name="T10" fmla="*/ 15 w 15"/>
                <a:gd name="T11" fmla="*/ 1 h 126"/>
                <a:gd name="T12" fmla="*/ 10 w 15"/>
                <a:gd name="T13" fmla="*/ 0 h 126"/>
                <a:gd name="T14" fmla="*/ 10 w 15"/>
                <a:gd name="T15" fmla="*/ 18 h 126"/>
                <a:gd name="T16" fmla="*/ 9 w 15"/>
                <a:gd name="T17" fmla="*/ 48 h 126"/>
                <a:gd name="T18" fmla="*/ 5 w 15"/>
                <a:gd name="T19" fmla="*/ 84 h 126"/>
                <a:gd name="T20" fmla="*/ 0 w 15"/>
                <a:gd name="T21" fmla="*/ 126 h 126"/>
                <a:gd name="T22" fmla="*/ 0 w 15"/>
                <a:gd name="T23" fmla="*/ 126 h 126"/>
                <a:gd name="T24" fmla="*/ 5 w 15"/>
                <a:gd name="T25" fmla="*/ 126 h 1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5"/>
                <a:gd name="T40" fmla="*/ 0 h 126"/>
                <a:gd name="T41" fmla="*/ 15 w 15"/>
                <a:gd name="T42" fmla="*/ 126 h 12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5" h="126">
                  <a:moveTo>
                    <a:pt x="5" y="126"/>
                  </a:moveTo>
                  <a:lnTo>
                    <a:pt x="5" y="126"/>
                  </a:lnTo>
                  <a:lnTo>
                    <a:pt x="12" y="86"/>
                  </a:lnTo>
                  <a:lnTo>
                    <a:pt x="13" y="48"/>
                  </a:lnTo>
                  <a:lnTo>
                    <a:pt x="15" y="18"/>
                  </a:lnTo>
                  <a:lnTo>
                    <a:pt x="15" y="1"/>
                  </a:lnTo>
                  <a:lnTo>
                    <a:pt x="10" y="0"/>
                  </a:lnTo>
                  <a:lnTo>
                    <a:pt x="10" y="18"/>
                  </a:lnTo>
                  <a:lnTo>
                    <a:pt x="9" y="48"/>
                  </a:lnTo>
                  <a:lnTo>
                    <a:pt x="5" y="84"/>
                  </a:lnTo>
                  <a:lnTo>
                    <a:pt x="0" y="126"/>
                  </a:lnTo>
                  <a:lnTo>
                    <a:pt x="5" y="12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078" name="Freeform 7"/>
            <p:cNvSpPr>
              <a:spLocks/>
            </p:cNvSpPr>
            <p:nvPr/>
          </p:nvSpPr>
          <p:spPr bwMode="auto">
            <a:xfrm>
              <a:off x="682" y="395"/>
              <a:ext cx="34" cy="139"/>
            </a:xfrm>
            <a:custGeom>
              <a:avLst/>
              <a:gdLst>
                <a:gd name="T0" fmla="*/ 6 w 34"/>
                <a:gd name="T1" fmla="*/ 139 h 139"/>
                <a:gd name="T2" fmla="*/ 6 w 34"/>
                <a:gd name="T3" fmla="*/ 139 h 139"/>
                <a:gd name="T4" fmla="*/ 18 w 34"/>
                <a:gd name="T5" fmla="*/ 99 h 139"/>
                <a:gd name="T6" fmla="*/ 24 w 34"/>
                <a:gd name="T7" fmla="*/ 67 h 139"/>
                <a:gd name="T8" fmla="*/ 29 w 34"/>
                <a:gd name="T9" fmla="*/ 36 h 139"/>
                <a:gd name="T10" fmla="*/ 34 w 34"/>
                <a:gd name="T11" fmla="*/ 0 h 139"/>
                <a:gd name="T12" fmla="*/ 29 w 34"/>
                <a:gd name="T13" fmla="*/ 0 h 139"/>
                <a:gd name="T14" fmla="*/ 24 w 34"/>
                <a:gd name="T15" fmla="*/ 34 h 139"/>
                <a:gd name="T16" fmla="*/ 19 w 34"/>
                <a:gd name="T17" fmla="*/ 65 h 139"/>
                <a:gd name="T18" fmla="*/ 13 w 34"/>
                <a:gd name="T19" fmla="*/ 97 h 139"/>
                <a:gd name="T20" fmla="*/ 0 w 34"/>
                <a:gd name="T21" fmla="*/ 139 h 139"/>
                <a:gd name="T22" fmla="*/ 0 w 34"/>
                <a:gd name="T23" fmla="*/ 139 h 139"/>
                <a:gd name="T24" fmla="*/ 6 w 34"/>
                <a:gd name="T25" fmla="*/ 139 h 1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4"/>
                <a:gd name="T40" fmla="*/ 0 h 139"/>
                <a:gd name="T41" fmla="*/ 34 w 34"/>
                <a:gd name="T42" fmla="*/ 139 h 13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4" h="139">
                  <a:moveTo>
                    <a:pt x="6" y="139"/>
                  </a:moveTo>
                  <a:lnTo>
                    <a:pt x="6" y="139"/>
                  </a:lnTo>
                  <a:lnTo>
                    <a:pt x="18" y="99"/>
                  </a:lnTo>
                  <a:lnTo>
                    <a:pt x="24" y="67"/>
                  </a:lnTo>
                  <a:lnTo>
                    <a:pt x="29" y="36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4" y="34"/>
                  </a:lnTo>
                  <a:lnTo>
                    <a:pt x="19" y="65"/>
                  </a:lnTo>
                  <a:lnTo>
                    <a:pt x="13" y="97"/>
                  </a:lnTo>
                  <a:lnTo>
                    <a:pt x="0" y="139"/>
                  </a:lnTo>
                  <a:lnTo>
                    <a:pt x="6" y="13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079" name="Freeform 8"/>
            <p:cNvSpPr>
              <a:spLocks/>
            </p:cNvSpPr>
            <p:nvPr/>
          </p:nvSpPr>
          <p:spPr bwMode="auto">
            <a:xfrm>
              <a:off x="598" y="534"/>
              <a:ext cx="90" cy="189"/>
            </a:xfrm>
            <a:custGeom>
              <a:avLst/>
              <a:gdLst>
                <a:gd name="T0" fmla="*/ 5 w 90"/>
                <a:gd name="T1" fmla="*/ 189 h 189"/>
                <a:gd name="T2" fmla="*/ 5 w 90"/>
                <a:gd name="T3" fmla="*/ 189 h 189"/>
                <a:gd name="T4" fmla="*/ 18 w 90"/>
                <a:gd name="T5" fmla="*/ 168 h 189"/>
                <a:gd name="T6" fmla="*/ 30 w 90"/>
                <a:gd name="T7" fmla="*/ 144 h 189"/>
                <a:gd name="T8" fmla="*/ 43 w 90"/>
                <a:gd name="T9" fmla="*/ 119 h 189"/>
                <a:gd name="T10" fmla="*/ 54 w 90"/>
                <a:gd name="T11" fmla="*/ 97 h 189"/>
                <a:gd name="T12" fmla="*/ 64 w 90"/>
                <a:gd name="T13" fmla="*/ 74 h 189"/>
                <a:gd name="T14" fmla="*/ 72 w 90"/>
                <a:gd name="T15" fmla="*/ 50 h 189"/>
                <a:gd name="T16" fmla="*/ 82 w 90"/>
                <a:gd name="T17" fmla="*/ 27 h 189"/>
                <a:gd name="T18" fmla="*/ 90 w 90"/>
                <a:gd name="T19" fmla="*/ 0 h 189"/>
                <a:gd name="T20" fmla="*/ 84 w 90"/>
                <a:gd name="T21" fmla="*/ 0 h 189"/>
                <a:gd name="T22" fmla="*/ 77 w 90"/>
                <a:gd name="T23" fmla="*/ 23 h 189"/>
                <a:gd name="T24" fmla="*/ 67 w 90"/>
                <a:gd name="T25" fmla="*/ 49 h 189"/>
                <a:gd name="T26" fmla="*/ 58 w 90"/>
                <a:gd name="T27" fmla="*/ 70 h 189"/>
                <a:gd name="T28" fmla="*/ 48 w 90"/>
                <a:gd name="T29" fmla="*/ 94 h 189"/>
                <a:gd name="T30" fmla="*/ 38 w 90"/>
                <a:gd name="T31" fmla="*/ 119 h 189"/>
                <a:gd name="T32" fmla="*/ 26 w 90"/>
                <a:gd name="T33" fmla="*/ 141 h 189"/>
                <a:gd name="T34" fmla="*/ 13 w 90"/>
                <a:gd name="T35" fmla="*/ 164 h 189"/>
                <a:gd name="T36" fmla="*/ 0 w 90"/>
                <a:gd name="T37" fmla="*/ 188 h 189"/>
                <a:gd name="T38" fmla="*/ 0 w 90"/>
                <a:gd name="T39" fmla="*/ 188 h 189"/>
                <a:gd name="T40" fmla="*/ 5 w 90"/>
                <a:gd name="T41" fmla="*/ 189 h 18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0"/>
                <a:gd name="T64" fmla="*/ 0 h 189"/>
                <a:gd name="T65" fmla="*/ 90 w 90"/>
                <a:gd name="T66" fmla="*/ 189 h 18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0" h="189">
                  <a:moveTo>
                    <a:pt x="5" y="189"/>
                  </a:moveTo>
                  <a:lnTo>
                    <a:pt x="5" y="189"/>
                  </a:lnTo>
                  <a:lnTo>
                    <a:pt x="18" y="168"/>
                  </a:lnTo>
                  <a:lnTo>
                    <a:pt x="30" y="144"/>
                  </a:lnTo>
                  <a:lnTo>
                    <a:pt x="43" y="119"/>
                  </a:lnTo>
                  <a:lnTo>
                    <a:pt x="54" y="97"/>
                  </a:lnTo>
                  <a:lnTo>
                    <a:pt x="64" y="74"/>
                  </a:lnTo>
                  <a:lnTo>
                    <a:pt x="72" y="50"/>
                  </a:lnTo>
                  <a:lnTo>
                    <a:pt x="82" y="27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77" y="23"/>
                  </a:lnTo>
                  <a:lnTo>
                    <a:pt x="67" y="49"/>
                  </a:lnTo>
                  <a:lnTo>
                    <a:pt x="58" y="70"/>
                  </a:lnTo>
                  <a:lnTo>
                    <a:pt x="48" y="94"/>
                  </a:lnTo>
                  <a:lnTo>
                    <a:pt x="38" y="119"/>
                  </a:lnTo>
                  <a:lnTo>
                    <a:pt x="26" y="141"/>
                  </a:lnTo>
                  <a:lnTo>
                    <a:pt x="13" y="164"/>
                  </a:lnTo>
                  <a:lnTo>
                    <a:pt x="0" y="188"/>
                  </a:lnTo>
                  <a:lnTo>
                    <a:pt x="5" y="18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080" name="Freeform 9"/>
            <p:cNvSpPr>
              <a:spLocks/>
            </p:cNvSpPr>
            <p:nvPr/>
          </p:nvSpPr>
          <p:spPr bwMode="auto">
            <a:xfrm>
              <a:off x="490" y="722"/>
              <a:ext cx="113" cy="142"/>
            </a:xfrm>
            <a:custGeom>
              <a:avLst/>
              <a:gdLst>
                <a:gd name="T0" fmla="*/ 2 w 113"/>
                <a:gd name="T1" fmla="*/ 142 h 142"/>
                <a:gd name="T2" fmla="*/ 3 w 113"/>
                <a:gd name="T3" fmla="*/ 140 h 142"/>
                <a:gd name="T4" fmla="*/ 16 w 113"/>
                <a:gd name="T5" fmla="*/ 129 h 142"/>
                <a:gd name="T6" fmla="*/ 44 w 113"/>
                <a:gd name="T7" fmla="*/ 95 h 142"/>
                <a:gd name="T8" fmla="*/ 62 w 113"/>
                <a:gd name="T9" fmla="*/ 74 h 142"/>
                <a:gd name="T10" fmla="*/ 80 w 113"/>
                <a:gd name="T11" fmla="*/ 50 h 142"/>
                <a:gd name="T12" fmla="*/ 97 w 113"/>
                <a:gd name="T13" fmla="*/ 27 h 142"/>
                <a:gd name="T14" fmla="*/ 113 w 113"/>
                <a:gd name="T15" fmla="*/ 1 h 142"/>
                <a:gd name="T16" fmla="*/ 108 w 113"/>
                <a:gd name="T17" fmla="*/ 0 h 142"/>
                <a:gd name="T18" fmla="*/ 92 w 113"/>
                <a:gd name="T19" fmla="*/ 21 h 142"/>
                <a:gd name="T20" fmla="*/ 75 w 113"/>
                <a:gd name="T21" fmla="*/ 46 h 142"/>
                <a:gd name="T22" fmla="*/ 57 w 113"/>
                <a:gd name="T23" fmla="*/ 70 h 142"/>
                <a:gd name="T24" fmla="*/ 39 w 113"/>
                <a:gd name="T25" fmla="*/ 90 h 142"/>
                <a:gd name="T26" fmla="*/ 13 w 113"/>
                <a:gd name="T27" fmla="*/ 124 h 142"/>
                <a:gd name="T28" fmla="*/ 0 w 113"/>
                <a:gd name="T29" fmla="*/ 137 h 142"/>
                <a:gd name="T30" fmla="*/ 3 w 113"/>
                <a:gd name="T31" fmla="*/ 137 h 142"/>
                <a:gd name="T32" fmla="*/ 2 w 113"/>
                <a:gd name="T33" fmla="*/ 142 h 1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3"/>
                <a:gd name="T52" fmla="*/ 0 h 142"/>
                <a:gd name="T53" fmla="*/ 113 w 113"/>
                <a:gd name="T54" fmla="*/ 142 h 1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3" h="142">
                  <a:moveTo>
                    <a:pt x="2" y="142"/>
                  </a:moveTo>
                  <a:lnTo>
                    <a:pt x="3" y="140"/>
                  </a:lnTo>
                  <a:lnTo>
                    <a:pt x="16" y="129"/>
                  </a:lnTo>
                  <a:lnTo>
                    <a:pt x="44" y="95"/>
                  </a:lnTo>
                  <a:lnTo>
                    <a:pt x="62" y="74"/>
                  </a:lnTo>
                  <a:lnTo>
                    <a:pt x="80" y="50"/>
                  </a:lnTo>
                  <a:lnTo>
                    <a:pt x="97" y="27"/>
                  </a:lnTo>
                  <a:lnTo>
                    <a:pt x="113" y="1"/>
                  </a:lnTo>
                  <a:lnTo>
                    <a:pt x="108" y="0"/>
                  </a:lnTo>
                  <a:lnTo>
                    <a:pt x="92" y="21"/>
                  </a:lnTo>
                  <a:lnTo>
                    <a:pt x="75" y="46"/>
                  </a:lnTo>
                  <a:lnTo>
                    <a:pt x="57" y="70"/>
                  </a:lnTo>
                  <a:lnTo>
                    <a:pt x="39" y="90"/>
                  </a:lnTo>
                  <a:lnTo>
                    <a:pt x="13" y="124"/>
                  </a:lnTo>
                  <a:lnTo>
                    <a:pt x="0" y="137"/>
                  </a:lnTo>
                  <a:lnTo>
                    <a:pt x="3" y="137"/>
                  </a:lnTo>
                  <a:lnTo>
                    <a:pt x="2" y="14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081" name="Freeform 10"/>
            <p:cNvSpPr>
              <a:spLocks/>
            </p:cNvSpPr>
            <p:nvPr/>
          </p:nvSpPr>
          <p:spPr bwMode="auto">
            <a:xfrm>
              <a:off x="449" y="821"/>
              <a:ext cx="44" cy="43"/>
            </a:xfrm>
            <a:custGeom>
              <a:avLst/>
              <a:gdLst>
                <a:gd name="T0" fmla="*/ 0 w 44"/>
                <a:gd name="T1" fmla="*/ 5 h 43"/>
                <a:gd name="T2" fmla="*/ 0 w 44"/>
                <a:gd name="T3" fmla="*/ 5 h 43"/>
                <a:gd name="T4" fmla="*/ 25 w 44"/>
                <a:gd name="T5" fmla="*/ 29 h 43"/>
                <a:gd name="T6" fmla="*/ 43 w 44"/>
                <a:gd name="T7" fmla="*/ 43 h 43"/>
                <a:gd name="T8" fmla="*/ 44 w 44"/>
                <a:gd name="T9" fmla="*/ 38 h 43"/>
                <a:gd name="T10" fmla="*/ 28 w 44"/>
                <a:gd name="T11" fmla="*/ 23 h 43"/>
                <a:gd name="T12" fmla="*/ 5 w 44"/>
                <a:gd name="T13" fmla="*/ 0 h 43"/>
                <a:gd name="T14" fmla="*/ 5 w 44"/>
                <a:gd name="T15" fmla="*/ 0 h 43"/>
                <a:gd name="T16" fmla="*/ 0 w 44"/>
                <a:gd name="T17" fmla="*/ 5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4"/>
                <a:gd name="T28" fmla="*/ 0 h 43"/>
                <a:gd name="T29" fmla="*/ 44 w 44"/>
                <a:gd name="T30" fmla="*/ 43 h 4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4" h="43">
                  <a:moveTo>
                    <a:pt x="0" y="5"/>
                  </a:moveTo>
                  <a:lnTo>
                    <a:pt x="0" y="5"/>
                  </a:lnTo>
                  <a:lnTo>
                    <a:pt x="25" y="29"/>
                  </a:lnTo>
                  <a:lnTo>
                    <a:pt x="43" y="43"/>
                  </a:lnTo>
                  <a:lnTo>
                    <a:pt x="44" y="38"/>
                  </a:lnTo>
                  <a:lnTo>
                    <a:pt x="28" y="23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082" name="Freeform 11"/>
            <p:cNvSpPr>
              <a:spLocks/>
            </p:cNvSpPr>
            <p:nvPr/>
          </p:nvSpPr>
          <p:spPr bwMode="auto">
            <a:xfrm>
              <a:off x="388" y="736"/>
              <a:ext cx="66" cy="90"/>
            </a:xfrm>
            <a:custGeom>
              <a:avLst/>
              <a:gdLst>
                <a:gd name="T0" fmla="*/ 0 w 66"/>
                <a:gd name="T1" fmla="*/ 4 h 90"/>
                <a:gd name="T2" fmla="*/ 0 w 66"/>
                <a:gd name="T3" fmla="*/ 4 h 90"/>
                <a:gd name="T4" fmla="*/ 13 w 66"/>
                <a:gd name="T5" fmla="*/ 27 h 90"/>
                <a:gd name="T6" fmla="*/ 27 w 66"/>
                <a:gd name="T7" fmla="*/ 45 h 90"/>
                <a:gd name="T8" fmla="*/ 35 w 66"/>
                <a:gd name="T9" fmla="*/ 61 h 90"/>
                <a:gd name="T10" fmla="*/ 45 w 66"/>
                <a:gd name="T11" fmla="*/ 70 h 90"/>
                <a:gd name="T12" fmla="*/ 54 w 66"/>
                <a:gd name="T13" fmla="*/ 83 h 90"/>
                <a:gd name="T14" fmla="*/ 61 w 66"/>
                <a:gd name="T15" fmla="*/ 90 h 90"/>
                <a:gd name="T16" fmla="*/ 66 w 66"/>
                <a:gd name="T17" fmla="*/ 85 h 90"/>
                <a:gd name="T18" fmla="*/ 59 w 66"/>
                <a:gd name="T19" fmla="*/ 78 h 90"/>
                <a:gd name="T20" fmla="*/ 48 w 66"/>
                <a:gd name="T21" fmla="*/ 65 h 90"/>
                <a:gd name="T22" fmla="*/ 40 w 66"/>
                <a:gd name="T23" fmla="*/ 56 h 90"/>
                <a:gd name="T24" fmla="*/ 30 w 66"/>
                <a:gd name="T25" fmla="*/ 43 h 90"/>
                <a:gd name="T26" fmla="*/ 18 w 66"/>
                <a:gd name="T27" fmla="*/ 25 h 90"/>
                <a:gd name="T28" fmla="*/ 5 w 66"/>
                <a:gd name="T29" fmla="*/ 0 h 90"/>
                <a:gd name="T30" fmla="*/ 5 w 66"/>
                <a:gd name="T31" fmla="*/ 0 h 90"/>
                <a:gd name="T32" fmla="*/ 0 w 66"/>
                <a:gd name="T33" fmla="*/ 4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6"/>
                <a:gd name="T52" fmla="*/ 0 h 90"/>
                <a:gd name="T53" fmla="*/ 66 w 66"/>
                <a:gd name="T54" fmla="*/ 90 h 9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6" h="90">
                  <a:moveTo>
                    <a:pt x="0" y="4"/>
                  </a:moveTo>
                  <a:lnTo>
                    <a:pt x="0" y="4"/>
                  </a:lnTo>
                  <a:lnTo>
                    <a:pt x="13" y="27"/>
                  </a:lnTo>
                  <a:lnTo>
                    <a:pt x="27" y="45"/>
                  </a:lnTo>
                  <a:lnTo>
                    <a:pt x="35" y="61"/>
                  </a:lnTo>
                  <a:lnTo>
                    <a:pt x="45" y="70"/>
                  </a:lnTo>
                  <a:lnTo>
                    <a:pt x="54" y="83"/>
                  </a:lnTo>
                  <a:lnTo>
                    <a:pt x="61" y="90"/>
                  </a:lnTo>
                  <a:lnTo>
                    <a:pt x="66" y="85"/>
                  </a:lnTo>
                  <a:lnTo>
                    <a:pt x="59" y="78"/>
                  </a:lnTo>
                  <a:lnTo>
                    <a:pt x="48" y="65"/>
                  </a:lnTo>
                  <a:lnTo>
                    <a:pt x="40" y="56"/>
                  </a:lnTo>
                  <a:lnTo>
                    <a:pt x="30" y="43"/>
                  </a:lnTo>
                  <a:lnTo>
                    <a:pt x="18" y="25"/>
                  </a:lnTo>
                  <a:lnTo>
                    <a:pt x="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083" name="Freeform 12"/>
            <p:cNvSpPr>
              <a:spLocks/>
            </p:cNvSpPr>
            <p:nvPr/>
          </p:nvSpPr>
          <p:spPr bwMode="auto">
            <a:xfrm>
              <a:off x="290" y="566"/>
              <a:ext cx="103" cy="174"/>
            </a:xfrm>
            <a:custGeom>
              <a:avLst/>
              <a:gdLst>
                <a:gd name="T0" fmla="*/ 0 w 103"/>
                <a:gd name="T1" fmla="*/ 4 h 174"/>
                <a:gd name="T2" fmla="*/ 0 w 103"/>
                <a:gd name="T3" fmla="*/ 4 h 174"/>
                <a:gd name="T4" fmla="*/ 11 w 103"/>
                <a:gd name="T5" fmla="*/ 36 h 174"/>
                <a:gd name="T6" fmla="*/ 23 w 103"/>
                <a:gd name="T7" fmla="*/ 62 h 174"/>
                <a:gd name="T8" fmla="*/ 34 w 103"/>
                <a:gd name="T9" fmla="*/ 82 h 174"/>
                <a:gd name="T10" fmla="*/ 44 w 103"/>
                <a:gd name="T11" fmla="*/ 98 h 174"/>
                <a:gd name="T12" fmla="*/ 57 w 103"/>
                <a:gd name="T13" fmla="*/ 114 h 174"/>
                <a:gd name="T14" fmla="*/ 70 w 103"/>
                <a:gd name="T15" fmla="*/ 130 h 174"/>
                <a:gd name="T16" fmla="*/ 82 w 103"/>
                <a:gd name="T17" fmla="*/ 150 h 174"/>
                <a:gd name="T18" fmla="*/ 98 w 103"/>
                <a:gd name="T19" fmla="*/ 174 h 174"/>
                <a:gd name="T20" fmla="*/ 103 w 103"/>
                <a:gd name="T21" fmla="*/ 170 h 174"/>
                <a:gd name="T22" fmla="*/ 88 w 103"/>
                <a:gd name="T23" fmla="*/ 147 h 174"/>
                <a:gd name="T24" fmla="*/ 74 w 103"/>
                <a:gd name="T25" fmla="*/ 127 h 174"/>
                <a:gd name="T26" fmla="*/ 62 w 103"/>
                <a:gd name="T27" fmla="*/ 110 h 174"/>
                <a:gd name="T28" fmla="*/ 51 w 103"/>
                <a:gd name="T29" fmla="*/ 96 h 174"/>
                <a:gd name="T30" fmla="*/ 39 w 103"/>
                <a:gd name="T31" fmla="*/ 78 h 174"/>
                <a:gd name="T32" fmla="*/ 28 w 103"/>
                <a:gd name="T33" fmla="*/ 58 h 174"/>
                <a:gd name="T34" fmla="*/ 18 w 103"/>
                <a:gd name="T35" fmla="*/ 35 h 174"/>
                <a:gd name="T36" fmla="*/ 6 w 103"/>
                <a:gd name="T37" fmla="*/ 0 h 174"/>
                <a:gd name="T38" fmla="*/ 6 w 103"/>
                <a:gd name="T39" fmla="*/ 0 h 174"/>
                <a:gd name="T40" fmla="*/ 0 w 103"/>
                <a:gd name="T41" fmla="*/ 4 h 17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03"/>
                <a:gd name="T64" fmla="*/ 0 h 174"/>
                <a:gd name="T65" fmla="*/ 103 w 103"/>
                <a:gd name="T66" fmla="*/ 174 h 17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03" h="174">
                  <a:moveTo>
                    <a:pt x="0" y="4"/>
                  </a:moveTo>
                  <a:lnTo>
                    <a:pt x="0" y="4"/>
                  </a:lnTo>
                  <a:lnTo>
                    <a:pt x="11" y="36"/>
                  </a:lnTo>
                  <a:lnTo>
                    <a:pt x="23" y="62"/>
                  </a:lnTo>
                  <a:lnTo>
                    <a:pt x="34" y="82"/>
                  </a:lnTo>
                  <a:lnTo>
                    <a:pt x="44" y="98"/>
                  </a:lnTo>
                  <a:lnTo>
                    <a:pt x="57" y="114"/>
                  </a:lnTo>
                  <a:lnTo>
                    <a:pt x="70" y="130"/>
                  </a:lnTo>
                  <a:lnTo>
                    <a:pt x="82" y="150"/>
                  </a:lnTo>
                  <a:lnTo>
                    <a:pt x="98" y="174"/>
                  </a:lnTo>
                  <a:lnTo>
                    <a:pt x="103" y="170"/>
                  </a:lnTo>
                  <a:lnTo>
                    <a:pt x="88" y="147"/>
                  </a:lnTo>
                  <a:lnTo>
                    <a:pt x="74" y="127"/>
                  </a:lnTo>
                  <a:lnTo>
                    <a:pt x="62" y="110"/>
                  </a:lnTo>
                  <a:lnTo>
                    <a:pt x="51" y="96"/>
                  </a:lnTo>
                  <a:lnTo>
                    <a:pt x="39" y="78"/>
                  </a:lnTo>
                  <a:lnTo>
                    <a:pt x="28" y="58"/>
                  </a:lnTo>
                  <a:lnTo>
                    <a:pt x="18" y="35"/>
                  </a:lnTo>
                  <a:lnTo>
                    <a:pt x="6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084" name="Freeform 13"/>
            <p:cNvSpPr>
              <a:spLocks/>
            </p:cNvSpPr>
            <p:nvPr/>
          </p:nvSpPr>
          <p:spPr bwMode="auto">
            <a:xfrm>
              <a:off x="246" y="389"/>
              <a:ext cx="50" cy="181"/>
            </a:xfrm>
            <a:custGeom>
              <a:avLst/>
              <a:gdLst>
                <a:gd name="T0" fmla="*/ 0 w 50"/>
                <a:gd name="T1" fmla="*/ 0 h 181"/>
                <a:gd name="T2" fmla="*/ 1 w 50"/>
                <a:gd name="T3" fmla="*/ 0 h 181"/>
                <a:gd name="T4" fmla="*/ 8 w 50"/>
                <a:gd name="T5" fmla="*/ 42 h 181"/>
                <a:gd name="T6" fmla="*/ 14 w 50"/>
                <a:gd name="T7" fmla="*/ 76 h 181"/>
                <a:gd name="T8" fmla="*/ 26 w 50"/>
                <a:gd name="T9" fmla="*/ 120 h 181"/>
                <a:gd name="T10" fmla="*/ 44 w 50"/>
                <a:gd name="T11" fmla="*/ 181 h 181"/>
                <a:gd name="T12" fmla="*/ 50 w 50"/>
                <a:gd name="T13" fmla="*/ 177 h 181"/>
                <a:gd name="T14" fmla="*/ 31 w 50"/>
                <a:gd name="T15" fmla="*/ 118 h 181"/>
                <a:gd name="T16" fmla="*/ 21 w 50"/>
                <a:gd name="T17" fmla="*/ 76 h 181"/>
                <a:gd name="T18" fmla="*/ 13 w 50"/>
                <a:gd name="T19" fmla="*/ 40 h 181"/>
                <a:gd name="T20" fmla="*/ 8 w 50"/>
                <a:gd name="T21" fmla="*/ 0 h 181"/>
                <a:gd name="T22" fmla="*/ 8 w 50"/>
                <a:gd name="T23" fmla="*/ 0 h 181"/>
                <a:gd name="T24" fmla="*/ 0 w 50"/>
                <a:gd name="T25" fmla="*/ 0 h 1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0"/>
                <a:gd name="T40" fmla="*/ 0 h 181"/>
                <a:gd name="T41" fmla="*/ 50 w 50"/>
                <a:gd name="T42" fmla="*/ 181 h 18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0" h="181">
                  <a:moveTo>
                    <a:pt x="0" y="0"/>
                  </a:moveTo>
                  <a:lnTo>
                    <a:pt x="1" y="0"/>
                  </a:lnTo>
                  <a:lnTo>
                    <a:pt x="8" y="42"/>
                  </a:lnTo>
                  <a:lnTo>
                    <a:pt x="14" y="76"/>
                  </a:lnTo>
                  <a:lnTo>
                    <a:pt x="26" y="120"/>
                  </a:lnTo>
                  <a:lnTo>
                    <a:pt x="44" y="181"/>
                  </a:lnTo>
                  <a:lnTo>
                    <a:pt x="50" y="177"/>
                  </a:lnTo>
                  <a:lnTo>
                    <a:pt x="31" y="118"/>
                  </a:lnTo>
                  <a:lnTo>
                    <a:pt x="21" y="76"/>
                  </a:lnTo>
                  <a:lnTo>
                    <a:pt x="13" y="4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085" name="Freeform 14"/>
            <p:cNvSpPr>
              <a:spLocks/>
            </p:cNvSpPr>
            <p:nvPr/>
          </p:nvSpPr>
          <p:spPr bwMode="auto">
            <a:xfrm>
              <a:off x="242" y="241"/>
              <a:ext cx="12" cy="148"/>
            </a:xfrm>
            <a:custGeom>
              <a:avLst/>
              <a:gdLst>
                <a:gd name="T0" fmla="*/ 4 w 12"/>
                <a:gd name="T1" fmla="*/ 0 h 148"/>
                <a:gd name="T2" fmla="*/ 0 w 12"/>
                <a:gd name="T3" fmla="*/ 6 h 148"/>
                <a:gd name="T4" fmla="*/ 0 w 12"/>
                <a:gd name="T5" fmla="*/ 19 h 148"/>
                <a:gd name="T6" fmla="*/ 0 w 12"/>
                <a:gd name="T7" fmla="*/ 56 h 148"/>
                <a:gd name="T8" fmla="*/ 2 w 12"/>
                <a:gd name="T9" fmla="*/ 103 h 148"/>
                <a:gd name="T10" fmla="*/ 4 w 12"/>
                <a:gd name="T11" fmla="*/ 148 h 148"/>
                <a:gd name="T12" fmla="*/ 12 w 12"/>
                <a:gd name="T13" fmla="*/ 148 h 148"/>
                <a:gd name="T14" fmla="*/ 7 w 12"/>
                <a:gd name="T15" fmla="*/ 103 h 148"/>
                <a:gd name="T16" fmla="*/ 5 w 12"/>
                <a:gd name="T17" fmla="*/ 56 h 148"/>
                <a:gd name="T18" fmla="*/ 5 w 12"/>
                <a:gd name="T19" fmla="*/ 19 h 148"/>
                <a:gd name="T20" fmla="*/ 5 w 12"/>
                <a:gd name="T21" fmla="*/ 6 h 148"/>
                <a:gd name="T22" fmla="*/ 4 w 12"/>
                <a:gd name="T23" fmla="*/ 8 h 148"/>
                <a:gd name="T24" fmla="*/ 4 w 12"/>
                <a:gd name="T25" fmla="*/ 0 h 148"/>
                <a:gd name="T26" fmla="*/ 0 w 12"/>
                <a:gd name="T27" fmla="*/ 0 h 148"/>
                <a:gd name="T28" fmla="*/ 0 w 12"/>
                <a:gd name="T29" fmla="*/ 6 h 148"/>
                <a:gd name="T30" fmla="*/ 4 w 12"/>
                <a:gd name="T31" fmla="*/ 0 h 14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2"/>
                <a:gd name="T49" fmla="*/ 0 h 148"/>
                <a:gd name="T50" fmla="*/ 12 w 12"/>
                <a:gd name="T51" fmla="*/ 148 h 14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2" h="148">
                  <a:moveTo>
                    <a:pt x="4" y="0"/>
                  </a:moveTo>
                  <a:lnTo>
                    <a:pt x="0" y="6"/>
                  </a:lnTo>
                  <a:lnTo>
                    <a:pt x="0" y="19"/>
                  </a:lnTo>
                  <a:lnTo>
                    <a:pt x="0" y="56"/>
                  </a:lnTo>
                  <a:lnTo>
                    <a:pt x="2" y="103"/>
                  </a:lnTo>
                  <a:lnTo>
                    <a:pt x="4" y="148"/>
                  </a:lnTo>
                  <a:lnTo>
                    <a:pt x="12" y="148"/>
                  </a:lnTo>
                  <a:lnTo>
                    <a:pt x="7" y="103"/>
                  </a:lnTo>
                  <a:lnTo>
                    <a:pt x="5" y="56"/>
                  </a:lnTo>
                  <a:lnTo>
                    <a:pt x="5" y="19"/>
                  </a:lnTo>
                  <a:lnTo>
                    <a:pt x="5" y="6"/>
                  </a:lnTo>
                  <a:lnTo>
                    <a:pt x="4" y="8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086" name="Freeform 15"/>
            <p:cNvSpPr>
              <a:spLocks/>
            </p:cNvSpPr>
            <p:nvPr/>
          </p:nvSpPr>
          <p:spPr bwMode="auto">
            <a:xfrm>
              <a:off x="146" y="196"/>
              <a:ext cx="514" cy="655"/>
            </a:xfrm>
            <a:custGeom>
              <a:avLst/>
              <a:gdLst>
                <a:gd name="T0" fmla="*/ 510 w 514"/>
                <a:gd name="T1" fmla="*/ 2 h 655"/>
                <a:gd name="T2" fmla="*/ 511 w 514"/>
                <a:gd name="T3" fmla="*/ 0 h 655"/>
                <a:gd name="T4" fmla="*/ 513 w 514"/>
                <a:gd name="T5" fmla="*/ 2 h 655"/>
                <a:gd name="T6" fmla="*/ 513 w 514"/>
                <a:gd name="T7" fmla="*/ 17 h 655"/>
                <a:gd name="T8" fmla="*/ 508 w 514"/>
                <a:gd name="T9" fmla="*/ 60 h 655"/>
                <a:gd name="T10" fmla="*/ 506 w 514"/>
                <a:gd name="T11" fmla="*/ 105 h 655"/>
                <a:gd name="T12" fmla="*/ 503 w 514"/>
                <a:gd name="T13" fmla="*/ 141 h 655"/>
                <a:gd name="T14" fmla="*/ 498 w 514"/>
                <a:gd name="T15" fmla="*/ 181 h 655"/>
                <a:gd name="T16" fmla="*/ 492 w 514"/>
                <a:gd name="T17" fmla="*/ 215 h 655"/>
                <a:gd name="T18" fmla="*/ 485 w 514"/>
                <a:gd name="T19" fmla="*/ 249 h 655"/>
                <a:gd name="T20" fmla="*/ 475 w 514"/>
                <a:gd name="T21" fmla="*/ 287 h 655"/>
                <a:gd name="T22" fmla="*/ 464 w 514"/>
                <a:gd name="T23" fmla="*/ 338 h 655"/>
                <a:gd name="T24" fmla="*/ 441 w 514"/>
                <a:gd name="T25" fmla="*/ 408 h 655"/>
                <a:gd name="T26" fmla="*/ 421 w 514"/>
                <a:gd name="T27" fmla="*/ 455 h 655"/>
                <a:gd name="T28" fmla="*/ 396 w 514"/>
                <a:gd name="T29" fmla="*/ 504 h 655"/>
                <a:gd name="T30" fmla="*/ 359 w 514"/>
                <a:gd name="T31" fmla="*/ 556 h 655"/>
                <a:gd name="T32" fmla="*/ 316 w 514"/>
                <a:gd name="T33" fmla="*/ 605 h 655"/>
                <a:gd name="T34" fmla="*/ 280 w 514"/>
                <a:gd name="T35" fmla="*/ 641 h 655"/>
                <a:gd name="T36" fmla="*/ 269 w 514"/>
                <a:gd name="T37" fmla="*/ 652 h 655"/>
                <a:gd name="T38" fmla="*/ 265 w 514"/>
                <a:gd name="T39" fmla="*/ 655 h 655"/>
                <a:gd name="T40" fmla="*/ 259 w 514"/>
                <a:gd name="T41" fmla="*/ 650 h 655"/>
                <a:gd name="T42" fmla="*/ 247 w 514"/>
                <a:gd name="T43" fmla="*/ 641 h 655"/>
                <a:gd name="T44" fmla="*/ 226 w 514"/>
                <a:gd name="T45" fmla="*/ 625 h 655"/>
                <a:gd name="T46" fmla="*/ 218 w 514"/>
                <a:gd name="T47" fmla="*/ 616 h 655"/>
                <a:gd name="T48" fmla="*/ 206 w 514"/>
                <a:gd name="T49" fmla="*/ 600 h 655"/>
                <a:gd name="T50" fmla="*/ 185 w 514"/>
                <a:gd name="T51" fmla="*/ 576 h 655"/>
                <a:gd name="T52" fmla="*/ 160 w 514"/>
                <a:gd name="T53" fmla="*/ 538 h 655"/>
                <a:gd name="T54" fmla="*/ 116 w 514"/>
                <a:gd name="T55" fmla="*/ 462 h 655"/>
                <a:gd name="T56" fmla="*/ 82 w 514"/>
                <a:gd name="T57" fmla="*/ 390 h 655"/>
                <a:gd name="T58" fmla="*/ 65 w 514"/>
                <a:gd name="T59" fmla="*/ 349 h 655"/>
                <a:gd name="T60" fmla="*/ 47 w 514"/>
                <a:gd name="T61" fmla="*/ 293 h 655"/>
                <a:gd name="T62" fmla="*/ 24 w 514"/>
                <a:gd name="T63" fmla="*/ 206 h 655"/>
                <a:gd name="T64" fmla="*/ 11 w 514"/>
                <a:gd name="T65" fmla="*/ 132 h 655"/>
                <a:gd name="T66" fmla="*/ 5 w 514"/>
                <a:gd name="T67" fmla="*/ 82 h 655"/>
                <a:gd name="T68" fmla="*/ 1 w 514"/>
                <a:gd name="T69" fmla="*/ 35 h 655"/>
                <a:gd name="T70" fmla="*/ 0 w 514"/>
                <a:gd name="T71" fmla="*/ 11 h 655"/>
                <a:gd name="T72" fmla="*/ 1 w 514"/>
                <a:gd name="T73" fmla="*/ 2 h 6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14"/>
                <a:gd name="T112" fmla="*/ 0 h 655"/>
                <a:gd name="T113" fmla="*/ 514 w 514"/>
                <a:gd name="T114" fmla="*/ 655 h 6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14" h="655">
                  <a:moveTo>
                    <a:pt x="1" y="2"/>
                  </a:moveTo>
                  <a:lnTo>
                    <a:pt x="510" y="2"/>
                  </a:lnTo>
                  <a:lnTo>
                    <a:pt x="511" y="2"/>
                  </a:lnTo>
                  <a:lnTo>
                    <a:pt x="511" y="0"/>
                  </a:lnTo>
                  <a:lnTo>
                    <a:pt x="513" y="0"/>
                  </a:lnTo>
                  <a:lnTo>
                    <a:pt x="513" y="2"/>
                  </a:lnTo>
                  <a:lnTo>
                    <a:pt x="514" y="8"/>
                  </a:lnTo>
                  <a:lnTo>
                    <a:pt x="513" y="17"/>
                  </a:lnTo>
                  <a:lnTo>
                    <a:pt x="511" y="29"/>
                  </a:lnTo>
                  <a:lnTo>
                    <a:pt x="508" y="60"/>
                  </a:lnTo>
                  <a:lnTo>
                    <a:pt x="508" y="89"/>
                  </a:lnTo>
                  <a:lnTo>
                    <a:pt x="506" y="105"/>
                  </a:lnTo>
                  <a:lnTo>
                    <a:pt x="505" y="121"/>
                  </a:lnTo>
                  <a:lnTo>
                    <a:pt x="503" y="141"/>
                  </a:lnTo>
                  <a:lnTo>
                    <a:pt x="500" y="161"/>
                  </a:lnTo>
                  <a:lnTo>
                    <a:pt x="498" y="181"/>
                  </a:lnTo>
                  <a:lnTo>
                    <a:pt x="495" y="199"/>
                  </a:lnTo>
                  <a:lnTo>
                    <a:pt x="492" y="215"/>
                  </a:lnTo>
                  <a:lnTo>
                    <a:pt x="490" y="231"/>
                  </a:lnTo>
                  <a:lnTo>
                    <a:pt x="485" y="249"/>
                  </a:lnTo>
                  <a:lnTo>
                    <a:pt x="480" y="267"/>
                  </a:lnTo>
                  <a:lnTo>
                    <a:pt x="475" y="287"/>
                  </a:lnTo>
                  <a:lnTo>
                    <a:pt x="469" y="311"/>
                  </a:lnTo>
                  <a:lnTo>
                    <a:pt x="464" y="338"/>
                  </a:lnTo>
                  <a:lnTo>
                    <a:pt x="455" y="361"/>
                  </a:lnTo>
                  <a:lnTo>
                    <a:pt x="441" y="408"/>
                  </a:lnTo>
                  <a:lnTo>
                    <a:pt x="433" y="432"/>
                  </a:lnTo>
                  <a:lnTo>
                    <a:pt x="421" y="455"/>
                  </a:lnTo>
                  <a:lnTo>
                    <a:pt x="410" y="479"/>
                  </a:lnTo>
                  <a:lnTo>
                    <a:pt x="396" y="504"/>
                  </a:lnTo>
                  <a:lnTo>
                    <a:pt x="380" y="529"/>
                  </a:lnTo>
                  <a:lnTo>
                    <a:pt x="359" y="556"/>
                  </a:lnTo>
                  <a:lnTo>
                    <a:pt x="337" y="581"/>
                  </a:lnTo>
                  <a:lnTo>
                    <a:pt x="316" y="605"/>
                  </a:lnTo>
                  <a:lnTo>
                    <a:pt x="295" y="625"/>
                  </a:lnTo>
                  <a:lnTo>
                    <a:pt x="280" y="641"/>
                  </a:lnTo>
                  <a:lnTo>
                    <a:pt x="273" y="646"/>
                  </a:lnTo>
                  <a:lnTo>
                    <a:pt x="269" y="652"/>
                  </a:lnTo>
                  <a:lnTo>
                    <a:pt x="267" y="654"/>
                  </a:lnTo>
                  <a:lnTo>
                    <a:pt x="265" y="655"/>
                  </a:lnTo>
                  <a:lnTo>
                    <a:pt x="264" y="654"/>
                  </a:lnTo>
                  <a:lnTo>
                    <a:pt x="259" y="650"/>
                  </a:lnTo>
                  <a:lnTo>
                    <a:pt x="254" y="646"/>
                  </a:lnTo>
                  <a:lnTo>
                    <a:pt x="247" y="641"/>
                  </a:lnTo>
                  <a:lnTo>
                    <a:pt x="232" y="630"/>
                  </a:lnTo>
                  <a:lnTo>
                    <a:pt x="226" y="625"/>
                  </a:lnTo>
                  <a:lnTo>
                    <a:pt x="223" y="619"/>
                  </a:lnTo>
                  <a:lnTo>
                    <a:pt x="218" y="616"/>
                  </a:lnTo>
                  <a:lnTo>
                    <a:pt x="213" y="609"/>
                  </a:lnTo>
                  <a:lnTo>
                    <a:pt x="206" y="600"/>
                  </a:lnTo>
                  <a:lnTo>
                    <a:pt x="196" y="589"/>
                  </a:lnTo>
                  <a:lnTo>
                    <a:pt x="185" y="576"/>
                  </a:lnTo>
                  <a:lnTo>
                    <a:pt x="173" y="558"/>
                  </a:lnTo>
                  <a:lnTo>
                    <a:pt x="160" y="538"/>
                  </a:lnTo>
                  <a:lnTo>
                    <a:pt x="144" y="515"/>
                  </a:lnTo>
                  <a:lnTo>
                    <a:pt x="116" y="462"/>
                  </a:lnTo>
                  <a:lnTo>
                    <a:pt x="91" y="414"/>
                  </a:lnTo>
                  <a:lnTo>
                    <a:pt x="82" y="390"/>
                  </a:lnTo>
                  <a:lnTo>
                    <a:pt x="72" y="369"/>
                  </a:lnTo>
                  <a:lnTo>
                    <a:pt x="65" y="349"/>
                  </a:lnTo>
                  <a:lnTo>
                    <a:pt x="57" y="331"/>
                  </a:lnTo>
                  <a:lnTo>
                    <a:pt x="47" y="293"/>
                  </a:lnTo>
                  <a:lnTo>
                    <a:pt x="36" y="251"/>
                  </a:lnTo>
                  <a:lnTo>
                    <a:pt x="24" y="206"/>
                  </a:lnTo>
                  <a:lnTo>
                    <a:pt x="16" y="157"/>
                  </a:lnTo>
                  <a:lnTo>
                    <a:pt x="11" y="132"/>
                  </a:lnTo>
                  <a:lnTo>
                    <a:pt x="8" y="107"/>
                  </a:lnTo>
                  <a:lnTo>
                    <a:pt x="5" y="82"/>
                  </a:lnTo>
                  <a:lnTo>
                    <a:pt x="3" y="56"/>
                  </a:lnTo>
                  <a:lnTo>
                    <a:pt x="1" y="35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6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087" name="Freeform 16"/>
            <p:cNvSpPr>
              <a:spLocks/>
            </p:cNvSpPr>
            <p:nvPr/>
          </p:nvSpPr>
          <p:spPr bwMode="auto">
            <a:xfrm>
              <a:off x="147" y="198"/>
              <a:ext cx="184" cy="175"/>
            </a:xfrm>
            <a:custGeom>
              <a:avLst/>
              <a:gdLst>
                <a:gd name="T0" fmla="*/ 17 w 184"/>
                <a:gd name="T1" fmla="*/ 0 h 175"/>
                <a:gd name="T2" fmla="*/ 184 w 184"/>
                <a:gd name="T3" fmla="*/ 0 h 175"/>
                <a:gd name="T4" fmla="*/ 182 w 184"/>
                <a:gd name="T5" fmla="*/ 175 h 175"/>
                <a:gd name="T6" fmla="*/ 15 w 184"/>
                <a:gd name="T7" fmla="*/ 175 h 175"/>
                <a:gd name="T8" fmla="*/ 15 w 184"/>
                <a:gd name="T9" fmla="*/ 175 h 175"/>
                <a:gd name="T10" fmla="*/ 17 w 184"/>
                <a:gd name="T11" fmla="*/ 175 h 175"/>
                <a:gd name="T12" fmla="*/ 18 w 184"/>
                <a:gd name="T13" fmla="*/ 172 h 175"/>
                <a:gd name="T14" fmla="*/ 17 w 184"/>
                <a:gd name="T15" fmla="*/ 168 h 175"/>
                <a:gd name="T16" fmla="*/ 15 w 184"/>
                <a:gd name="T17" fmla="*/ 161 h 175"/>
                <a:gd name="T18" fmla="*/ 15 w 184"/>
                <a:gd name="T19" fmla="*/ 157 h 175"/>
                <a:gd name="T20" fmla="*/ 15 w 184"/>
                <a:gd name="T21" fmla="*/ 154 h 175"/>
                <a:gd name="T22" fmla="*/ 15 w 184"/>
                <a:gd name="T23" fmla="*/ 148 h 175"/>
                <a:gd name="T24" fmla="*/ 13 w 184"/>
                <a:gd name="T25" fmla="*/ 139 h 175"/>
                <a:gd name="T26" fmla="*/ 12 w 184"/>
                <a:gd name="T27" fmla="*/ 132 h 175"/>
                <a:gd name="T28" fmla="*/ 10 w 184"/>
                <a:gd name="T29" fmla="*/ 123 h 175"/>
                <a:gd name="T30" fmla="*/ 8 w 184"/>
                <a:gd name="T31" fmla="*/ 112 h 175"/>
                <a:gd name="T32" fmla="*/ 8 w 184"/>
                <a:gd name="T33" fmla="*/ 103 h 175"/>
                <a:gd name="T34" fmla="*/ 7 w 184"/>
                <a:gd name="T35" fmla="*/ 94 h 175"/>
                <a:gd name="T36" fmla="*/ 5 w 184"/>
                <a:gd name="T37" fmla="*/ 85 h 175"/>
                <a:gd name="T38" fmla="*/ 2 w 184"/>
                <a:gd name="T39" fmla="*/ 65 h 175"/>
                <a:gd name="T40" fmla="*/ 2 w 184"/>
                <a:gd name="T41" fmla="*/ 45 h 175"/>
                <a:gd name="T42" fmla="*/ 2 w 184"/>
                <a:gd name="T43" fmla="*/ 40 h 175"/>
                <a:gd name="T44" fmla="*/ 2 w 184"/>
                <a:gd name="T45" fmla="*/ 33 h 175"/>
                <a:gd name="T46" fmla="*/ 2 w 184"/>
                <a:gd name="T47" fmla="*/ 20 h 175"/>
                <a:gd name="T48" fmla="*/ 0 w 184"/>
                <a:gd name="T49" fmla="*/ 11 h 175"/>
                <a:gd name="T50" fmla="*/ 0 w 184"/>
                <a:gd name="T51" fmla="*/ 6 h 175"/>
                <a:gd name="T52" fmla="*/ 0 w 184"/>
                <a:gd name="T53" fmla="*/ 2 h 175"/>
                <a:gd name="T54" fmla="*/ 0 w 184"/>
                <a:gd name="T55" fmla="*/ 0 h 175"/>
                <a:gd name="T56" fmla="*/ 17 w 184"/>
                <a:gd name="T57" fmla="*/ 0 h 17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84"/>
                <a:gd name="T88" fmla="*/ 0 h 175"/>
                <a:gd name="T89" fmla="*/ 184 w 184"/>
                <a:gd name="T90" fmla="*/ 175 h 17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84" h="175">
                  <a:moveTo>
                    <a:pt x="17" y="0"/>
                  </a:moveTo>
                  <a:lnTo>
                    <a:pt x="184" y="0"/>
                  </a:lnTo>
                  <a:lnTo>
                    <a:pt x="182" y="175"/>
                  </a:lnTo>
                  <a:lnTo>
                    <a:pt x="15" y="175"/>
                  </a:lnTo>
                  <a:lnTo>
                    <a:pt x="17" y="175"/>
                  </a:lnTo>
                  <a:lnTo>
                    <a:pt x="18" y="172"/>
                  </a:lnTo>
                  <a:lnTo>
                    <a:pt x="17" y="168"/>
                  </a:lnTo>
                  <a:lnTo>
                    <a:pt x="15" y="161"/>
                  </a:lnTo>
                  <a:lnTo>
                    <a:pt x="15" y="157"/>
                  </a:lnTo>
                  <a:lnTo>
                    <a:pt x="15" y="154"/>
                  </a:lnTo>
                  <a:lnTo>
                    <a:pt x="15" y="148"/>
                  </a:lnTo>
                  <a:lnTo>
                    <a:pt x="13" y="139"/>
                  </a:lnTo>
                  <a:lnTo>
                    <a:pt x="12" y="132"/>
                  </a:lnTo>
                  <a:lnTo>
                    <a:pt x="10" y="123"/>
                  </a:lnTo>
                  <a:lnTo>
                    <a:pt x="8" y="112"/>
                  </a:lnTo>
                  <a:lnTo>
                    <a:pt x="8" y="103"/>
                  </a:lnTo>
                  <a:lnTo>
                    <a:pt x="7" y="94"/>
                  </a:lnTo>
                  <a:lnTo>
                    <a:pt x="5" y="85"/>
                  </a:lnTo>
                  <a:lnTo>
                    <a:pt x="2" y="65"/>
                  </a:lnTo>
                  <a:lnTo>
                    <a:pt x="2" y="45"/>
                  </a:lnTo>
                  <a:lnTo>
                    <a:pt x="2" y="40"/>
                  </a:lnTo>
                  <a:lnTo>
                    <a:pt x="2" y="33"/>
                  </a:lnTo>
                  <a:lnTo>
                    <a:pt x="2" y="20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088" name="Freeform 17"/>
            <p:cNvSpPr>
              <a:spLocks/>
            </p:cNvSpPr>
            <p:nvPr/>
          </p:nvSpPr>
          <p:spPr bwMode="auto">
            <a:xfrm>
              <a:off x="160" y="207"/>
              <a:ext cx="58" cy="89"/>
            </a:xfrm>
            <a:custGeom>
              <a:avLst/>
              <a:gdLst>
                <a:gd name="T0" fmla="*/ 20 w 58"/>
                <a:gd name="T1" fmla="*/ 25 h 89"/>
                <a:gd name="T2" fmla="*/ 22 w 58"/>
                <a:gd name="T3" fmla="*/ 24 h 89"/>
                <a:gd name="T4" fmla="*/ 20 w 58"/>
                <a:gd name="T5" fmla="*/ 18 h 89"/>
                <a:gd name="T6" fmla="*/ 20 w 58"/>
                <a:gd name="T7" fmla="*/ 15 h 89"/>
                <a:gd name="T8" fmla="*/ 25 w 58"/>
                <a:gd name="T9" fmla="*/ 13 h 89"/>
                <a:gd name="T10" fmla="*/ 23 w 58"/>
                <a:gd name="T11" fmla="*/ 11 h 89"/>
                <a:gd name="T12" fmla="*/ 27 w 58"/>
                <a:gd name="T13" fmla="*/ 7 h 89"/>
                <a:gd name="T14" fmla="*/ 30 w 58"/>
                <a:gd name="T15" fmla="*/ 6 h 89"/>
                <a:gd name="T16" fmla="*/ 33 w 58"/>
                <a:gd name="T17" fmla="*/ 4 h 89"/>
                <a:gd name="T18" fmla="*/ 40 w 58"/>
                <a:gd name="T19" fmla="*/ 2 h 89"/>
                <a:gd name="T20" fmla="*/ 41 w 58"/>
                <a:gd name="T21" fmla="*/ 4 h 89"/>
                <a:gd name="T22" fmla="*/ 41 w 58"/>
                <a:gd name="T23" fmla="*/ 7 h 89"/>
                <a:gd name="T24" fmla="*/ 41 w 58"/>
                <a:gd name="T25" fmla="*/ 9 h 89"/>
                <a:gd name="T26" fmla="*/ 43 w 58"/>
                <a:gd name="T27" fmla="*/ 27 h 89"/>
                <a:gd name="T28" fmla="*/ 38 w 58"/>
                <a:gd name="T29" fmla="*/ 33 h 89"/>
                <a:gd name="T30" fmla="*/ 33 w 58"/>
                <a:gd name="T31" fmla="*/ 34 h 89"/>
                <a:gd name="T32" fmla="*/ 33 w 58"/>
                <a:gd name="T33" fmla="*/ 42 h 89"/>
                <a:gd name="T34" fmla="*/ 36 w 58"/>
                <a:gd name="T35" fmla="*/ 45 h 89"/>
                <a:gd name="T36" fmla="*/ 38 w 58"/>
                <a:gd name="T37" fmla="*/ 54 h 89"/>
                <a:gd name="T38" fmla="*/ 41 w 58"/>
                <a:gd name="T39" fmla="*/ 33 h 89"/>
                <a:gd name="T40" fmla="*/ 43 w 58"/>
                <a:gd name="T41" fmla="*/ 31 h 89"/>
                <a:gd name="T42" fmla="*/ 46 w 58"/>
                <a:gd name="T43" fmla="*/ 31 h 89"/>
                <a:gd name="T44" fmla="*/ 51 w 58"/>
                <a:gd name="T45" fmla="*/ 31 h 89"/>
                <a:gd name="T46" fmla="*/ 58 w 58"/>
                <a:gd name="T47" fmla="*/ 38 h 89"/>
                <a:gd name="T48" fmla="*/ 51 w 58"/>
                <a:gd name="T49" fmla="*/ 40 h 89"/>
                <a:gd name="T50" fmla="*/ 46 w 58"/>
                <a:gd name="T51" fmla="*/ 34 h 89"/>
                <a:gd name="T52" fmla="*/ 43 w 58"/>
                <a:gd name="T53" fmla="*/ 34 h 89"/>
                <a:gd name="T54" fmla="*/ 41 w 58"/>
                <a:gd name="T55" fmla="*/ 36 h 89"/>
                <a:gd name="T56" fmla="*/ 43 w 58"/>
                <a:gd name="T57" fmla="*/ 40 h 89"/>
                <a:gd name="T58" fmla="*/ 43 w 58"/>
                <a:gd name="T59" fmla="*/ 51 h 89"/>
                <a:gd name="T60" fmla="*/ 36 w 58"/>
                <a:gd name="T61" fmla="*/ 62 h 89"/>
                <a:gd name="T62" fmla="*/ 40 w 58"/>
                <a:gd name="T63" fmla="*/ 81 h 89"/>
                <a:gd name="T64" fmla="*/ 33 w 58"/>
                <a:gd name="T65" fmla="*/ 89 h 89"/>
                <a:gd name="T66" fmla="*/ 23 w 58"/>
                <a:gd name="T67" fmla="*/ 83 h 89"/>
                <a:gd name="T68" fmla="*/ 23 w 58"/>
                <a:gd name="T69" fmla="*/ 78 h 89"/>
                <a:gd name="T70" fmla="*/ 30 w 58"/>
                <a:gd name="T71" fmla="*/ 76 h 89"/>
                <a:gd name="T72" fmla="*/ 30 w 58"/>
                <a:gd name="T73" fmla="*/ 72 h 89"/>
                <a:gd name="T74" fmla="*/ 23 w 58"/>
                <a:gd name="T75" fmla="*/ 72 h 89"/>
                <a:gd name="T76" fmla="*/ 12 w 58"/>
                <a:gd name="T77" fmla="*/ 65 h 89"/>
                <a:gd name="T78" fmla="*/ 9 w 58"/>
                <a:gd name="T79" fmla="*/ 58 h 89"/>
                <a:gd name="T80" fmla="*/ 12 w 58"/>
                <a:gd name="T81" fmla="*/ 54 h 89"/>
                <a:gd name="T82" fmla="*/ 15 w 58"/>
                <a:gd name="T83" fmla="*/ 53 h 89"/>
                <a:gd name="T84" fmla="*/ 18 w 58"/>
                <a:gd name="T85" fmla="*/ 60 h 89"/>
                <a:gd name="T86" fmla="*/ 20 w 58"/>
                <a:gd name="T87" fmla="*/ 60 h 89"/>
                <a:gd name="T88" fmla="*/ 18 w 58"/>
                <a:gd name="T89" fmla="*/ 51 h 89"/>
                <a:gd name="T90" fmla="*/ 23 w 58"/>
                <a:gd name="T91" fmla="*/ 51 h 89"/>
                <a:gd name="T92" fmla="*/ 23 w 58"/>
                <a:gd name="T93" fmla="*/ 47 h 89"/>
                <a:gd name="T94" fmla="*/ 17 w 58"/>
                <a:gd name="T95" fmla="*/ 47 h 89"/>
                <a:gd name="T96" fmla="*/ 0 w 58"/>
                <a:gd name="T97" fmla="*/ 43 h 89"/>
                <a:gd name="T98" fmla="*/ 4 w 58"/>
                <a:gd name="T99" fmla="*/ 31 h 89"/>
                <a:gd name="T100" fmla="*/ 7 w 58"/>
                <a:gd name="T101" fmla="*/ 34 h 89"/>
                <a:gd name="T102" fmla="*/ 10 w 58"/>
                <a:gd name="T103" fmla="*/ 40 h 89"/>
                <a:gd name="T104" fmla="*/ 15 w 58"/>
                <a:gd name="T105" fmla="*/ 38 h 89"/>
                <a:gd name="T106" fmla="*/ 14 w 58"/>
                <a:gd name="T107" fmla="*/ 34 h 89"/>
                <a:gd name="T108" fmla="*/ 10 w 58"/>
                <a:gd name="T109" fmla="*/ 31 h 89"/>
                <a:gd name="T110" fmla="*/ 7 w 58"/>
                <a:gd name="T111" fmla="*/ 25 h 89"/>
                <a:gd name="T112" fmla="*/ 5 w 58"/>
                <a:gd name="T113" fmla="*/ 20 h 89"/>
                <a:gd name="T114" fmla="*/ 7 w 58"/>
                <a:gd name="T115" fmla="*/ 15 h 89"/>
                <a:gd name="T116" fmla="*/ 12 w 58"/>
                <a:gd name="T117" fmla="*/ 15 h 89"/>
                <a:gd name="T118" fmla="*/ 15 w 58"/>
                <a:gd name="T119" fmla="*/ 24 h 8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58"/>
                <a:gd name="T181" fmla="*/ 0 h 89"/>
                <a:gd name="T182" fmla="*/ 58 w 58"/>
                <a:gd name="T183" fmla="*/ 89 h 89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58" h="89">
                  <a:moveTo>
                    <a:pt x="15" y="24"/>
                  </a:moveTo>
                  <a:lnTo>
                    <a:pt x="15" y="24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2" y="24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3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7" y="9"/>
                  </a:lnTo>
                  <a:lnTo>
                    <a:pt x="27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2" y="6"/>
                  </a:lnTo>
                  <a:lnTo>
                    <a:pt x="32" y="4"/>
                  </a:lnTo>
                  <a:lnTo>
                    <a:pt x="33" y="4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40" y="2"/>
                  </a:lnTo>
                  <a:lnTo>
                    <a:pt x="40" y="4"/>
                  </a:lnTo>
                  <a:lnTo>
                    <a:pt x="41" y="4"/>
                  </a:lnTo>
                  <a:lnTo>
                    <a:pt x="41" y="6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5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3" y="40"/>
                  </a:lnTo>
                  <a:lnTo>
                    <a:pt x="33" y="42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8" y="51"/>
                  </a:lnTo>
                  <a:lnTo>
                    <a:pt x="38" y="53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40" y="56"/>
                  </a:lnTo>
                  <a:lnTo>
                    <a:pt x="41" y="54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50" y="31"/>
                  </a:lnTo>
                  <a:lnTo>
                    <a:pt x="51" y="31"/>
                  </a:lnTo>
                  <a:lnTo>
                    <a:pt x="53" y="33"/>
                  </a:lnTo>
                  <a:lnTo>
                    <a:pt x="55" y="34"/>
                  </a:lnTo>
                  <a:lnTo>
                    <a:pt x="56" y="36"/>
                  </a:lnTo>
                  <a:lnTo>
                    <a:pt x="58" y="36"/>
                  </a:lnTo>
                  <a:lnTo>
                    <a:pt x="58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1" y="40"/>
                  </a:lnTo>
                  <a:lnTo>
                    <a:pt x="50" y="40"/>
                  </a:lnTo>
                  <a:lnTo>
                    <a:pt x="48" y="38"/>
                  </a:lnTo>
                  <a:lnTo>
                    <a:pt x="48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3"/>
                  </a:lnTo>
                  <a:lnTo>
                    <a:pt x="45" y="33"/>
                  </a:lnTo>
                  <a:lnTo>
                    <a:pt x="45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3" y="40"/>
                  </a:lnTo>
                  <a:lnTo>
                    <a:pt x="43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1" y="60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40" y="72"/>
                  </a:lnTo>
                  <a:lnTo>
                    <a:pt x="40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0" y="89"/>
                  </a:lnTo>
                  <a:lnTo>
                    <a:pt x="27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3" y="81"/>
                  </a:lnTo>
                  <a:lnTo>
                    <a:pt x="22" y="80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7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2" y="76"/>
                  </a:lnTo>
                  <a:lnTo>
                    <a:pt x="32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7" y="71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4" y="67"/>
                  </a:lnTo>
                  <a:lnTo>
                    <a:pt x="12" y="67"/>
                  </a:lnTo>
                  <a:lnTo>
                    <a:pt x="12" y="65"/>
                  </a:lnTo>
                  <a:lnTo>
                    <a:pt x="10" y="65"/>
                  </a:lnTo>
                  <a:lnTo>
                    <a:pt x="9" y="63"/>
                  </a:lnTo>
                  <a:lnTo>
                    <a:pt x="9" y="60"/>
                  </a:lnTo>
                  <a:lnTo>
                    <a:pt x="9" y="58"/>
                  </a:lnTo>
                  <a:lnTo>
                    <a:pt x="9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4" y="53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3" y="51"/>
                  </a:lnTo>
                  <a:lnTo>
                    <a:pt x="23" y="49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5" y="47"/>
                  </a:lnTo>
                  <a:lnTo>
                    <a:pt x="9" y="45"/>
                  </a:lnTo>
                  <a:lnTo>
                    <a:pt x="7" y="45"/>
                  </a:lnTo>
                  <a:lnTo>
                    <a:pt x="5" y="45"/>
                  </a:lnTo>
                  <a:lnTo>
                    <a:pt x="4" y="45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4" y="31"/>
                  </a:lnTo>
                  <a:lnTo>
                    <a:pt x="5" y="31"/>
                  </a:lnTo>
                  <a:lnTo>
                    <a:pt x="5" y="33"/>
                  </a:lnTo>
                  <a:lnTo>
                    <a:pt x="7" y="33"/>
                  </a:lnTo>
                  <a:lnTo>
                    <a:pt x="7" y="34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9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4" y="38"/>
                  </a:lnTo>
                  <a:lnTo>
                    <a:pt x="15" y="38"/>
                  </a:lnTo>
                  <a:lnTo>
                    <a:pt x="15" y="36"/>
                  </a:lnTo>
                  <a:lnTo>
                    <a:pt x="14" y="36"/>
                  </a:lnTo>
                  <a:lnTo>
                    <a:pt x="14" y="34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9" y="31"/>
                  </a:lnTo>
                  <a:lnTo>
                    <a:pt x="9" y="29"/>
                  </a:lnTo>
                  <a:lnTo>
                    <a:pt x="7" y="25"/>
                  </a:lnTo>
                  <a:lnTo>
                    <a:pt x="7" y="24"/>
                  </a:lnTo>
                  <a:lnTo>
                    <a:pt x="7" y="22"/>
                  </a:lnTo>
                  <a:lnTo>
                    <a:pt x="5" y="22"/>
                  </a:lnTo>
                  <a:lnTo>
                    <a:pt x="4" y="20"/>
                  </a:lnTo>
                  <a:lnTo>
                    <a:pt x="5" y="20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14" y="24"/>
                  </a:lnTo>
                  <a:lnTo>
                    <a:pt x="1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089" name="Freeform 18"/>
            <p:cNvSpPr>
              <a:spLocks/>
            </p:cNvSpPr>
            <p:nvPr/>
          </p:nvSpPr>
          <p:spPr bwMode="auto">
            <a:xfrm>
              <a:off x="270" y="207"/>
              <a:ext cx="56" cy="89"/>
            </a:xfrm>
            <a:custGeom>
              <a:avLst/>
              <a:gdLst>
                <a:gd name="T0" fmla="*/ 18 w 56"/>
                <a:gd name="T1" fmla="*/ 25 h 89"/>
                <a:gd name="T2" fmla="*/ 20 w 56"/>
                <a:gd name="T3" fmla="*/ 24 h 89"/>
                <a:gd name="T4" fmla="*/ 20 w 56"/>
                <a:gd name="T5" fmla="*/ 18 h 89"/>
                <a:gd name="T6" fmla="*/ 20 w 56"/>
                <a:gd name="T7" fmla="*/ 15 h 89"/>
                <a:gd name="T8" fmla="*/ 23 w 56"/>
                <a:gd name="T9" fmla="*/ 13 h 89"/>
                <a:gd name="T10" fmla="*/ 23 w 56"/>
                <a:gd name="T11" fmla="*/ 11 h 89"/>
                <a:gd name="T12" fmla="*/ 26 w 56"/>
                <a:gd name="T13" fmla="*/ 7 h 89"/>
                <a:gd name="T14" fmla="*/ 30 w 56"/>
                <a:gd name="T15" fmla="*/ 6 h 89"/>
                <a:gd name="T16" fmla="*/ 31 w 56"/>
                <a:gd name="T17" fmla="*/ 2 h 89"/>
                <a:gd name="T18" fmla="*/ 38 w 56"/>
                <a:gd name="T19" fmla="*/ 2 h 89"/>
                <a:gd name="T20" fmla="*/ 40 w 56"/>
                <a:gd name="T21" fmla="*/ 4 h 89"/>
                <a:gd name="T22" fmla="*/ 40 w 56"/>
                <a:gd name="T23" fmla="*/ 7 h 89"/>
                <a:gd name="T24" fmla="*/ 43 w 56"/>
                <a:gd name="T25" fmla="*/ 11 h 89"/>
                <a:gd name="T26" fmla="*/ 41 w 56"/>
                <a:gd name="T27" fmla="*/ 29 h 89"/>
                <a:gd name="T28" fmla="*/ 36 w 56"/>
                <a:gd name="T29" fmla="*/ 33 h 89"/>
                <a:gd name="T30" fmla="*/ 33 w 56"/>
                <a:gd name="T31" fmla="*/ 34 h 89"/>
                <a:gd name="T32" fmla="*/ 31 w 56"/>
                <a:gd name="T33" fmla="*/ 42 h 89"/>
                <a:gd name="T34" fmla="*/ 35 w 56"/>
                <a:gd name="T35" fmla="*/ 45 h 89"/>
                <a:gd name="T36" fmla="*/ 38 w 56"/>
                <a:gd name="T37" fmla="*/ 54 h 89"/>
                <a:gd name="T38" fmla="*/ 40 w 56"/>
                <a:gd name="T39" fmla="*/ 33 h 89"/>
                <a:gd name="T40" fmla="*/ 43 w 56"/>
                <a:gd name="T41" fmla="*/ 31 h 89"/>
                <a:gd name="T42" fmla="*/ 46 w 56"/>
                <a:gd name="T43" fmla="*/ 31 h 89"/>
                <a:gd name="T44" fmla="*/ 53 w 56"/>
                <a:gd name="T45" fmla="*/ 33 h 89"/>
                <a:gd name="T46" fmla="*/ 56 w 56"/>
                <a:gd name="T47" fmla="*/ 38 h 89"/>
                <a:gd name="T48" fmla="*/ 48 w 56"/>
                <a:gd name="T49" fmla="*/ 40 h 89"/>
                <a:gd name="T50" fmla="*/ 46 w 56"/>
                <a:gd name="T51" fmla="*/ 34 h 89"/>
                <a:gd name="T52" fmla="*/ 43 w 56"/>
                <a:gd name="T53" fmla="*/ 34 h 89"/>
                <a:gd name="T54" fmla="*/ 41 w 56"/>
                <a:gd name="T55" fmla="*/ 36 h 89"/>
                <a:gd name="T56" fmla="*/ 41 w 56"/>
                <a:gd name="T57" fmla="*/ 42 h 89"/>
                <a:gd name="T58" fmla="*/ 41 w 56"/>
                <a:gd name="T59" fmla="*/ 56 h 89"/>
                <a:gd name="T60" fmla="*/ 36 w 56"/>
                <a:gd name="T61" fmla="*/ 63 h 89"/>
                <a:gd name="T62" fmla="*/ 38 w 56"/>
                <a:gd name="T63" fmla="*/ 81 h 89"/>
                <a:gd name="T64" fmla="*/ 25 w 56"/>
                <a:gd name="T65" fmla="*/ 89 h 89"/>
                <a:gd name="T66" fmla="*/ 20 w 56"/>
                <a:gd name="T67" fmla="*/ 81 h 89"/>
                <a:gd name="T68" fmla="*/ 23 w 56"/>
                <a:gd name="T69" fmla="*/ 78 h 89"/>
                <a:gd name="T70" fmla="*/ 30 w 56"/>
                <a:gd name="T71" fmla="*/ 76 h 89"/>
                <a:gd name="T72" fmla="*/ 28 w 56"/>
                <a:gd name="T73" fmla="*/ 71 h 89"/>
                <a:gd name="T74" fmla="*/ 20 w 56"/>
                <a:gd name="T75" fmla="*/ 71 h 89"/>
                <a:gd name="T76" fmla="*/ 8 w 56"/>
                <a:gd name="T77" fmla="*/ 63 h 89"/>
                <a:gd name="T78" fmla="*/ 8 w 56"/>
                <a:gd name="T79" fmla="*/ 56 h 89"/>
                <a:gd name="T80" fmla="*/ 12 w 56"/>
                <a:gd name="T81" fmla="*/ 54 h 89"/>
                <a:gd name="T82" fmla="*/ 13 w 56"/>
                <a:gd name="T83" fmla="*/ 54 h 89"/>
                <a:gd name="T84" fmla="*/ 18 w 56"/>
                <a:gd name="T85" fmla="*/ 60 h 89"/>
                <a:gd name="T86" fmla="*/ 18 w 56"/>
                <a:gd name="T87" fmla="*/ 60 h 89"/>
                <a:gd name="T88" fmla="*/ 20 w 56"/>
                <a:gd name="T89" fmla="*/ 51 h 89"/>
                <a:gd name="T90" fmla="*/ 22 w 56"/>
                <a:gd name="T91" fmla="*/ 51 h 89"/>
                <a:gd name="T92" fmla="*/ 22 w 56"/>
                <a:gd name="T93" fmla="*/ 47 h 89"/>
                <a:gd name="T94" fmla="*/ 12 w 56"/>
                <a:gd name="T95" fmla="*/ 47 h 89"/>
                <a:gd name="T96" fmla="*/ 0 w 56"/>
                <a:gd name="T97" fmla="*/ 40 h 89"/>
                <a:gd name="T98" fmla="*/ 2 w 56"/>
                <a:gd name="T99" fmla="*/ 31 h 89"/>
                <a:gd name="T100" fmla="*/ 7 w 56"/>
                <a:gd name="T101" fmla="*/ 38 h 89"/>
                <a:gd name="T102" fmla="*/ 12 w 56"/>
                <a:gd name="T103" fmla="*/ 40 h 89"/>
                <a:gd name="T104" fmla="*/ 13 w 56"/>
                <a:gd name="T105" fmla="*/ 36 h 89"/>
                <a:gd name="T106" fmla="*/ 12 w 56"/>
                <a:gd name="T107" fmla="*/ 33 h 89"/>
                <a:gd name="T108" fmla="*/ 8 w 56"/>
                <a:gd name="T109" fmla="*/ 31 h 89"/>
                <a:gd name="T110" fmla="*/ 5 w 56"/>
                <a:gd name="T111" fmla="*/ 22 h 89"/>
                <a:gd name="T112" fmla="*/ 4 w 56"/>
                <a:gd name="T113" fmla="*/ 18 h 89"/>
                <a:gd name="T114" fmla="*/ 7 w 56"/>
                <a:gd name="T115" fmla="*/ 15 h 89"/>
                <a:gd name="T116" fmla="*/ 12 w 56"/>
                <a:gd name="T117" fmla="*/ 15 h 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6"/>
                <a:gd name="T178" fmla="*/ 0 h 89"/>
                <a:gd name="T179" fmla="*/ 56 w 56"/>
                <a:gd name="T180" fmla="*/ 89 h 8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6" h="89">
                  <a:moveTo>
                    <a:pt x="12" y="24"/>
                  </a:moveTo>
                  <a:lnTo>
                    <a:pt x="12" y="24"/>
                  </a:lnTo>
                  <a:lnTo>
                    <a:pt x="13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2" y="13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2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6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1" y="4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4"/>
                  </a:lnTo>
                  <a:lnTo>
                    <a:pt x="40" y="4"/>
                  </a:lnTo>
                  <a:lnTo>
                    <a:pt x="40" y="6"/>
                  </a:lnTo>
                  <a:lnTo>
                    <a:pt x="40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40"/>
                  </a:lnTo>
                  <a:lnTo>
                    <a:pt x="31" y="42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38" y="54"/>
                  </a:lnTo>
                  <a:lnTo>
                    <a:pt x="40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29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4"/>
                  </a:lnTo>
                  <a:lnTo>
                    <a:pt x="54" y="34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4" y="40"/>
                  </a:lnTo>
                  <a:lnTo>
                    <a:pt x="51" y="40"/>
                  </a:lnTo>
                  <a:lnTo>
                    <a:pt x="48" y="40"/>
                  </a:lnTo>
                  <a:lnTo>
                    <a:pt x="46" y="38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5" y="34"/>
                  </a:lnTo>
                  <a:lnTo>
                    <a:pt x="45" y="33"/>
                  </a:lnTo>
                  <a:lnTo>
                    <a:pt x="43" y="33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1" y="89"/>
                  </a:lnTo>
                  <a:lnTo>
                    <a:pt x="30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2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2" y="83"/>
                  </a:lnTo>
                  <a:lnTo>
                    <a:pt x="22" y="81"/>
                  </a:lnTo>
                  <a:lnTo>
                    <a:pt x="20" y="81"/>
                  </a:lnTo>
                  <a:lnTo>
                    <a:pt x="20" y="80"/>
                  </a:lnTo>
                  <a:lnTo>
                    <a:pt x="22" y="80"/>
                  </a:lnTo>
                  <a:lnTo>
                    <a:pt x="22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28" y="71"/>
                  </a:lnTo>
                  <a:lnTo>
                    <a:pt x="26" y="71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2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3"/>
                  </a:lnTo>
                  <a:lnTo>
                    <a:pt x="7" y="63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3"/>
                  </a:lnTo>
                  <a:lnTo>
                    <a:pt x="13" y="53"/>
                  </a:lnTo>
                  <a:lnTo>
                    <a:pt x="13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49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5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4" y="45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4" y="33"/>
                  </a:lnTo>
                  <a:lnTo>
                    <a:pt x="5" y="34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4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7" y="29"/>
                  </a:lnTo>
                  <a:lnTo>
                    <a:pt x="7" y="25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090" name="Freeform 19"/>
            <p:cNvSpPr>
              <a:spLocks/>
            </p:cNvSpPr>
            <p:nvPr/>
          </p:nvSpPr>
          <p:spPr bwMode="auto">
            <a:xfrm>
              <a:off x="216" y="279"/>
              <a:ext cx="56" cy="87"/>
            </a:xfrm>
            <a:custGeom>
              <a:avLst/>
              <a:gdLst>
                <a:gd name="T0" fmla="*/ 18 w 56"/>
                <a:gd name="T1" fmla="*/ 26 h 87"/>
                <a:gd name="T2" fmla="*/ 21 w 56"/>
                <a:gd name="T3" fmla="*/ 24 h 87"/>
                <a:gd name="T4" fmla="*/ 20 w 56"/>
                <a:gd name="T5" fmla="*/ 18 h 87"/>
                <a:gd name="T6" fmla="*/ 18 w 56"/>
                <a:gd name="T7" fmla="*/ 17 h 87"/>
                <a:gd name="T8" fmla="*/ 25 w 56"/>
                <a:gd name="T9" fmla="*/ 13 h 87"/>
                <a:gd name="T10" fmla="*/ 21 w 56"/>
                <a:gd name="T11" fmla="*/ 9 h 87"/>
                <a:gd name="T12" fmla="*/ 26 w 56"/>
                <a:gd name="T13" fmla="*/ 8 h 87"/>
                <a:gd name="T14" fmla="*/ 28 w 56"/>
                <a:gd name="T15" fmla="*/ 6 h 87"/>
                <a:gd name="T16" fmla="*/ 30 w 56"/>
                <a:gd name="T17" fmla="*/ 4 h 87"/>
                <a:gd name="T18" fmla="*/ 38 w 56"/>
                <a:gd name="T19" fmla="*/ 0 h 87"/>
                <a:gd name="T20" fmla="*/ 39 w 56"/>
                <a:gd name="T21" fmla="*/ 4 h 87"/>
                <a:gd name="T22" fmla="*/ 39 w 56"/>
                <a:gd name="T23" fmla="*/ 8 h 87"/>
                <a:gd name="T24" fmla="*/ 43 w 56"/>
                <a:gd name="T25" fmla="*/ 9 h 87"/>
                <a:gd name="T26" fmla="*/ 41 w 56"/>
                <a:gd name="T27" fmla="*/ 27 h 87"/>
                <a:gd name="T28" fmla="*/ 36 w 56"/>
                <a:gd name="T29" fmla="*/ 33 h 87"/>
                <a:gd name="T30" fmla="*/ 33 w 56"/>
                <a:gd name="T31" fmla="*/ 35 h 87"/>
                <a:gd name="T32" fmla="*/ 33 w 56"/>
                <a:gd name="T33" fmla="*/ 44 h 87"/>
                <a:gd name="T34" fmla="*/ 36 w 56"/>
                <a:gd name="T35" fmla="*/ 45 h 87"/>
                <a:gd name="T36" fmla="*/ 38 w 56"/>
                <a:gd name="T37" fmla="*/ 56 h 87"/>
                <a:gd name="T38" fmla="*/ 39 w 56"/>
                <a:gd name="T39" fmla="*/ 33 h 87"/>
                <a:gd name="T40" fmla="*/ 43 w 56"/>
                <a:gd name="T41" fmla="*/ 29 h 87"/>
                <a:gd name="T42" fmla="*/ 46 w 56"/>
                <a:gd name="T43" fmla="*/ 29 h 87"/>
                <a:gd name="T44" fmla="*/ 53 w 56"/>
                <a:gd name="T45" fmla="*/ 33 h 87"/>
                <a:gd name="T46" fmla="*/ 56 w 56"/>
                <a:gd name="T47" fmla="*/ 38 h 87"/>
                <a:gd name="T48" fmla="*/ 48 w 56"/>
                <a:gd name="T49" fmla="*/ 38 h 87"/>
                <a:gd name="T50" fmla="*/ 46 w 56"/>
                <a:gd name="T51" fmla="*/ 35 h 87"/>
                <a:gd name="T52" fmla="*/ 43 w 56"/>
                <a:gd name="T53" fmla="*/ 35 h 87"/>
                <a:gd name="T54" fmla="*/ 41 w 56"/>
                <a:gd name="T55" fmla="*/ 36 h 87"/>
                <a:gd name="T56" fmla="*/ 41 w 56"/>
                <a:gd name="T57" fmla="*/ 40 h 87"/>
                <a:gd name="T58" fmla="*/ 43 w 56"/>
                <a:gd name="T59" fmla="*/ 51 h 87"/>
                <a:gd name="T60" fmla="*/ 35 w 56"/>
                <a:gd name="T61" fmla="*/ 62 h 87"/>
                <a:gd name="T62" fmla="*/ 38 w 56"/>
                <a:gd name="T63" fmla="*/ 82 h 87"/>
                <a:gd name="T64" fmla="*/ 23 w 56"/>
                <a:gd name="T65" fmla="*/ 87 h 87"/>
                <a:gd name="T66" fmla="*/ 21 w 56"/>
                <a:gd name="T67" fmla="*/ 82 h 87"/>
                <a:gd name="T68" fmla="*/ 23 w 56"/>
                <a:gd name="T69" fmla="*/ 78 h 87"/>
                <a:gd name="T70" fmla="*/ 30 w 56"/>
                <a:gd name="T71" fmla="*/ 76 h 87"/>
                <a:gd name="T72" fmla="*/ 28 w 56"/>
                <a:gd name="T73" fmla="*/ 71 h 87"/>
                <a:gd name="T74" fmla="*/ 21 w 56"/>
                <a:gd name="T75" fmla="*/ 71 h 87"/>
                <a:gd name="T76" fmla="*/ 10 w 56"/>
                <a:gd name="T77" fmla="*/ 65 h 87"/>
                <a:gd name="T78" fmla="*/ 7 w 56"/>
                <a:gd name="T79" fmla="*/ 56 h 87"/>
                <a:gd name="T80" fmla="*/ 12 w 56"/>
                <a:gd name="T81" fmla="*/ 55 h 87"/>
                <a:gd name="T82" fmla="*/ 13 w 56"/>
                <a:gd name="T83" fmla="*/ 55 h 87"/>
                <a:gd name="T84" fmla="*/ 18 w 56"/>
                <a:gd name="T85" fmla="*/ 60 h 87"/>
                <a:gd name="T86" fmla="*/ 18 w 56"/>
                <a:gd name="T87" fmla="*/ 58 h 87"/>
                <a:gd name="T88" fmla="*/ 18 w 56"/>
                <a:gd name="T89" fmla="*/ 51 h 87"/>
                <a:gd name="T90" fmla="*/ 21 w 56"/>
                <a:gd name="T91" fmla="*/ 49 h 87"/>
                <a:gd name="T92" fmla="*/ 21 w 56"/>
                <a:gd name="T93" fmla="*/ 47 h 87"/>
                <a:gd name="T94" fmla="*/ 12 w 56"/>
                <a:gd name="T95" fmla="*/ 47 h 87"/>
                <a:gd name="T96" fmla="*/ 0 w 56"/>
                <a:gd name="T97" fmla="*/ 38 h 87"/>
                <a:gd name="T98" fmla="*/ 2 w 56"/>
                <a:gd name="T99" fmla="*/ 31 h 87"/>
                <a:gd name="T100" fmla="*/ 7 w 56"/>
                <a:gd name="T101" fmla="*/ 36 h 87"/>
                <a:gd name="T102" fmla="*/ 12 w 56"/>
                <a:gd name="T103" fmla="*/ 38 h 87"/>
                <a:gd name="T104" fmla="*/ 12 w 56"/>
                <a:gd name="T105" fmla="*/ 36 h 87"/>
                <a:gd name="T106" fmla="*/ 12 w 56"/>
                <a:gd name="T107" fmla="*/ 35 h 87"/>
                <a:gd name="T108" fmla="*/ 8 w 56"/>
                <a:gd name="T109" fmla="*/ 31 h 87"/>
                <a:gd name="T110" fmla="*/ 5 w 56"/>
                <a:gd name="T111" fmla="*/ 22 h 87"/>
                <a:gd name="T112" fmla="*/ 3 w 56"/>
                <a:gd name="T113" fmla="*/ 17 h 87"/>
                <a:gd name="T114" fmla="*/ 7 w 56"/>
                <a:gd name="T115" fmla="*/ 15 h 87"/>
                <a:gd name="T116" fmla="*/ 12 w 56"/>
                <a:gd name="T117" fmla="*/ 15 h 8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6"/>
                <a:gd name="T178" fmla="*/ 0 h 87"/>
                <a:gd name="T179" fmla="*/ 56 w 56"/>
                <a:gd name="T180" fmla="*/ 87 h 8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6" h="87">
                  <a:moveTo>
                    <a:pt x="12" y="24"/>
                  </a:moveTo>
                  <a:lnTo>
                    <a:pt x="12" y="24"/>
                  </a:lnTo>
                  <a:lnTo>
                    <a:pt x="13" y="24"/>
                  </a:lnTo>
                  <a:lnTo>
                    <a:pt x="13" y="26"/>
                  </a:lnTo>
                  <a:lnTo>
                    <a:pt x="15" y="26"/>
                  </a:lnTo>
                  <a:lnTo>
                    <a:pt x="17" y="26"/>
                  </a:lnTo>
                  <a:lnTo>
                    <a:pt x="18" y="26"/>
                  </a:lnTo>
                  <a:lnTo>
                    <a:pt x="20" y="26"/>
                  </a:lnTo>
                  <a:lnTo>
                    <a:pt x="20" y="24"/>
                  </a:lnTo>
                  <a:lnTo>
                    <a:pt x="21" y="24"/>
                  </a:lnTo>
                  <a:lnTo>
                    <a:pt x="21" y="22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18" y="17"/>
                  </a:lnTo>
                  <a:lnTo>
                    <a:pt x="20" y="17"/>
                  </a:lnTo>
                  <a:lnTo>
                    <a:pt x="20" y="15"/>
                  </a:lnTo>
                  <a:lnTo>
                    <a:pt x="21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1" y="13"/>
                  </a:lnTo>
                  <a:lnTo>
                    <a:pt x="21" y="11"/>
                  </a:lnTo>
                  <a:lnTo>
                    <a:pt x="21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6" y="8"/>
                  </a:lnTo>
                  <a:lnTo>
                    <a:pt x="28" y="8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9" y="6"/>
                  </a:lnTo>
                  <a:lnTo>
                    <a:pt x="39" y="8"/>
                  </a:lnTo>
                  <a:lnTo>
                    <a:pt x="41" y="8"/>
                  </a:lnTo>
                  <a:lnTo>
                    <a:pt x="43" y="9"/>
                  </a:lnTo>
                  <a:lnTo>
                    <a:pt x="41" y="9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4" y="18"/>
                  </a:lnTo>
                  <a:lnTo>
                    <a:pt x="44" y="20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6"/>
                  </a:lnTo>
                  <a:lnTo>
                    <a:pt x="41" y="27"/>
                  </a:lnTo>
                  <a:lnTo>
                    <a:pt x="41" y="29"/>
                  </a:lnTo>
                  <a:lnTo>
                    <a:pt x="39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5"/>
                  </a:lnTo>
                  <a:lnTo>
                    <a:pt x="33" y="35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38"/>
                  </a:lnTo>
                  <a:lnTo>
                    <a:pt x="31" y="42"/>
                  </a:lnTo>
                  <a:lnTo>
                    <a:pt x="33" y="44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5"/>
                  </a:lnTo>
                  <a:lnTo>
                    <a:pt x="38" y="55"/>
                  </a:lnTo>
                  <a:lnTo>
                    <a:pt x="38" y="56"/>
                  </a:lnTo>
                  <a:lnTo>
                    <a:pt x="39" y="56"/>
                  </a:lnTo>
                  <a:lnTo>
                    <a:pt x="39" y="55"/>
                  </a:lnTo>
                  <a:lnTo>
                    <a:pt x="39" y="33"/>
                  </a:lnTo>
                  <a:lnTo>
                    <a:pt x="39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29"/>
                  </a:lnTo>
                  <a:lnTo>
                    <a:pt x="44" y="29"/>
                  </a:lnTo>
                  <a:lnTo>
                    <a:pt x="46" y="29"/>
                  </a:lnTo>
                  <a:lnTo>
                    <a:pt x="48" y="29"/>
                  </a:lnTo>
                  <a:lnTo>
                    <a:pt x="48" y="27"/>
                  </a:lnTo>
                  <a:lnTo>
                    <a:pt x="48" y="29"/>
                  </a:lnTo>
                  <a:lnTo>
                    <a:pt x="49" y="29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5"/>
                  </a:lnTo>
                  <a:lnTo>
                    <a:pt x="54" y="35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4" y="38"/>
                  </a:lnTo>
                  <a:lnTo>
                    <a:pt x="53" y="38"/>
                  </a:lnTo>
                  <a:lnTo>
                    <a:pt x="51" y="38"/>
                  </a:lnTo>
                  <a:lnTo>
                    <a:pt x="48" y="38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4" y="35"/>
                  </a:lnTo>
                  <a:lnTo>
                    <a:pt x="44" y="33"/>
                  </a:lnTo>
                  <a:lnTo>
                    <a:pt x="43" y="33"/>
                  </a:lnTo>
                  <a:lnTo>
                    <a:pt x="43" y="35"/>
                  </a:lnTo>
                  <a:lnTo>
                    <a:pt x="41" y="35"/>
                  </a:lnTo>
                  <a:lnTo>
                    <a:pt x="41" y="36"/>
                  </a:lnTo>
                  <a:lnTo>
                    <a:pt x="41" y="38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4"/>
                  </a:lnTo>
                  <a:lnTo>
                    <a:pt x="43" y="44"/>
                  </a:lnTo>
                  <a:lnTo>
                    <a:pt x="43" y="47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39" y="60"/>
                  </a:lnTo>
                  <a:lnTo>
                    <a:pt x="38" y="58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71"/>
                  </a:lnTo>
                  <a:lnTo>
                    <a:pt x="38" y="71"/>
                  </a:lnTo>
                  <a:lnTo>
                    <a:pt x="39" y="73"/>
                  </a:lnTo>
                  <a:lnTo>
                    <a:pt x="39" y="82"/>
                  </a:lnTo>
                  <a:lnTo>
                    <a:pt x="38" y="82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7"/>
                  </a:lnTo>
                  <a:lnTo>
                    <a:pt x="33" y="87"/>
                  </a:lnTo>
                  <a:lnTo>
                    <a:pt x="31" y="87"/>
                  </a:lnTo>
                  <a:lnTo>
                    <a:pt x="30" y="87"/>
                  </a:lnTo>
                  <a:lnTo>
                    <a:pt x="25" y="87"/>
                  </a:lnTo>
                  <a:lnTo>
                    <a:pt x="23" y="87"/>
                  </a:lnTo>
                  <a:lnTo>
                    <a:pt x="21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1" y="83"/>
                  </a:lnTo>
                  <a:lnTo>
                    <a:pt x="21" y="82"/>
                  </a:lnTo>
                  <a:lnTo>
                    <a:pt x="21" y="80"/>
                  </a:lnTo>
                  <a:lnTo>
                    <a:pt x="21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3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6" y="69"/>
                  </a:lnTo>
                  <a:lnTo>
                    <a:pt x="26" y="71"/>
                  </a:lnTo>
                  <a:lnTo>
                    <a:pt x="25" y="73"/>
                  </a:lnTo>
                  <a:lnTo>
                    <a:pt x="23" y="73"/>
                  </a:lnTo>
                  <a:lnTo>
                    <a:pt x="21" y="73"/>
                  </a:lnTo>
                  <a:lnTo>
                    <a:pt x="21" y="71"/>
                  </a:lnTo>
                  <a:lnTo>
                    <a:pt x="20" y="69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4"/>
                  </a:lnTo>
                  <a:lnTo>
                    <a:pt x="7" y="64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7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5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1"/>
                  </a:lnTo>
                  <a:lnTo>
                    <a:pt x="13" y="53"/>
                  </a:lnTo>
                  <a:lnTo>
                    <a:pt x="13" y="55"/>
                  </a:lnTo>
                  <a:lnTo>
                    <a:pt x="15" y="55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7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1" y="51"/>
                  </a:lnTo>
                  <a:lnTo>
                    <a:pt x="21" y="49"/>
                  </a:lnTo>
                  <a:lnTo>
                    <a:pt x="21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3" y="31"/>
                  </a:lnTo>
                  <a:lnTo>
                    <a:pt x="3" y="33"/>
                  </a:lnTo>
                  <a:lnTo>
                    <a:pt x="3" y="35"/>
                  </a:lnTo>
                  <a:lnTo>
                    <a:pt x="5" y="35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8" y="38"/>
                  </a:lnTo>
                  <a:lnTo>
                    <a:pt x="10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5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091" name="Freeform 20"/>
            <p:cNvSpPr>
              <a:spLocks/>
            </p:cNvSpPr>
            <p:nvPr/>
          </p:nvSpPr>
          <p:spPr bwMode="auto">
            <a:xfrm>
              <a:off x="172" y="231"/>
              <a:ext cx="146" cy="124"/>
            </a:xfrm>
            <a:custGeom>
              <a:avLst/>
              <a:gdLst>
                <a:gd name="T0" fmla="*/ 0 w 146"/>
                <a:gd name="T1" fmla="*/ 99 h 124"/>
                <a:gd name="T2" fmla="*/ 72 w 146"/>
                <a:gd name="T3" fmla="*/ 0 h 124"/>
                <a:gd name="T4" fmla="*/ 146 w 146"/>
                <a:gd name="T5" fmla="*/ 99 h 124"/>
                <a:gd name="T6" fmla="*/ 146 w 146"/>
                <a:gd name="T7" fmla="*/ 122 h 124"/>
                <a:gd name="T8" fmla="*/ 72 w 146"/>
                <a:gd name="T9" fmla="*/ 30 h 124"/>
                <a:gd name="T10" fmla="*/ 2 w 146"/>
                <a:gd name="T11" fmla="*/ 124 h 124"/>
                <a:gd name="T12" fmla="*/ 0 w 146"/>
                <a:gd name="T13" fmla="*/ 99 h 1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6"/>
                <a:gd name="T22" fmla="*/ 0 h 124"/>
                <a:gd name="T23" fmla="*/ 146 w 146"/>
                <a:gd name="T24" fmla="*/ 124 h 1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6" h="124">
                  <a:moveTo>
                    <a:pt x="0" y="99"/>
                  </a:moveTo>
                  <a:lnTo>
                    <a:pt x="72" y="0"/>
                  </a:lnTo>
                  <a:lnTo>
                    <a:pt x="146" y="99"/>
                  </a:lnTo>
                  <a:lnTo>
                    <a:pt x="146" y="122"/>
                  </a:lnTo>
                  <a:lnTo>
                    <a:pt x="72" y="30"/>
                  </a:lnTo>
                  <a:lnTo>
                    <a:pt x="2" y="124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F9A0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092" name="Freeform 21"/>
            <p:cNvSpPr>
              <a:spLocks/>
            </p:cNvSpPr>
            <p:nvPr/>
          </p:nvSpPr>
          <p:spPr bwMode="auto">
            <a:xfrm>
              <a:off x="326" y="204"/>
              <a:ext cx="5" cy="171"/>
            </a:xfrm>
            <a:custGeom>
              <a:avLst/>
              <a:gdLst>
                <a:gd name="T0" fmla="*/ 3 w 5"/>
                <a:gd name="T1" fmla="*/ 171 h 171"/>
                <a:gd name="T2" fmla="*/ 5 w 5"/>
                <a:gd name="T3" fmla="*/ 169 h 171"/>
                <a:gd name="T4" fmla="*/ 5 w 5"/>
                <a:gd name="T5" fmla="*/ 0 h 171"/>
                <a:gd name="T6" fmla="*/ 0 w 5"/>
                <a:gd name="T7" fmla="*/ 0 h 171"/>
                <a:gd name="T8" fmla="*/ 0 w 5"/>
                <a:gd name="T9" fmla="*/ 169 h 171"/>
                <a:gd name="T10" fmla="*/ 3 w 5"/>
                <a:gd name="T11" fmla="*/ 171 h 171"/>
                <a:gd name="T12" fmla="*/ 3 w 5"/>
                <a:gd name="T13" fmla="*/ 171 h 171"/>
                <a:gd name="T14" fmla="*/ 5 w 5"/>
                <a:gd name="T15" fmla="*/ 171 h 171"/>
                <a:gd name="T16" fmla="*/ 5 w 5"/>
                <a:gd name="T17" fmla="*/ 169 h 171"/>
                <a:gd name="T18" fmla="*/ 3 w 5"/>
                <a:gd name="T19" fmla="*/ 171 h 1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"/>
                <a:gd name="T31" fmla="*/ 0 h 171"/>
                <a:gd name="T32" fmla="*/ 5 w 5"/>
                <a:gd name="T33" fmla="*/ 171 h 17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" h="171">
                  <a:moveTo>
                    <a:pt x="3" y="171"/>
                  </a:moveTo>
                  <a:lnTo>
                    <a:pt x="5" y="16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69"/>
                  </a:lnTo>
                  <a:lnTo>
                    <a:pt x="3" y="171"/>
                  </a:lnTo>
                  <a:lnTo>
                    <a:pt x="5" y="171"/>
                  </a:lnTo>
                  <a:lnTo>
                    <a:pt x="5" y="169"/>
                  </a:lnTo>
                  <a:lnTo>
                    <a:pt x="3" y="171"/>
                  </a:lnTo>
                  <a:close/>
                </a:path>
              </a:pathLst>
            </a:cu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093" name="Rectangle 22"/>
            <p:cNvSpPr>
              <a:spLocks noChangeArrowheads="1"/>
            </p:cNvSpPr>
            <p:nvPr/>
          </p:nvSpPr>
          <p:spPr bwMode="auto">
            <a:xfrm>
              <a:off x="170" y="371"/>
              <a:ext cx="159" cy="4"/>
            </a:xfrm>
            <a:prstGeom prst="rect">
              <a:avLst/>
            </a:pr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094" name="Freeform 23"/>
            <p:cNvSpPr>
              <a:spLocks/>
            </p:cNvSpPr>
            <p:nvPr/>
          </p:nvSpPr>
          <p:spPr bwMode="auto">
            <a:xfrm>
              <a:off x="149" y="195"/>
              <a:ext cx="505" cy="9"/>
            </a:xfrm>
            <a:custGeom>
              <a:avLst/>
              <a:gdLst>
                <a:gd name="T0" fmla="*/ 505 w 505"/>
                <a:gd name="T1" fmla="*/ 7 h 9"/>
                <a:gd name="T2" fmla="*/ 505 w 505"/>
                <a:gd name="T3" fmla="*/ 0 h 9"/>
                <a:gd name="T4" fmla="*/ 0 w 505"/>
                <a:gd name="T5" fmla="*/ 1 h 9"/>
                <a:gd name="T6" fmla="*/ 0 w 505"/>
                <a:gd name="T7" fmla="*/ 9 h 9"/>
                <a:gd name="T8" fmla="*/ 505 w 505"/>
                <a:gd name="T9" fmla="*/ 7 h 9"/>
                <a:gd name="T10" fmla="*/ 505 w 505"/>
                <a:gd name="T11" fmla="*/ 7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5"/>
                <a:gd name="T19" fmla="*/ 0 h 9"/>
                <a:gd name="T20" fmla="*/ 505 w 505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5" h="9">
                  <a:moveTo>
                    <a:pt x="505" y="7"/>
                  </a:moveTo>
                  <a:lnTo>
                    <a:pt x="505" y="0"/>
                  </a:lnTo>
                  <a:lnTo>
                    <a:pt x="0" y="1"/>
                  </a:lnTo>
                  <a:lnTo>
                    <a:pt x="0" y="9"/>
                  </a:lnTo>
                  <a:lnTo>
                    <a:pt x="505" y="7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095" name="Freeform 24"/>
            <p:cNvSpPr>
              <a:spLocks/>
            </p:cNvSpPr>
            <p:nvPr/>
          </p:nvSpPr>
          <p:spPr bwMode="auto">
            <a:xfrm>
              <a:off x="651" y="195"/>
              <a:ext cx="6" cy="37"/>
            </a:xfrm>
            <a:custGeom>
              <a:avLst/>
              <a:gdLst>
                <a:gd name="T0" fmla="*/ 6 w 6"/>
                <a:gd name="T1" fmla="*/ 37 h 37"/>
                <a:gd name="T2" fmla="*/ 6 w 6"/>
                <a:gd name="T3" fmla="*/ 37 h 37"/>
                <a:gd name="T4" fmla="*/ 6 w 6"/>
                <a:gd name="T5" fmla="*/ 16 h 37"/>
                <a:gd name="T6" fmla="*/ 3 w 6"/>
                <a:gd name="T7" fmla="*/ 0 h 37"/>
                <a:gd name="T8" fmla="*/ 3 w 6"/>
                <a:gd name="T9" fmla="*/ 7 h 37"/>
                <a:gd name="T10" fmla="*/ 1 w 6"/>
                <a:gd name="T11" fmla="*/ 16 h 37"/>
                <a:gd name="T12" fmla="*/ 0 w 6"/>
                <a:gd name="T13" fmla="*/ 36 h 37"/>
                <a:gd name="T14" fmla="*/ 0 w 6"/>
                <a:gd name="T15" fmla="*/ 36 h 37"/>
                <a:gd name="T16" fmla="*/ 6 w 6"/>
                <a:gd name="T17" fmla="*/ 37 h 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7"/>
                <a:gd name="T29" fmla="*/ 6 w 6"/>
                <a:gd name="T30" fmla="*/ 37 h 3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7">
                  <a:moveTo>
                    <a:pt x="6" y="37"/>
                  </a:moveTo>
                  <a:lnTo>
                    <a:pt x="6" y="37"/>
                  </a:lnTo>
                  <a:lnTo>
                    <a:pt x="6" y="16"/>
                  </a:lnTo>
                  <a:lnTo>
                    <a:pt x="3" y="0"/>
                  </a:lnTo>
                  <a:lnTo>
                    <a:pt x="3" y="7"/>
                  </a:lnTo>
                  <a:lnTo>
                    <a:pt x="1" y="16"/>
                  </a:lnTo>
                  <a:lnTo>
                    <a:pt x="0" y="36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096" name="Freeform 25"/>
            <p:cNvSpPr>
              <a:spLocks/>
            </p:cNvSpPr>
            <p:nvPr/>
          </p:nvSpPr>
          <p:spPr bwMode="auto">
            <a:xfrm>
              <a:off x="641" y="231"/>
              <a:ext cx="16" cy="131"/>
            </a:xfrm>
            <a:custGeom>
              <a:avLst/>
              <a:gdLst>
                <a:gd name="T0" fmla="*/ 5 w 16"/>
                <a:gd name="T1" fmla="*/ 131 h 131"/>
                <a:gd name="T2" fmla="*/ 5 w 16"/>
                <a:gd name="T3" fmla="*/ 131 h 131"/>
                <a:gd name="T4" fmla="*/ 11 w 16"/>
                <a:gd name="T5" fmla="*/ 86 h 131"/>
                <a:gd name="T6" fmla="*/ 13 w 16"/>
                <a:gd name="T7" fmla="*/ 47 h 131"/>
                <a:gd name="T8" fmla="*/ 15 w 16"/>
                <a:gd name="T9" fmla="*/ 16 h 131"/>
                <a:gd name="T10" fmla="*/ 16 w 16"/>
                <a:gd name="T11" fmla="*/ 1 h 131"/>
                <a:gd name="T12" fmla="*/ 10 w 16"/>
                <a:gd name="T13" fmla="*/ 0 h 131"/>
                <a:gd name="T14" fmla="*/ 10 w 16"/>
                <a:gd name="T15" fmla="*/ 16 h 131"/>
                <a:gd name="T16" fmla="*/ 8 w 16"/>
                <a:gd name="T17" fmla="*/ 47 h 131"/>
                <a:gd name="T18" fmla="*/ 3 w 16"/>
                <a:gd name="T19" fmla="*/ 86 h 131"/>
                <a:gd name="T20" fmla="*/ 0 w 16"/>
                <a:gd name="T21" fmla="*/ 130 h 131"/>
                <a:gd name="T22" fmla="*/ 0 w 16"/>
                <a:gd name="T23" fmla="*/ 130 h 131"/>
                <a:gd name="T24" fmla="*/ 5 w 16"/>
                <a:gd name="T25" fmla="*/ 131 h 1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"/>
                <a:gd name="T40" fmla="*/ 0 h 131"/>
                <a:gd name="T41" fmla="*/ 16 w 16"/>
                <a:gd name="T42" fmla="*/ 131 h 13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" h="131">
                  <a:moveTo>
                    <a:pt x="5" y="131"/>
                  </a:moveTo>
                  <a:lnTo>
                    <a:pt x="5" y="131"/>
                  </a:lnTo>
                  <a:lnTo>
                    <a:pt x="11" y="86"/>
                  </a:lnTo>
                  <a:lnTo>
                    <a:pt x="13" y="47"/>
                  </a:lnTo>
                  <a:lnTo>
                    <a:pt x="15" y="16"/>
                  </a:lnTo>
                  <a:lnTo>
                    <a:pt x="16" y="1"/>
                  </a:lnTo>
                  <a:lnTo>
                    <a:pt x="10" y="0"/>
                  </a:lnTo>
                  <a:lnTo>
                    <a:pt x="10" y="16"/>
                  </a:lnTo>
                  <a:lnTo>
                    <a:pt x="8" y="47"/>
                  </a:lnTo>
                  <a:lnTo>
                    <a:pt x="3" y="86"/>
                  </a:lnTo>
                  <a:lnTo>
                    <a:pt x="0" y="130"/>
                  </a:lnTo>
                  <a:lnTo>
                    <a:pt x="5" y="13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097" name="Freeform 26"/>
            <p:cNvSpPr>
              <a:spLocks/>
            </p:cNvSpPr>
            <p:nvPr/>
          </p:nvSpPr>
          <p:spPr bwMode="auto">
            <a:xfrm>
              <a:off x="536" y="361"/>
              <a:ext cx="110" cy="344"/>
            </a:xfrm>
            <a:custGeom>
              <a:avLst/>
              <a:gdLst>
                <a:gd name="T0" fmla="*/ 5 w 110"/>
                <a:gd name="T1" fmla="*/ 344 h 344"/>
                <a:gd name="T2" fmla="*/ 5 w 110"/>
                <a:gd name="T3" fmla="*/ 344 h 344"/>
                <a:gd name="T4" fmla="*/ 16 w 110"/>
                <a:gd name="T5" fmla="*/ 324 h 344"/>
                <a:gd name="T6" fmla="*/ 28 w 110"/>
                <a:gd name="T7" fmla="*/ 305 h 344"/>
                <a:gd name="T8" fmla="*/ 38 w 110"/>
                <a:gd name="T9" fmla="*/ 285 h 344"/>
                <a:gd name="T10" fmla="*/ 46 w 110"/>
                <a:gd name="T11" fmla="*/ 265 h 344"/>
                <a:gd name="T12" fmla="*/ 62 w 110"/>
                <a:gd name="T13" fmla="*/ 223 h 344"/>
                <a:gd name="T14" fmla="*/ 74 w 110"/>
                <a:gd name="T15" fmla="*/ 182 h 344"/>
                <a:gd name="T16" fmla="*/ 85 w 110"/>
                <a:gd name="T17" fmla="*/ 139 h 344"/>
                <a:gd name="T18" fmla="*/ 95 w 110"/>
                <a:gd name="T19" fmla="*/ 93 h 344"/>
                <a:gd name="T20" fmla="*/ 103 w 110"/>
                <a:gd name="T21" fmla="*/ 48 h 344"/>
                <a:gd name="T22" fmla="*/ 110 w 110"/>
                <a:gd name="T23" fmla="*/ 1 h 344"/>
                <a:gd name="T24" fmla="*/ 105 w 110"/>
                <a:gd name="T25" fmla="*/ 0 h 344"/>
                <a:gd name="T26" fmla="*/ 97 w 110"/>
                <a:gd name="T27" fmla="*/ 47 h 344"/>
                <a:gd name="T28" fmla="*/ 88 w 110"/>
                <a:gd name="T29" fmla="*/ 93 h 344"/>
                <a:gd name="T30" fmla="*/ 80 w 110"/>
                <a:gd name="T31" fmla="*/ 137 h 344"/>
                <a:gd name="T32" fmla="*/ 69 w 110"/>
                <a:gd name="T33" fmla="*/ 180 h 344"/>
                <a:gd name="T34" fmla="*/ 56 w 110"/>
                <a:gd name="T35" fmla="*/ 222 h 344"/>
                <a:gd name="T36" fmla="*/ 39 w 110"/>
                <a:gd name="T37" fmla="*/ 263 h 344"/>
                <a:gd name="T38" fmla="*/ 31 w 110"/>
                <a:gd name="T39" fmla="*/ 283 h 344"/>
                <a:gd name="T40" fmla="*/ 21 w 110"/>
                <a:gd name="T41" fmla="*/ 303 h 344"/>
                <a:gd name="T42" fmla="*/ 11 w 110"/>
                <a:gd name="T43" fmla="*/ 323 h 344"/>
                <a:gd name="T44" fmla="*/ 0 w 110"/>
                <a:gd name="T45" fmla="*/ 341 h 344"/>
                <a:gd name="T46" fmla="*/ 0 w 110"/>
                <a:gd name="T47" fmla="*/ 341 h 344"/>
                <a:gd name="T48" fmla="*/ 5 w 110"/>
                <a:gd name="T49" fmla="*/ 344 h 34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10"/>
                <a:gd name="T76" fmla="*/ 0 h 344"/>
                <a:gd name="T77" fmla="*/ 110 w 110"/>
                <a:gd name="T78" fmla="*/ 344 h 34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10" h="344">
                  <a:moveTo>
                    <a:pt x="5" y="344"/>
                  </a:moveTo>
                  <a:lnTo>
                    <a:pt x="5" y="344"/>
                  </a:lnTo>
                  <a:lnTo>
                    <a:pt x="16" y="324"/>
                  </a:lnTo>
                  <a:lnTo>
                    <a:pt x="28" y="305"/>
                  </a:lnTo>
                  <a:lnTo>
                    <a:pt x="38" y="285"/>
                  </a:lnTo>
                  <a:lnTo>
                    <a:pt x="46" y="265"/>
                  </a:lnTo>
                  <a:lnTo>
                    <a:pt x="62" y="223"/>
                  </a:lnTo>
                  <a:lnTo>
                    <a:pt x="74" y="182"/>
                  </a:lnTo>
                  <a:lnTo>
                    <a:pt x="85" y="139"/>
                  </a:lnTo>
                  <a:lnTo>
                    <a:pt x="95" y="93"/>
                  </a:lnTo>
                  <a:lnTo>
                    <a:pt x="103" y="48"/>
                  </a:lnTo>
                  <a:lnTo>
                    <a:pt x="110" y="1"/>
                  </a:lnTo>
                  <a:lnTo>
                    <a:pt x="105" y="0"/>
                  </a:lnTo>
                  <a:lnTo>
                    <a:pt x="97" y="47"/>
                  </a:lnTo>
                  <a:lnTo>
                    <a:pt x="88" y="93"/>
                  </a:lnTo>
                  <a:lnTo>
                    <a:pt x="80" y="137"/>
                  </a:lnTo>
                  <a:lnTo>
                    <a:pt x="69" y="180"/>
                  </a:lnTo>
                  <a:lnTo>
                    <a:pt x="56" y="222"/>
                  </a:lnTo>
                  <a:lnTo>
                    <a:pt x="39" y="263"/>
                  </a:lnTo>
                  <a:lnTo>
                    <a:pt x="31" y="283"/>
                  </a:lnTo>
                  <a:lnTo>
                    <a:pt x="21" y="303"/>
                  </a:lnTo>
                  <a:lnTo>
                    <a:pt x="11" y="323"/>
                  </a:lnTo>
                  <a:lnTo>
                    <a:pt x="0" y="341"/>
                  </a:lnTo>
                  <a:lnTo>
                    <a:pt x="5" y="34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098" name="Freeform 27"/>
            <p:cNvSpPr>
              <a:spLocks/>
            </p:cNvSpPr>
            <p:nvPr/>
          </p:nvSpPr>
          <p:spPr bwMode="auto">
            <a:xfrm>
              <a:off x="410" y="702"/>
              <a:ext cx="131" cy="155"/>
            </a:xfrm>
            <a:custGeom>
              <a:avLst/>
              <a:gdLst>
                <a:gd name="T0" fmla="*/ 0 w 131"/>
                <a:gd name="T1" fmla="*/ 155 h 155"/>
                <a:gd name="T2" fmla="*/ 0 w 131"/>
                <a:gd name="T3" fmla="*/ 155 h 155"/>
                <a:gd name="T4" fmla="*/ 8 w 131"/>
                <a:gd name="T5" fmla="*/ 153 h 155"/>
                <a:gd name="T6" fmla="*/ 18 w 131"/>
                <a:gd name="T7" fmla="*/ 146 h 155"/>
                <a:gd name="T8" fmla="*/ 31 w 131"/>
                <a:gd name="T9" fmla="*/ 131 h 155"/>
                <a:gd name="T10" fmla="*/ 49 w 131"/>
                <a:gd name="T11" fmla="*/ 113 h 155"/>
                <a:gd name="T12" fmla="*/ 67 w 131"/>
                <a:gd name="T13" fmla="*/ 90 h 155"/>
                <a:gd name="T14" fmla="*/ 88 w 131"/>
                <a:gd name="T15" fmla="*/ 65 h 155"/>
                <a:gd name="T16" fmla="*/ 111 w 131"/>
                <a:gd name="T17" fmla="*/ 34 h 155"/>
                <a:gd name="T18" fmla="*/ 131 w 131"/>
                <a:gd name="T19" fmla="*/ 3 h 155"/>
                <a:gd name="T20" fmla="*/ 126 w 131"/>
                <a:gd name="T21" fmla="*/ 0 h 155"/>
                <a:gd name="T22" fmla="*/ 105 w 131"/>
                <a:gd name="T23" fmla="*/ 30 h 155"/>
                <a:gd name="T24" fmla="*/ 83 w 131"/>
                <a:gd name="T25" fmla="*/ 59 h 155"/>
                <a:gd name="T26" fmla="*/ 64 w 131"/>
                <a:gd name="T27" fmla="*/ 86 h 155"/>
                <a:gd name="T28" fmla="*/ 44 w 131"/>
                <a:gd name="T29" fmla="*/ 108 h 155"/>
                <a:gd name="T30" fmla="*/ 26 w 131"/>
                <a:gd name="T31" fmla="*/ 126 h 155"/>
                <a:gd name="T32" fmla="*/ 13 w 131"/>
                <a:gd name="T33" fmla="*/ 139 h 155"/>
                <a:gd name="T34" fmla="*/ 5 w 131"/>
                <a:gd name="T35" fmla="*/ 148 h 155"/>
                <a:gd name="T36" fmla="*/ 5 w 131"/>
                <a:gd name="T37" fmla="*/ 149 h 155"/>
                <a:gd name="T38" fmla="*/ 5 w 131"/>
                <a:gd name="T39" fmla="*/ 149 h 155"/>
                <a:gd name="T40" fmla="*/ 0 w 131"/>
                <a:gd name="T41" fmla="*/ 155 h 15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31"/>
                <a:gd name="T64" fmla="*/ 0 h 155"/>
                <a:gd name="T65" fmla="*/ 131 w 131"/>
                <a:gd name="T66" fmla="*/ 155 h 15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31" h="155">
                  <a:moveTo>
                    <a:pt x="0" y="155"/>
                  </a:moveTo>
                  <a:lnTo>
                    <a:pt x="0" y="155"/>
                  </a:lnTo>
                  <a:lnTo>
                    <a:pt x="8" y="153"/>
                  </a:lnTo>
                  <a:lnTo>
                    <a:pt x="18" y="146"/>
                  </a:lnTo>
                  <a:lnTo>
                    <a:pt x="31" y="131"/>
                  </a:lnTo>
                  <a:lnTo>
                    <a:pt x="49" y="113"/>
                  </a:lnTo>
                  <a:lnTo>
                    <a:pt x="67" y="90"/>
                  </a:lnTo>
                  <a:lnTo>
                    <a:pt x="88" y="65"/>
                  </a:lnTo>
                  <a:lnTo>
                    <a:pt x="111" y="34"/>
                  </a:lnTo>
                  <a:lnTo>
                    <a:pt x="131" y="3"/>
                  </a:lnTo>
                  <a:lnTo>
                    <a:pt x="126" y="0"/>
                  </a:lnTo>
                  <a:lnTo>
                    <a:pt x="105" y="30"/>
                  </a:lnTo>
                  <a:lnTo>
                    <a:pt x="83" y="59"/>
                  </a:lnTo>
                  <a:lnTo>
                    <a:pt x="64" y="86"/>
                  </a:lnTo>
                  <a:lnTo>
                    <a:pt x="44" y="108"/>
                  </a:lnTo>
                  <a:lnTo>
                    <a:pt x="26" y="126"/>
                  </a:lnTo>
                  <a:lnTo>
                    <a:pt x="13" y="139"/>
                  </a:lnTo>
                  <a:lnTo>
                    <a:pt x="5" y="148"/>
                  </a:lnTo>
                  <a:lnTo>
                    <a:pt x="5" y="149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099" name="Freeform 28"/>
            <p:cNvSpPr>
              <a:spLocks/>
            </p:cNvSpPr>
            <p:nvPr/>
          </p:nvSpPr>
          <p:spPr bwMode="auto">
            <a:xfrm>
              <a:off x="369" y="817"/>
              <a:ext cx="46" cy="40"/>
            </a:xfrm>
            <a:custGeom>
              <a:avLst/>
              <a:gdLst>
                <a:gd name="T0" fmla="*/ 0 w 46"/>
                <a:gd name="T1" fmla="*/ 4 h 40"/>
                <a:gd name="T2" fmla="*/ 0 w 46"/>
                <a:gd name="T3" fmla="*/ 4 h 40"/>
                <a:gd name="T4" fmla="*/ 9 w 46"/>
                <a:gd name="T5" fmla="*/ 15 h 40"/>
                <a:gd name="T6" fmla="*/ 23 w 46"/>
                <a:gd name="T7" fmla="*/ 24 h 40"/>
                <a:gd name="T8" fmla="*/ 34 w 46"/>
                <a:gd name="T9" fmla="*/ 34 h 40"/>
                <a:gd name="T10" fmla="*/ 41 w 46"/>
                <a:gd name="T11" fmla="*/ 40 h 40"/>
                <a:gd name="T12" fmla="*/ 46 w 46"/>
                <a:gd name="T13" fmla="*/ 34 h 40"/>
                <a:gd name="T14" fmla="*/ 37 w 46"/>
                <a:gd name="T15" fmla="*/ 29 h 40"/>
                <a:gd name="T16" fmla="*/ 26 w 46"/>
                <a:gd name="T17" fmla="*/ 20 h 40"/>
                <a:gd name="T18" fmla="*/ 13 w 46"/>
                <a:gd name="T19" fmla="*/ 9 h 40"/>
                <a:gd name="T20" fmla="*/ 3 w 46"/>
                <a:gd name="T21" fmla="*/ 0 h 40"/>
                <a:gd name="T22" fmla="*/ 3 w 46"/>
                <a:gd name="T23" fmla="*/ 0 h 40"/>
                <a:gd name="T24" fmla="*/ 0 w 46"/>
                <a:gd name="T25" fmla="*/ 4 h 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6"/>
                <a:gd name="T40" fmla="*/ 0 h 40"/>
                <a:gd name="T41" fmla="*/ 46 w 46"/>
                <a:gd name="T42" fmla="*/ 40 h 4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6" h="40">
                  <a:moveTo>
                    <a:pt x="0" y="4"/>
                  </a:moveTo>
                  <a:lnTo>
                    <a:pt x="0" y="4"/>
                  </a:lnTo>
                  <a:lnTo>
                    <a:pt x="9" y="15"/>
                  </a:lnTo>
                  <a:lnTo>
                    <a:pt x="23" y="24"/>
                  </a:lnTo>
                  <a:lnTo>
                    <a:pt x="34" y="34"/>
                  </a:lnTo>
                  <a:lnTo>
                    <a:pt x="41" y="40"/>
                  </a:lnTo>
                  <a:lnTo>
                    <a:pt x="46" y="34"/>
                  </a:lnTo>
                  <a:lnTo>
                    <a:pt x="37" y="29"/>
                  </a:lnTo>
                  <a:lnTo>
                    <a:pt x="26" y="20"/>
                  </a:lnTo>
                  <a:lnTo>
                    <a:pt x="13" y="9"/>
                  </a:lnTo>
                  <a:lnTo>
                    <a:pt x="3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100" name="Freeform 29"/>
            <p:cNvSpPr>
              <a:spLocks/>
            </p:cNvSpPr>
            <p:nvPr/>
          </p:nvSpPr>
          <p:spPr bwMode="auto">
            <a:xfrm>
              <a:off x="290" y="713"/>
              <a:ext cx="82" cy="108"/>
            </a:xfrm>
            <a:custGeom>
              <a:avLst/>
              <a:gdLst>
                <a:gd name="T0" fmla="*/ 0 w 82"/>
                <a:gd name="T1" fmla="*/ 1 h 108"/>
                <a:gd name="T2" fmla="*/ 0 w 82"/>
                <a:gd name="T3" fmla="*/ 1 h 108"/>
                <a:gd name="T4" fmla="*/ 28 w 82"/>
                <a:gd name="T5" fmla="*/ 46 h 108"/>
                <a:gd name="T6" fmla="*/ 52 w 82"/>
                <a:gd name="T7" fmla="*/ 77 h 108"/>
                <a:gd name="T8" fmla="*/ 67 w 82"/>
                <a:gd name="T9" fmla="*/ 97 h 108"/>
                <a:gd name="T10" fmla="*/ 79 w 82"/>
                <a:gd name="T11" fmla="*/ 108 h 108"/>
                <a:gd name="T12" fmla="*/ 82 w 82"/>
                <a:gd name="T13" fmla="*/ 104 h 108"/>
                <a:gd name="T14" fmla="*/ 72 w 82"/>
                <a:gd name="T15" fmla="*/ 92 h 108"/>
                <a:gd name="T16" fmla="*/ 56 w 82"/>
                <a:gd name="T17" fmla="*/ 74 h 108"/>
                <a:gd name="T18" fmla="*/ 34 w 82"/>
                <a:gd name="T19" fmla="*/ 43 h 108"/>
                <a:gd name="T20" fmla="*/ 5 w 82"/>
                <a:gd name="T21" fmla="*/ 0 h 108"/>
                <a:gd name="T22" fmla="*/ 5 w 82"/>
                <a:gd name="T23" fmla="*/ 0 h 108"/>
                <a:gd name="T24" fmla="*/ 0 w 82"/>
                <a:gd name="T25" fmla="*/ 1 h 10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2"/>
                <a:gd name="T40" fmla="*/ 0 h 108"/>
                <a:gd name="T41" fmla="*/ 82 w 82"/>
                <a:gd name="T42" fmla="*/ 108 h 10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2" h="108">
                  <a:moveTo>
                    <a:pt x="0" y="1"/>
                  </a:moveTo>
                  <a:lnTo>
                    <a:pt x="0" y="1"/>
                  </a:lnTo>
                  <a:lnTo>
                    <a:pt x="28" y="46"/>
                  </a:lnTo>
                  <a:lnTo>
                    <a:pt x="52" y="77"/>
                  </a:lnTo>
                  <a:lnTo>
                    <a:pt x="67" y="97"/>
                  </a:lnTo>
                  <a:lnTo>
                    <a:pt x="79" y="108"/>
                  </a:lnTo>
                  <a:lnTo>
                    <a:pt x="82" y="104"/>
                  </a:lnTo>
                  <a:lnTo>
                    <a:pt x="72" y="92"/>
                  </a:lnTo>
                  <a:lnTo>
                    <a:pt x="56" y="74"/>
                  </a:lnTo>
                  <a:lnTo>
                    <a:pt x="34" y="43"/>
                  </a:lnTo>
                  <a:lnTo>
                    <a:pt x="5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101" name="Freeform 30"/>
            <p:cNvSpPr>
              <a:spLocks/>
            </p:cNvSpPr>
            <p:nvPr/>
          </p:nvSpPr>
          <p:spPr bwMode="auto">
            <a:xfrm>
              <a:off x="203" y="528"/>
              <a:ext cx="92" cy="186"/>
            </a:xfrm>
            <a:custGeom>
              <a:avLst/>
              <a:gdLst>
                <a:gd name="T0" fmla="*/ 0 w 92"/>
                <a:gd name="T1" fmla="*/ 2 h 186"/>
                <a:gd name="T2" fmla="*/ 0 w 92"/>
                <a:gd name="T3" fmla="*/ 2 h 186"/>
                <a:gd name="T4" fmla="*/ 7 w 92"/>
                <a:gd name="T5" fmla="*/ 22 h 186"/>
                <a:gd name="T6" fmla="*/ 13 w 92"/>
                <a:gd name="T7" fmla="*/ 42 h 186"/>
                <a:gd name="T8" fmla="*/ 23 w 92"/>
                <a:gd name="T9" fmla="*/ 64 h 186"/>
                <a:gd name="T10" fmla="*/ 33 w 92"/>
                <a:gd name="T11" fmla="*/ 85 h 186"/>
                <a:gd name="T12" fmla="*/ 44 w 92"/>
                <a:gd name="T13" fmla="*/ 111 h 186"/>
                <a:gd name="T14" fmla="*/ 57 w 92"/>
                <a:gd name="T15" fmla="*/ 136 h 186"/>
                <a:gd name="T16" fmla="*/ 71 w 92"/>
                <a:gd name="T17" fmla="*/ 161 h 186"/>
                <a:gd name="T18" fmla="*/ 87 w 92"/>
                <a:gd name="T19" fmla="*/ 186 h 186"/>
                <a:gd name="T20" fmla="*/ 92 w 92"/>
                <a:gd name="T21" fmla="*/ 185 h 186"/>
                <a:gd name="T22" fmla="*/ 77 w 92"/>
                <a:gd name="T23" fmla="*/ 157 h 186"/>
                <a:gd name="T24" fmla="*/ 62 w 92"/>
                <a:gd name="T25" fmla="*/ 132 h 186"/>
                <a:gd name="T26" fmla="*/ 51 w 92"/>
                <a:gd name="T27" fmla="*/ 107 h 186"/>
                <a:gd name="T28" fmla="*/ 38 w 92"/>
                <a:gd name="T29" fmla="*/ 83 h 186"/>
                <a:gd name="T30" fmla="*/ 28 w 92"/>
                <a:gd name="T31" fmla="*/ 60 h 186"/>
                <a:gd name="T32" fmla="*/ 20 w 92"/>
                <a:gd name="T33" fmla="*/ 38 h 186"/>
                <a:gd name="T34" fmla="*/ 12 w 92"/>
                <a:gd name="T35" fmla="*/ 18 h 186"/>
                <a:gd name="T36" fmla="*/ 7 w 92"/>
                <a:gd name="T37" fmla="*/ 0 h 186"/>
                <a:gd name="T38" fmla="*/ 7 w 92"/>
                <a:gd name="T39" fmla="*/ 0 h 186"/>
                <a:gd name="T40" fmla="*/ 0 w 92"/>
                <a:gd name="T41" fmla="*/ 2 h 18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2"/>
                <a:gd name="T64" fmla="*/ 0 h 186"/>
                <a:gd name="T65" fmla="*/ 92 w 92"/>
                <a:gd name="T66" fmla="*/ 186 h 18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2" h="186">
                  <a:moveTo>
                    <a:pt x="0" y="2"/>
                  </a:moveTo>
                  <a:lnTo>
                    <a:pt x="0" y="2"/>
                  </a:lnTo>
                  <a:lnTo>
                    <a:pt x="7" y="22"/>
                  </a:lnTo>
                  <a:lnTo>
                    <a:pt x="13" y="42"/>
                  </a:lnTo>
                  <a:lnTo>
                    <a:pt x="23" y="64"/>
                  </a:lnTo>
                  <a:lnTo>
                    <a:pt x="33" y="85"/>
                  </a:lnTo>
                  <a:lnTo>
                    <a:pt x="44" y="111"/>
                  </a:lnTo>
                  <a:lnTo>
                    <a:pt x="57" y="136"/>
                  </a:lnTo>
                  <a:lnTo>
                    <a:pt x="71" y="161"/>
                  </a:lnTo>
                  <a:lnTo>
                    <a:pt x="87" y="186"/>
                  </a:lnTo>
                  <a:lnTo>
                    <a:pt x="92" y="185"/>
                  </a:lnTo>
                  <a:lnTo>
                    <a:pt x="77" y="157"/>
                  </a:lnTo>
                  <a:lnTo>
                    <a:pt x="62" y="132"/>
                  </a:lnTo>
                  <a:lnTo>
                    <a:pt x="51" y="107"/>
                  </a:lnTo>
                  <a:lnTo>
                    <a:pt x="38" y="83"/>
                  </a:lnTo>
                  <a:lnTo>
                    <a:pt x="28" y="60"/>
                  </a:lnTo>
                  <a:lnTo>
                    <a:pt x="20" y="38"/>
                  </a:lnTo>
                  <a:lnTo>
                    <a:pt x="12" y="18"/>
                  </a:lnTo>
                  <a:lnTo>
                    <a:pt x="7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102" name="Freeform 31"/>
            <p:cNvSpPr>
              <a:spLocks/>
            </p:cNvSpPr>
            <p:nvPr/>
          </p:nvSpPr>
          <p:spPr bwMode="auto">
            <a:xfrm>
              <a:off x="160" y="357"/>
              <a:ext cx="50" cy="173"/>
            </a:xfrm>
            <a:custGeom>
              <a:avLst/>
              <a:gdLst>
                <a:gd name="T0" fmla="*/ 0 w 50"/>
                <a:gd name="T1" fmla="*/ 0 h 173"/>
                <a:gd name="T2" fmla="*/ 0 w 50"/>
                <a:gd name="T3" fmla="*/ 0 h 173"/>
                <a:gd name="T4" fmla="*/ 10 w 50"/>
                <a:gd name="T5" fmla="*/ 49 h 173"/>
                <a:gd name="T6" fmla="*/ 22 w 50"/>
                <a:gd name="T7" fmla="*/ 94 h 173"/>
                <a:gd name="T8" fmla="*/ 33 w 50"/>
                <a:gd name="T9" fmla="*/ 137 h 173"/>
                <a:gd name="T10" fmla="*/ 43 w 50"/>
                <a:gd name="T11" fmla="*/ 173 h 173"/>
                <a:gd name="T12" fmla="*/ 50 w 50"/>
                <a:gd name="T13" fmla="*/ 171 h 173"/>
                <a:gd name="T14" fmla="*/ 38 w 50"/>
                <a:gd name="T15" fmla="*/ 135 h 173"/>
                <a:gd name="T16" fmla="*/ 27 w 50"/>
                <a:gd name="T17" fmla="*/ 92 h 173"/>
                <a:gd name="T18" fmla="*/ 15 w 50"/>
                <a:gd name="T19" fmla="*/ 47 h 173"/>
                <a:gd name="T20" fmla="*/ 7 w 50"/>
                <a:gd name="T21" fmla="*/ 0 h 173"/>
                <a:gd name="T22" fmla="*/ 7 w 50"/>
                <a:gd name="T23" fmla="*/ 0 h 173"/>
                <a:gd name="T24" fmla="*/ 0 w 50"/>
                <a:gd name="T25" fmla="*/ 0 h 1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0"/>
                <a:gd name="T40" fmla="*/ 0 h 173"/>
                <a:gd name="T41" fmla="*/ 50 w 50"/>
                <a:gd name="T42" fmla="*/ 173 h 1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0" h="173">
                  <a:moveTo>
                    <a:pt x="0" y="0"/>
                  </a:moveTo>
                  <a:lnTo>
                    <a:pt x="0" y="0"/>
                  </a:lnTo>
                  <a:lnTo>
                    <a:pt x="10" y="49"/>
                  </a:lnTo>
                  <a:lnTo>
                    <a:pt x="22" y="94"/>
                  </a:lnTo>
                  <a:lnTo>
                    <a:pt x="33" y="137"/>
                  </a:lnTo>
                  <a:lnTo>
                    <a:pt x="43" y="173"/>
                  </a:lnTo>
                  <a:lnTo>
                    <a:pt x="50" y="171"/>
                  </a:lnTo>
                  <a:lnTo>
                    <a:pt x="38" y="135"/>
                  </a:lnTo>
                  <a:lnTo>
                    <a:pt x="27" y="92"/>
                  </a:lnTo>
                  <a:lnTo>
                    <a:pt x="15" y="47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103" name="Freeform 32"/>
            <p:cNvSpPr>
              <a:spLocks/>
            </p:cNvSpPr>
            <p:nvPr/>
          </p:nvSpPr>
          <p:spPr bwMode="auto">
            <a:xfrm>
              <a:off x="147" y="196"/>
              <a:ext cx="20" cy="161"/>
            </a:xfrm>
            <a:custGeom>
              <a:avLst/>
              <a:gdLst>
                <a:gd name="T0" fmla="*/ 2 w 20"/>
                <a:gd name="T1" fmla="*/ 0 h 161"/>
                <a:gd name="T2" fmla="*/ 0 w 20"/>
                <a:gd name="T3" fmla="*/ 2 h 161"/>
                <a:gd name="T4" fmla="*/ 0 w 20"/>
                <a:gd name="T5" fmla="*/ 22 h 161"/>
                <a:gd name="T6" fmla="*/ 2 w 20"/>
                <a:gd name="T7" fmla="*/ 62 h 161"/>
                <a:gd name="T8" fmla="*/ 7 w 20"/>
                <a:gd name="T9" fmla="*/ 110 h 161"/>
                <a:gd name="T10" fmla="*/ 13 w 20"/>
                <a:gd name="T11" fmla="*/ 161 h 161"/>
                <a:gd name="T12" fmla="*/ 20 w 20"/>
                <a:gd name="T13" fmla="*/ 161 h 161"/>
                <a:gd name="T14" fmla="*/ 13 w 20"/>
                <a:gd name="T15" fmla="*/ 110 h 161"/>
                <a:gd name="T16" fmla="*/ 8 w 20"/>
                <a:gd name="T17" fmla="*/ 62 h 161"/>
                <a:gd name="T18" fmla="*/ 7 w 20"/>
                <a:gd name="T19" fmla="*/ 22 h 161"/>
                <a:gd name="T20" fmla="*/ 5 w 20"/>
                <a:gd name="T21" fmla="*/ 2 h 161"/>
                <a:gd name="T22" fmla="*/ 2 w 20"/>
                <a:gd name="T23" fmla="*/ 8 h 161"/>
                <a:gd name="T24" fmla="*/ 2 w 20"/>
                <a:gd name="T25" fmla="*/ 0 h 161"/>
                <a:gd name="T26" fmla="*/ 0 w 20"/>
                <a:gd name="T27" fmla="*/ 0 h 161"/>
                <a:gd name="T28" fmla="*/ 0 w 20"/>
                <a:gd name="T29" fmla="*/ 2 h 161"/>
                <a:gd name="T30" fmla="*/ 2 w 20"/>
                <a:gd name="T31" fmla="*/ 0 h 16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"/>
                <a:gd name="T49" fmla="*/ 0 h 161"/>
                <a:gd name="T50" fmla="*/ 20 w 20"/>
                <a:gd name="T51" fmla="*/ 161 h 16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" h="161">
                  <a:moveTo>
                    <a:pt x="2" y="0"/>
                  </a:moveTo>
                  <a:lnTo>
                    <a:pt x="0" y="2"/>
                  </a:lnTo>
                  <a:lnTo>
                    <a:pt x="0" y="22"/>
                  </a:lnTo>
                  <a:lnTo>
                    <a:pt x="2" y="62"/>
                  </a:lnTo>
                  <a:lnTo>
                    <a:pt x="7" y="110"/>
                  </a:lnTo>
                  <a:lnTo>
                    <a:pt x="13" y="161"/>
                  </a:lnTo>
                  <a:lnTo>
                    <a:pt x="20" y="161"/>
                  </a:lnTo>
                  <a:lnTo>
                    <a:pt x="13" y="110"/>
                  </a:lnTo>
                  <a:lnTo>
                    <a:pt x="8" y="62"/>
                  </a:lnTo>
                  <a:lnTo>
                    <a:pt x="7" y="22"/>
                  </a:lnTo>
                  <a:lnTo>
                    <a:pt x="5" y="2"/>
                  </a:lnTo>
                  <a:lnTo>
                    <a:pt x="2" y="8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104" name="Rectangle 33"/>
            <p:cNvSpPr>
              <a:spLocks noChangeArrowheads="1"/>
            </p:cNvSpPr>
            <p:nvPr/>
          </p:nvSpPr>
          <p:spPr bwMode="auto">
            <a:xfrm>
              <a:off x="370" y="438"/>
              <a:ext cx="74" cy="85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105" name="Freeform 34"/>
            <p:cNvSpPr>
              <a:spLocks/>
            </p:cNvSpPr>
            <p:nvPr/>
          </p:nvSpPr>
          <p:spPr bwMode="auto">
            <a:xfrm>
              <a:off x="228" y="249"/>
              <a:ext cx="352" cy="456"/>
            </a:xfrm>
            <a:custGeom>
              <a:avLst/>
              <a:gdLst>
                <a:gd name="T0" fmla="*/ 241 w 352"/>
                <a:gd name="T1" fmla="*/ 1 h 456"/>
                <a:gd name="T2" fmla="*/ 229 w 352"/>
                <a:gd name="T3" fmla="*/ 14 h 456"/>
                <a:gd name="T4" fmla="*/ 216 w 352"/>
                <a:gd name="T5" fmla="*/ 41 h 456"/>
                <a:gd name="T6" fmla="*/ 205 w 352"/>
                <a:gd name="T7" fmla="*/ 90 h 456"/>
                <a:gd name="T8" fmla="*/ 198 w 352"/>
                <a:gd name="T9" fmla="*/ 149 h 456"/>
                <a:gd name="T10" fmla="*/ 195 w 352"/>
                <a:gd name="T11" fmla="*/ 193 h 456"/>
                <a:gd name="T12" fmla="*/ 198 w 352"/>
                <a:gd name="T13" fmla="*/ 211 h 456"/>
                <a:gd name="T14" fmla="*/ 205 w 352"/>
                <a:gd name="T15" fmla="*/ 211 h 456"/>
                <a:gd name="T16" fmla="*/ 221 w 352"/>
                <a:gd name="T17" fmla="*/ 211 h 456"/>
                <a:gd name="T18" fmla="*/ 249 w 352"/>
                <a:gd name="T19" fmla="*/ 211 h 456"/>
                <a:gd name="T20" fmla="*/ 287 w 352"/>
                <a:gd name="T21" fmla="*/ 205 h 456"/>
                <a:gd name="T22" fmla="*/ 319 w 352"/>
                <a:gd name="T23" fmla="*/ 196 h 456"/>
                <a:gd name="T24" fmla="*/ 336 w 352"/>
                <a:gd name="T25" fmla="*/ 186 h 456"/>
                <a:gd name="T26" fmla="*/ 352 w 352"/>
                <a:gd name="T27" fmla="*/ 166 h 456"/>
                <a:gd name="T28" fmla="*/ 341 w 352"/>
                <a:gd name="T29" fmla="*/ 281 h 456"/>
                <a:gd name="T30" fmla="*/ 319 w 352"/>
                <a:gd name="T31" fmla="*/ 270 h 456"/>
                <a:gd name="T32" fmla="*/ 291 w 352"/>
                <a:gd name="T33" fmla="*/ 261 h 456"/>
                <a:gd name="T34" fmla="*/ 262 w 352"/>
                <a:gd name="T35" fmla="*/ 256 h 456"/>
                <a:gd name="T36" fmla="*/ 237 w 352"/>
                <a:gd name="T37" fmla="*/ 252 h 456"/>
                <a:gd name="T38" fmla="*/ 210 w 352"/>
                <a:gd name="T39" fmla="*/ 251 h 456"/>
                <a:gd name="T40" fmla="*/ 205 w 352"/>
                <a:gd name="T41" fmla="*/ 251 h 456"/>
                <a:gd name="T42" fmla="*/ 195 w 352"/>
                <a:gd name="T43" fmla="*/ 252 h 456"/>
                <a:gd name="T44" fmla="*/ 195 w 352"/>
                <a:gd name="T45" fmla="*/ 270 h 456"/>
                <a:gd name="T46" fmla="*/ 195 w 352"/>
                <a:gd name="T47" fmla="*/ 290 h 456"/>
                <a:gd name="T48" fmla="*/ 200 w 352"/>
                <a:gd name="T49" fmla="*/ 352 h 456"/>
                <a:gd name="T50" fmla="*/ 210 w 352"/>
                <a:gd name="T51" fmla="*/ 409 h 456"/>
                <a:gd name="T52" fmla="*/ 218 w 352"/>
                <a:gd name="T53" fmla="*/ 433 h 456"/>
                <a:gd name="T54" fmla="*/ 234 w 352"/>
                <a:gd name="T55" fmla="*/ 454 h 456"/>
                <a:gd name="T56" fmla="*/ 116 w 352"/>
                <a:gd name="T57" fmla="*/ 454 h 456"/>
                <a:gd name="T58" fmla="*/ 124 w 352"/>
                <a:gd name="T59" fmla="*/ 440 h 456"/>
                <a:gd name="T60" fmla="*/ 139 w 352"/>
                <a:gd name="T61" fmla="*/ 408 h 456"/>
                <a:gd name="T62" fmla="*/ 144 w 352"/>
                <a:gd name="T63" fmla="*/ 393 h 456"/>
                <a:gd name="T64" fmla="*/ 149 w 352"/>
                <a:gd name="T65" fmla="*/ 379 h 456"/>
                <a:gd name="T66" fmla="*/ 152 w 352"/>
                <a:gd name="T67" fmla="*/ 353 h 456"/>
                <a:gd name="T68" fmla="*/ 159 w 352"/>
                <a:gd name="T69" fmla="*/ 312 h 456"/>
                <a:gd name="T70" fmla="*/ 160 w 352"/>
                <a:gd name="T71" fmla="*/ 270 h 456"/>
                <a:gd name="T72" fmla="*/ 159 w 352"/>
                <a:gd name="T73" fmla="*/ 254 h 456"/>
                <a:gd name="T74" fmla="*/ 154 w 352"/>
                <a:gd name="T75" fmla="*/ 252 h 456"/>
                <a:gd name="T76" fmla="*/ 149 w 352"/>
                <a:gd name="T77" fmla="*/ 252 h 456"/>
                <a:gd name="T78" fmla="*/ 134 w 352"/>
                <a:gd name="T79" fmla="*/ 251 h 456"/>
                <a:gd name="T80" fmla="*/ 105 w 352"/>
                <a:gd name="T81" fmla="*/ 252 h 456"/>
                <a:gd name="T82" fmla="*/ 75 w 352"/>
                <a:gd name="T83" fmla="*/ 256 h 456"/>
                <a:gd name="T84" fmla="*/ 44 w 352"/>
                <a:gd name="T85" fmla="*/ 265 h 456"/>
                <a:gd name="T86" fmla="*/ 19 w 352"/>
                <a:gd name="T87" fmla="*/ 276 h 456"/>
                <a:gd name="T88" fmla="*/ 1 w 352"/>
                <a:gd name="T89" fmla="*/ 285 h 456"/>
                <a:gd name="T90" fmla="*/ 0 w 352"/>
                <a:gd name="T91" fmla="*/ 168 h 456"/>
                <a:gd name="T92" fmla="*/ 18 w 352"/>
                <a:gd name="T93" fmla="*/ 180 h 456"/>
                <a:gd name="T94" fmla="*/ 54 w 352"/>
                <a:gd name="T95" fmla="*/ 198 h 456"/>
                <a:gd name="T96" fmla="*/ 72 w 352"/>
                <a:gd name="T97" fmla="*/ 205 h 456"/>
                <a:gd name="T98" fmla="*/ 109 w 352"/>
                <a:gd name="T99" fmla="*/ 209 h 456"/>
                <a:gd name="T100" fmla="*/ 141 w 352"/>
                <a:gd name="T101" fmla="*/ 211 h 456"/>
                <a:gd name="T102" fmla="*/ 160 w 352"/>
                <a:gd name="T103" fmla="*/ 202 h 456"/>
                <a:gd name="T104" fmla="*/ 164 w 352"/>
                <a:gd name="T105" fmla="*/ 213 h 456"/>
                <a:gd name="T106" fmla="*/ 160 w 352"/>
                <a:gd name="T107" fmla="*/ 214 h 456"/>
                <a:gd name="T108" fmla="*/ 160 w 352"/>
                <a:gd name="T109" fmla="*/ 195 h 456"/>
                <a:gd name="T110" fmla="*/ 162 w 352"/>
                <a:gd name="T111" fmla="*/ 177 h 456"/>
                <a:gd name="T112" fmla="*/ 160 w 352"/>
                <a:gd name="T113" fmla="*/ 157 h 456"/>
                <a:gd name="T114" fmla="*/ 155 w 352"/>
                <a:gd name="T115" fmla="*/ 122 h 456"/>
                <a:gd name="T116" fmla="*/ 150 w 352"/>
                <a:gd name="T117" fmla="*/ 95 h 456"/>
                <a:gd name="T118" fmla="*/ 147 w 352"/>
                <a:gd name="T119" fmla="*/ 68 h 456"/>
                <a:gd name="T120" fmla="*/ 141 w 352"/>
                <a:gd name="T121" fmla="*/ 41 h 456"/>
                <a:gd name="T122" fmla="*/ 126 w 352"/>
                <a:gd name="T123" fmla="*/ 12 h 456"/>
                <a:gd name="T124" fmla="*/ 114 w 352"/>
                <a:gd name="T125" fmla="*/ 0 h 45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52"/>
                <a:gd name="T190" fmla="*/ 0 h 456"/>
                <a:gd name="T191" fmla="*/ 352 w 352"/>
                <a:gd name="T192" fmla="*/ 456 h 45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52" h="456">
                  <a:moveTo>
                    <a:pt x="114" y="0"/>
                  </a:moveTo>
                  <a:lnTo>
                    <a:pt x="241" y="1"/>
                  </a:lnTo>
                  <a:lnTo>
                    <a:pt x="239" y="3"/>
                  </a:lnTo>
                  <a:lnTo>
                    <a:pt x="234" y="7"/>
                  </a:lnTo>
                  <a:lnTo>
                    <a:pt x="229" y="14"/>
                  </a:lnTo>
                  <a:lnTo>
                    <a:pt x="223" y="23"/>
                  </a:lnTo>
                  <a:lnTo>
                    <a:pt x="219" y="30"/>
                  </a:lnTo>
                  <a:lnTo>
                    <a:pt x="216" y="41"/>
                  </a:lnTo>
                  <a:lnTo>
                    <a:pt x="214" y="48"/>
                  </a:lnTo>
                  <a:lnTo>
                    <a:pt x="213" y="56"/>
                  </a:lnTo>
                  <a:lnTo>
                    <a:pt x="205" y="90"/>
                  </a:lnTo>
                  <a:lnTo>
                    <a:pt x="203" y="110"/>
                  </a:lnTo>
                  <a:lnTo>
                    <a:pt x="200" y="130"/>
                  </a:lnTo>
                  <a:lnTo>
                    <a:pt x="198" y="149"/>
                  </a:lnTo>
                  <a:lnTo>
                    <a:pt x="195" y="166"/>
                  </a:lnTo>
                  <a:lnTo>
                    <a:pt x="195" y="180"/>
                  </a:lnTo>
                  <a:lnTo>
                    <a:pt x="195" y="193"/>
                  </a:lnTo>
                  <a:lnTo>
                    <a:pt x="195" y="204"/>
                  </a:lnTo>
                  <a:lnTo>
                    <a:pt x="196" y="207"/>
                  </a:lnTo>
                  <a:lnTo>
                    <a:pt x="198" y="211"/>
                  </a:lnTo>
                  <a:lnTo>
                    <a:pt x="200" y="211"/>
                  </a:lnTo>
                  <a:lnTo>
                    <a:pt x="205" y="211"/>
                  </a:lnTo>
                  <a:lnTo>
                    <a:pt x="210" y="211"/>
                  </a:lnTo>
                  <a:lnTo>
                    <a:pt x="214" y="211"/>
                  </a:lnTo>
                  <a:lnTo>
                    <a:pt x="221" y="211"/>
                  </a:lnTo>
                  <a:lnTo>
                    <a:pt x="231" y="211"/>
                  </a:lnTo>
                  <a:lnTo>
                    <a:pt x="241" y="211"/>
                  </a:lnTo>
                  <a:lnTo>
                    <a:pt x="249" y="211"/>
                  </a:lnTo>
                  <a:lnTo>
                    <a:pt x="262" y="209"/>
                  </a:lnTo>
                  <a:lnTo>
                    <a:pt x="275" y="207"/>
                  </a:lnTo>
                  <a:lnTo>
                    <a:pt x="287" y="205"/>
                  </a:lnTo>
                  <a:lnTo>
                    <a:pt x="300" y="204"/>
                  </a:lnTo>
                  <a:lnTo>
                    <a:pt x="310" y="200"/>
                  </a:lnTo>
                  <a:lnTo>
                    <a:pt x="319" y="196"/>
                  </a:lnTo>
                  <a:lnTo>
                    <a:pt x="328" y="193"/>
                  </a:lnTo>
                  <a:lnTo>
                    <a:pt x="331" y="189"/>
                  </a:lnTo>
                  <a:lnTo>
                    <a:pt x="336" y="186"/>
                  </a:lnTo>
                  <a:lnTo>
                    <a:pt x="344" y="177"/>
                  </a:lnTo>
                  <a:lnTo>
                    <a:pt x="349" y="168"/>
                  </a:lnTo>
                  <a:lnTo>
                    <a:pt x="352" y="166"/>
                  </a:lnTo>
                  <a:lnTo>
                    <a:pt x="352" y="285"/>
                  </a:lnTo>
                  <a:lnTo>
                    <a:pt x="341" y="281"/>
                  </a:lnTo>
                  <a:lnTo>
                    <a:pt x="323" y="272"/>
                  </a:lnTo>
                  <a:lnTo>
                    <a:pt x="321" y="272"/>
                  </a:lnTo>
                  <a:lnTo>
                    <a:pt x="319" y="270"/>
                  </a:lnTo>
                  <a:lnTo>
                    <a:pt x="311" y="267"/>
                  </a:lnTo>
                  <a:lnTo>
                    <a:pt x="301" y="265"/>
                  </a:lnTo>
                  <a:lnTo>
                    <a:pt x="291" y="261"/>
                  </a:lnTo>
                  <a:lnTo>
                    <a:pt x="285" y="260"/>
                  </a:lnTo>
                  <a:lnTo>
                    <a:pt x="278" y="258"/>
                  </a:lnTo>
                  <a:lnTo>
                    <a:pt x="262" y="256"/>
                  </a:lnTo>
                  <a:lnTo>
                    <a:pt x="247" y="254"/>
                  </a:lnTo>
                  <a:lnTo>
                    <a:pt x="241" y="252"/>
                  </a:lnTo>
                  <a:lnTo>
                    <a:pt x="237" y="252"/>
                  </a:lnTo>
                  <a:lnTo>
                    <a:pt x="229" y="252"/>
                  </a:lnTo>
                  <a:lnTo>
                    <a:pt x="218" y="252"/>
                  </a:lnTo>
                  <a:lnTo>
                    <a:pt x="210" y="251"/>
                  </a:lnTo>
                  <a:lnTo>
                    <a:pt x="208" y="251"/>
                  </a:lnTo>
                  <a:lnTo>
                    <a:pt x="206" y="251"/>
                  </a:lnTo>
                  <a:lnTo>
                    <a:pt x="205" y="251"/>
                  </a:lnTo>
                  <a:lnTo>
                    <a:pt x="201" y="249"/>
                  </a:lnTo>
                  <a:lnTo>
                    <a:pt x="198" y="251"/>
                  </a:lnTo>
                  <a:lnTo>
                    <a:pt x="195" y="252"/>
                  </a:lnTo>
                  <a:lnTo>
                    <a:pt x="195" y="256"/>
                  </a:lnTo>
                  <a:lnTo>
                    <a:pt x="195" y="260"/>
                  </a:lnTo>
                  <a:lnTo>
                    <a:pt x="195" y="270"/>
                  </a:lnTo>
                  <a:lnTo>
                    <a:pt x="195" y="278"/>
                  </a:lnTo>
                  <a:lnTo>
                    <a:pt x="195" y="285"/>
                  </a:lnTo>
                  <a:lnTo>
                    <a:pt x="195" y="290"/>
                  </a:lnTo>
                  <a:lnTo>
                    <a:pt x="195" y="296"/>
                  </a:lnTo>
                  <a:lnTo>
                    <a:pt x="198" y="323"/>
                  </a:lnTo>
                  <a:lnTo>
                    <a:pt x="200" y="352"/>
                  </a:lnTo>
                  <a:lnTo>
                    <a:pt x="205" y="380"/>
                  </a:lnTo>
                  <a:lnTo>
                    <a:pt x="208" y="406"/>
                  </a:lnTo>
                  <a:lnTo>
                    <a:pt x="210" y="409"/>
                  </a:lnTo>
                  <a:lnTo>
                    <a:pt x="211" y="415"/>
                  </a:lnTo>
                  <a:lnTo>
                    <a:pt x="213" y="424"/>
                  </a:lnTo>
                  <a:lnTo>
                    <a:pt x="218" y="433"/>
                  </a:lnTo>
                  <a:lnTo>
                    <a:pt x="219" y="435"/>
                  </a:lnTo>
                  <a:lnTo>
                    <a:pt x="219" y="436"/>
                  </a:lnTo>
                  <a:lnTo>
                    <a:pt x="234" y="454"/>
                  </a:lnTo>
                  <a:lnTo>
                    <a:pt x="113" y="456"/>
                  </a:lnTo>
                  <a:lnTo>
                    <a:pt x="114" y="456"/>
                  </a:lnTo>
                  <a:lnTo>
                    <a:pt x="116" y="454"/>
                  </a:lnTo>
                  <a:lnTo>
                    <a:pt x="118" y="453"/>
                  </a:lnTo>
                  <a:lnTo>
                    <a:pt x="121" y="447"/>
                  </a:lnTo>
                  <a:lnTo>
                    <a:pt x="124" y="440"/>
                  </a:lnTo>
                  <a:lnTo>
                    <a:pt x="131" y="433"/>
                  </a:lnTo>
                  <a:lnTo>
                    <a:pt x="134" y="422"/>
                  </a:lnTo>
                  <a:lnTo>
                    <a:pt x="139" y="408"/>
                  </a:lnTo>
                  <a:lnTo>
                    <a:pt x="142" y="402"/>
                  </a:lnTo>
                  <a:lnTo>
                    <a:pt x="142" y="399"/>
                  </a:lnTo>
                  <a:lnTo>
                    <a:pt x="144" y="393"/>
                  </a:lnTo>
                  <a:lnTo>
                    <a:pt x="146" y="390"/>
                  </a:lnTo>
                  <a:lnTo>
                    <a:pt x="147" y="384"/>
                  </a:lnTo>
                  <a:lnTo>
                    <a:pt x="149" y="379"/>
                  </a:lnTo>
                  <a:lnTo>
                    <a:pt x="150" y="370"/>
                  </a:lnTo>
                  <a:lnTo>
                    <a:pt x="150" y="361"/>
                  </a:lnTo>
                  <a:lnTo>
                    <a:pt x="152" y="353"/>
                  </a:lnTo>
                  <a:lnTo>
                    <a:pt x="154" y="339"/>
                  </a:lnTo>
                  <a:lnTo>
                    <a:pt x="155" y="326"/>
                  </a:lnTo>
                  <a:lnTo>
                    <a:pt x="159" y="312"/>
                  </a:lnTo>
                  <a:lnTo>
                    <a:pt x="160" y="296"/>
                  </a:lnTo>
                  <a:lnTo>
                    <a:pt x="160" y="281"/>
                  </a:lnTo>
                  <a:lnTo>
                    <a:pt x="160" y="270"/>
                  </a:lnTo>
                  <a:lnTo>
                    <a:pt x="159" y="263"/>
                  </a:lnTo>
                  <a:lnTo>
                    <a:pt x="159" y="256"/>
                  </a:lnTo>
                  <a:lnTo>
                    <a:pt x="159" y="254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0" y="252"/>
                  </a:lnTo>
                  <a:lnTo>
                    <a:pt x="149" y="252"/>
                  </a:lnTo>
                  <a:lnTo>
                    <a:pt x="146" y="251"/>
                  </a:lnTo>
                  <a:lnTo>
                    <a:pt x="142" y="251"/>
                  </a:lnTo>
                  <a:lnTo>
                    <a:pt x="134" y="251"/>
                  </a:lnTo>
                  <a:lnTo>
                    <a:pt x="124" y="251"/>
                  </a:lnTo>
                  <a:lnTo>
                    <a:pt x="114" y="251"/>
                  </a:lnTo>
                  <a:lnTo>
                    <a:pt x="105" y="252"/>
                  </a:lnTo>
                  <a:lnTo>
                    <a:pt x="96" y="252"/>
                  </a:lnTo>
                  <a:lnTo>
                    <a:pt x="88" y="254"/>
                  </a:lnTo>
                  <a:lnTo>
                    <a:pt x="75" y="256"/>
                  </a:lnTo>
                  <a:lnTo>
                    <a:pt x="68" y="258"/>
                  </a:lnTo>
                  <a:lnTo>
                    <a:pt x="60" y="260"/>
                  </a:lnTo>
                  <a:lnTo>
                    <a:pt x="44" y="265"/>
                  </a:lnTo>
                  <a:lnTo>
                    <a:pt x="34" y="267"/>
                  </a:lnTo>
                  <a:lnTo>
                    <a:pt x="26" y="272"/>
                  </a:lnTo>
                  <a:lnTo>
                    <a:pt x="19" y="276"/>
                  </a:lnTo>
                  <a:lnTo>
                    <a:pt x="13" y="279"/>
                  </a:lnTo>
                  <a:lnTo>
                    <a:pt x="8" y="283"/>
                  </a:lnTo>
                  <a:lnTo>
                    <a:pt x="1" y="285"/>
                  </a:lnTo>
                  <a:lnTo>
                    <a:pt x="0" y="285"/>
                  </a:lnTo>
                  <a:lnTo>
                    <a:pt x="0" y="166"/>
                  </a:lnTo>
                  <a:lnTo>
                    <a:pt x="0" y="168"/>
                  </a:lnTo>
                  <a:lnTo>
                    <a:pt x="3" y="169"/>
                  </a:lnTo>
                  <a:lnTo>
                    <a:pt x="9" y="175"/>
                  </a:lnTo>
                  <a:lnTo>
                    <a:pt x="18" y="180"/>
                  </a:lnTo>
                  <a:lnTo>
                    <a:pt x="27" y="186"/>
                  </a:lnTo>
                  <a:lnTo>
                    <a:pt x="37" y="191"/>
                  </a:lnTo>
                  <a:lnTo>
                    <a:pt x="54" y="198"/>
                  </a:lnTo>
                  <a:lnTo>
                    <a:pt x="60" y="202"/>
                  </a:lnTo>
                  <a:lnTo>
                    <a:pt x="67" y="204"/>
                  </a:lnTo>
                  <a:lnTo>
                    <a:pt x="72" y="205"/>
                  </a:lnTo>
                  <a:lnTo>
                    <a:pt x="80" y="205"/>
                  </a:lnTo>
                  <a:lnTo>
                    <a:pt x="100" y="209"/>
                  </a:lnTo>
                  <a:lnTo>
                    <a:pt x="109" y="209"/>
                  </a:lnTo>
                  <a:lnTo>
                    <a:pt x="121" y="209"/>
                  </a:lnTo>
                  <a:lnTo>
                    <a:pt x="131" y="211"/>
                  </a:lnTo>
                  <a:lnTo>
                    <a:pt x="141" y="211"/>
                  </a:lnTo>
                  <a:lnTo>
                    <a:pt x="150" y="207"/>
                  </a:lnTo>
                  <a:lnTo>
                    <a:pt x="159" y="204"/>
                  </a:lnTo>
                  <a:lnTo>
                    <a:pt x="160" y="202"/>
                  </a:lnTo>
                  <a:lnTo>
                    <a:pt x="164" y="205"/>
                  </a:lnTo>
                  <a:lnTo>
                    <a:pt x="164" y="207"/>
                  </a:lnTo>
                  <a:lnTo>
                    <a:pt x="164" y="213"/>
                  </a:lnTo>
                  <a:lnTo>
                    <a:pt x="164" y="216"/>
                  </a:lnTo>
                  <a:lnTo>
                    <a:pt x="162" y="216"/>
                  </a:lnTo>
                  <a:lnTo>
                    <a:pt x="160" y="214"/>
                  </a:lnTo>
                  <a:lnTo>
                    <a:pt x="160" y="209"/>
                  </a:lnTo>
                  <a:lnTo>
                    <a:pt x="160" y="205"/>
                  </a:lnTo>
                  <a:lnTo>
                    <a:pt x="160" y="195"/>
                  </a:lnTo>
                  <a:lnTo>
                    <a:pt x="160" y="187"/>
                  </a:lnTo>
                  <a:lnTo>
                    <a:pt x="160" y="182"/>
                  </a:lnTo>
                  <a:lnTo>
                    <a:pt x="162" y="177"/>
                  </a:lnTo>
                  <a:lnTo>
                    <a:pt x="160" y="173"/>
                  </a:lnTo>
                  <a:lnTo>
                    <a:pt x="160" y="166"/>
                  </a:lnTo>
                  <a:lnTo>
                    <a:pt x="160" y="157"/>
                  </a:lnTo>
                  <a:lnTo>
                    <a:pt x="159" y="146"/>
                  </a:lnTo>
                  <a:lnTo>
                    <a:pt x="157" y="133"/>
                  </a:lnTo>
                  <a:lnTo>
                    <a:pt x="155" y="122"/>
                  </a:lnTo>
                  <a:lnTo>
                    <a:pt x="154" y="115"/>
                  </a:lnTo>
                  <a:lnTo>
                    <a:pt x="154" y="108"/>
                  </a:lnTo>
                  <a:lnTo>
                    <a:pt x="150" y="95"/>
                  </a:lnTo>
                  <a:lnTo>
                    <a:pt x="150" y="83"/>
                  </a:lnTo>
                  <a:lnTo>
                    <a:pt x="149" y="75"/>
                  </a:lnTo>
                  <a:lnTo>
                    <a:pt x="147" y="68"/>
                  </a:lnTo>
                  <a:lnTo>
                    <a:pt x="146" y="59"/>
                  </a:lnTo>
                  <a:lnTo>
                    <a:pt x="142" y="48"/>
                  </a:lnTo>
                  <a:lnTo>
                    <a:pt x="141" y="41"/>
                  </a:lnTo>
                  <a:lnTo>
                    <a:pt x="137" y="34"/>
                  </a:lnTo>
                  <a:lnTo>
                    <a:pt x="132" y="25"/>
                  </a:lnTo>
                  <a:lnTo>
                    <a:pt x="126" y="12"/>
                  </a:lnTo>
                  <a:lnTo>
                    <a:pt x="119" y="3"/>
                  </a:lnTo>
                  <a:lnTo>
                    <a:pt x="116" y="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106" name="Freeform 35"/>
            <p:cNvSpPr>
              <a:spLocks/>
            </p:cNvSpPr>
            <p:nvPr/>
          </p:nvSpPr>
          <p:spPr bwMode="auto">
            <a:xfrm>
              <a:off x="342" y="247"/>
              <a:ext cx="128" cy="5"/>
            </a:xfrm>
            <a:custGeom>
              <a:avLst/>
              <a:gdLst>
                <a:gd name="T0" fmla="*/ 128 w 128"/>
                <a:gd name="T1" fmla="*/ 5 h 5"/>
                <a:gd name="T2" fmla="*/ 127 w 128"/>
                <a:gd name="T3" fmla="*/ 0 h 5"/>
                <a:gd name="T4" fmla="*/ 0 w 128"/>
                <a:gd name="T5" fmla="*/ 0 h 5"/>
                <a:gd name="T6" fmla="*/ 0 w 128"/>
                <a:gd name="T7" fmla="*/ 5 h 5"/>
                <a:gd name="T8" fmla="*/ 127 w 128"/>
                <a:gd name="T9" fmla="*/ 5 h 5"/>
                <a:gd name="T10" fmla="*/ 128 w 128"/>
                <a:gd name="T11" fmla="*/ 5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8"/>
                <a:gd name="T19" fmla="*/ 0 h 5"/>
                <a:gd name="T20" fmla="*/ 128 w 128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8" h="5">
                  <a:moveTo>
                    <a:pt x="128" y="5"/>
                  </a:moveTo>
                  <a:lnTo>
                    <a:pt x="127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127" y="5"/>
                  </a:lnTo>
                  <a:lnTo>
                    <a:pt x="128" y="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107" name="Freeform 36"/>
            <p:cNvSpPr>
              <a:spLocks/>
            </p:cNvSpPr>
            <p:nvPr/>
          </p:nvSpPr>
          <p:spPr bwMode="auto">
            <a:xfrm>
              <a:off x="456" y="247"/>
              <a:ext cx="14" cy="20"/>
            </a:xfrm>
            <a:custGeom>
              <a:avLst/>
              <a:gdLst>
                <a:gd name="T0" fmla="*/ 3 w 14"/>
                <a:gd name="T1" fmla="*/ 20 h 20"/>
                <a:gd name="T2" fmla="*/ 3 w 14"/>
                <a:gd name="T3" fmla="*/ 20 h 20"/>
                <a:gd name="T4" fmla="*/ 13 w 14"/>
                <a:gd name="T5" fmla="*/ 7 h 20"/>
                <a:gd name="T6" fmla="*/ 14 w 14"/>
                <a:gd name="T7" fmla="*/ 5 h 20"/>
                <a:gd name="T8" fmla="*/ 13 w 14"/>
                <a:gd name="T9" fmla="*/ 0 h 20"/>
                <a:gd name="T10" fmla="*/ 9 w 14"/>
                <a:gd name="T11" fmla="*/ 3 h 20"/>
                <a:gd name="T12" fmla="*/ 0 w 14"/>
                <a:gd name="T13" fmla="*/ 14 h 20"/>
                <a:gd name="T14" fmla="*/ 0 w 14"/>
                <a:gd name="T15" fmla="*/ 14 h 20"/>
                <a:gd name="T16" fmla="*/ 3 w 14"/>
                <a:gd name="T17" fmla="*/ 20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20"/>
                <a:gd name="T29" fmla="*/ 14 w 14"/>
                <a:gd name="T30" fmla="*/ 20 h 2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20">
                  <a:moveTo>
                    <a:pt x="3" y="20"/>
                  </a:moveTo>
                  <a:lnTo>
                    <a:pt x="3" y="20"/>
                  </a:lnTo>
                  <a:lnTo>
                    <a:pt x="13" y="7"/>
                  </a:lnTo>
                  <a:lnTo>
                    <a:pt x="14" y="5"/>
                  </a:lnTo>
                  <a:lnTo>
                    <a:pt x="13" y="0"/>
                  </a:lnTo>
                  <a:lnTo>
                    <a:pt x="9" y="3"/>
                  </a:lnTo>
                  <a:lnTo>
                    <a:pt x="0" y="14"/>
                  </a:lnTo>
                  <a:lnTo>
                    <a:pt x="3" y="2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108" name="Freeform 37"/>
            <p:cNvSpPr>
              <a:spLocks/>
            </p:cNvSpPr>
            <p:nvPr/>
          </p:nvSpPr>
          <p:spPr bwMode="auto">
            <a:xfrm>
              <a:off x="439" y="261"/>
              <a:ext cx="20" cy="45"/>
            </a:xfrm>
            <a:custGeom>
              <a:avLst/>
              <a:gdLst>
                <a:gd name="T0" fmla="*/ 3 w 20"/>
                <a:gd name="T1" fmla="*/ 45 h 45"/>
                <a:gd name="T2" fmla="*/ 3 w 20"/>
                <a:gd name="T3" fmla="*/ 45 h 45"/>
                <a:gd name="T4" fmla="*/ 8 w 20"/>
                <a:gd name="T5" fmla="*/ 29 h 45"/>
                <a:gd name="T6" fmla="*/ 10 w 20"/>
                <a:gd name="T7" fmla="*/ 20 h 45"/>
                <a:gd name="T8" fmla="*/ 15 w 20"/>
                <a:gd name="T9" fmla="*/ 13 h 45"/>
                <a:gd name="T10" fmla="*/ 20 w 20"/>
                <a:gd name="T11" fmla="*/ 6 h 45"/>
                <a:gd name="T12" fmla="*/ 17 w 20"/>
                <a:gd name="T13" fmla="*/ 0 h 45"/>
                <a:gd name="T14" fmla="*/ 10 w 20"/>
                <a:gd name="T15" fmla="*/ 9 h 45"/>
                <a:gd name="T16" fmla="*/ 7 w 20"/>
                <a:gd name="T17" fmla="*/ 17 h 45"/>
                <a:gd name="T18" fmla="*/ 3 w 20"/>
                <a:gd name="T19" fmla="*/ 27 h 45"/>
                <a:gd name="T20" fmla="*/ 0 w 20"/>
                <a:gd name="T21" fmla="*/ 44 h 45"/>
                <a:gd name="T22" fmla="*/ 0 w 20"/>
                <a:gd name="T23" fmla="*/ 44 h 45"/>
                <a:gd name="T24" fmla="*/ 3 w 20"/>
                <a:gd name="T25" fmla="*/ 45 h 4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"/>
                <a:gd name="T40" fmla="*/ 0 h 45"/>
                <a:gd name="T41" fmla="*/ 20 w 20"/>
                <a:gd name="T42" fmla="*/ 45 h 4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" h="45">
                  <a:moveTo>
                    <a:pt x="3" y="45"/>
                  </a:moveTo>
                  <a:lnTo>
                    <a:pt x="3" y="45"/>
                  </a:lnTo>
                  <a:lnTo>
                    <a:pt x="8" y="29"/>
                  </a:lnTo>
                  <a:lnTo>
                    <a:pt x="10" y="20"/>
                  </a:lnTo>
                  <a:lnTo>
                    <a:pt x="15" y="13"/>
                  </a:lnTo>
                  <a:lnTo>
                    <a:pt x="20" y="6"/>
                  </a:lnTo>
                  <a:lnTo>
                    <a:pt x="17" y="0"/>
                  </a:lnTo>
                  <a:lnTo>
                    <a:pt x="10" y="9"/>
                  </a:lnTo>
                  <a:lnTo>
                    <a:pt x="7" y="17"/>
                  </a:lnTo>
                  <a:lnTo>
                    <a:pt x="3" y="27"/>
                  </a:lnTo>
                  <a:lnTo>
                    <a:pt x="0" y="44"/>
                  </a:lnTo>
                  <a:lnTo>
                    <a:pt x="3" y="4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109" name="Freeform 38"/>
            <p:cNvSpPr>
              <a:spLocks/>
            </p:cNvSpPr>
            <p:nvPr/>
          </p:nvSpPr>
          <p:spPr bwMode="auto">
            <a:xfrm>
              <a:off x="426" y="305"/>
              <a:ext cx="16" cy="74"/>
            </a:xfrm>
            <a:custGeom>
              <a:avLst/>
              <a:gdLst>
                <a:gd name="T0" fmla="*/ 5 w 16"/>
                <a:gd name="T1" fmla="*/ 74 h 74"/>
                <a:gd name="T2" fmla="*/ 5 w 16"/>
                <a:gd name="T3" fmla="*/ 74 h 74"/>
                <a:gd name="T4" fmla="*/ 7 w 16"/>
                <a:gd name="T5" fmla="*/ 54 h 74"/>
                <a:gd name="T6" fmla="*/ 10 w 16"/>
                <a:gd name="T7" fmla="*/ 36 h 74"/>
                <a:gd name="T8" fmla="*/ 13 w 16"/>
                <a:gd name="T9" fmla="*/ 18 h 74"/>
                <a:gd name="T10" fmla="*/ 16 w 16"/>
                <a:gd name="T11" fmla="*/ 1 h 74"/>
                <a:gd name="T12" fmla="*/ 13 w 16"/>
                <a:gd name="T13" fmla="*/ 0 h 74"/>
                <a:gd name="T14" fmla="*/ 8 w 16"/>
                <a:gd name="T15" fmla="*/ 16 h 74"/>
                <a:gd name="T16" fmla="*/ 5 w 16"/>
                <a:gd name="T17" fmla="*/ 34 h 74"/>
                <a:gd name="T18" fmla="*/ 2 w 16"/>
                <a:gd name="T19" fmla="*/ 52 h 74"/>
                <a:gd name="T20" fmla="*/ 0 w 16"/>
                <a:gd name="T21" fmla="*/ 72 h 74"/>
                <a:gd name="T22" fmla="*/ 0 w 16"/>
                <a:gd name="T23" fmla="*/ 72 h 74"/>
                <a:gd name="T24" fmla="*/ 5 w 16"/>
                <a:gd name="T25" fmla="*/ 74 h 7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"/>
                <a:gd name="T40" fmla="*/ 0 h 74"/>
                <a:gd name="T41" fmla="*/ 16 w 16"/>
                <a:gd name="T42" fmla="*/ 74 h 7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" h="74">
                  <a:moveTo>
                    <a:pt x="5" y="74"/>
                  </a:moveTo>
                  <a:lnTo>
                    <a:pt x="5" y="74"/>
                  </a:lnTo>
                  <a:lnTo>
                    <a:pt x="7" y="54"/>
                  </a:lnTo>
                  <a:lnTo>
                    <a:pt x="10" y="36"/>
                  </a:lnTo>
                  <a:lnTo>
                    <a:pt x="13" y="18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8" y="16"/>
                  </a:lnTo>
                  <a:lnTo>
                    <a:pt x="5" y="34"/>
                  </a:lnTo>
                  <a:lnTo>
                    <a:pt x="2" y="52"/>
                  </a:lnTo>
                  <a:lnTo>
                    <a:pt x="0" y="72"/>
                  </a:lnTo>
                  <a:lnTo>
                    <a:pt x="5" y="7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110" name="Freeform 39"/>
            <p:cNvSpPr>
              <a:spLocks/>
            </p:cNvSpPr>
            <p:nvPr/>
          </p:nvSpPr>
          <p:spPr bwMode="auto">
            <a:xfrm>
              <a:off x="419" y="377"/>
              <a:ext cx="12" cy="65"/>
            </a:xfrm>
            <a:custGeom>
              <a:avLst/>
              <a:gdLst>
                <a:gd name="T0" fmla="*/ 5 w 12"/>
                <a:gd name="T1" fmla="*/ 65 h 65"/>
                <a:gd name="T2" fmla="*/ 5 w 12"/>
                <a:gd name="T3" fmla="*/ 65 h 65"/>
                <a:gd name="T4" fmla="*/ 5 w 12"/>
                <a:gd name="T5" fmla="*/ 52 h 65"/>
                <a:gd name="T6" fmla="*/ 7 w 12"/>
                <a:gd name="T7" fmla="*/ 38 h 65"/>
                <a:gd name="T8" fmla="*/ 10 w 12"/>
                <a:gd name="T9" fmla="*/ 21 h 65"/>
                <a:gd name="T10" fmla="*/ 12 w 12"/>
                <a:gd name="T11" fmla="*/ 2 h 65"/>
                <a:gd name="T12" fmla="*/ 7 w 12"/>
                <a:gd name="T13" fmla="*/ 0 h 65"/>
                <a:gd name="T14" fmla="*/ 4 w 12"/>
                <a:gd name="T15" fmla="*/ 20 h 65"/>
                <a:gd name="T16" fmla="*/ 4 w 12"/>
                <a:gd name="T17" fmla="*/ 38 h 65"/>
                <a:gd name="T18" fmla="*/ 2 w 12"/>
                <a:gd name="T19" fmla="*/ 50 h 65"/>
                <a:gd name="T20" fmla="*/ 0 w 12"/>
                <a:gd name="T21" fmla="*/ 65 h 65"/>
                <a:gd name="T22" fmla="*/ 0 w 12"/>
                <a:gd name="T23" fmla="*/ 65 h 65"/>
                <a:gd name="T24" fmla="*/ 5 w 12"/>
                <a:gd name="T25" fmla="*/ 65 h 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65"/>
                <a:gd name="T41" fmla="*/ 12 w 12"/>
                <a:gd name="T42" fmla="*/ 65 h 6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65">
                  <a:moveTo>
                    <a:pt x="5" y="65"/>
                  </a:moveTo>
                  <a:lnTo>
                    <a:pt x="5" y="65"/>
                  </a:lnTo>
                  <a:lnTo>
                    <a:pt x="5" y="52"/>
                  </a:lnTo>
                  <a:lnTo>
                    <a:pt x="7" y="38"/>
                  </a:lnTo>
                  <a:lnTo>
                    <a:pt x="10" y="21"/>
                  </a:lnTo>
                  <a:lnTo>
                    <a:pt x="12" y="2"/>
                  </a:lnTo>
                  <a:lnTo>
                    <a:pt x="7" y="0"/>
                  </a:lnTo>
                  <a:lnTo>
                    <a:pt x="4" y="20"/>
                  </a:lnTo>
                  <a:lnTo>
                    <a:pt x="4" y="38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5" y="6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111" name="Freeform 40"/>
            <p:cNvSpPr>
              <a:spLocks/>
            </p:cNvSpPr>
            <p:nvPr/>
          </p:nvSpPr>
          <p:spPr bwMode="auto">
            <a:xfrm>
              <a:off x="419" y="442"/>
              <a:ext cx="7" cy="20"/>
            </a:xfrm>
            <a:custGeom>
              <a:avLst/>
              <a:gdLst>
                <a:gd name="T0" fmla="*/ 7 w 7"/>
                <a:gd name="T1" fmla="*/ 14 h 20"/>
                <a:gd name="T2" fmla="*/ 7 w 7"/>
                <a:gd name="T3" fmla="*/ 14 h 20"/>
                <a:gd name="T4" fmla="*/ 7 w 7"/>
                <a:gd name="T5" fmla="*/ 12 h 20"/>
                <a:gd name="T6" fmla="*/ 5 w 7"/>
                <a:gd name="T7" fmla="*/ 0 h 20"/>
                <a:gd name="T8" fmla="*/ 0 w 7"/>
                <a:gd name="T9" fmla="*/ 0 h 20"/>
                <a:gd name="T10" fmla="*/ 2 w 7"/>
                <a:gd name="T11" fmla="*/ 14 h 20"/>
                <a:gd name="T12" fmla="*/ 5 w 7"/>
                <a:gd name="T13" fmla="*/ 20 h 20"/>
                <a:gd name="T14" fmla="*/ 5 w 7"/>
                <a:gd name="T15" fmla="*/ 20 h 20"/>
                <a:gd name="T16" fmla="*/ 7 w 7"/>
                <a:gd name="T17" fmla="*/ 14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20"/>
                <a:gd name="T29" fmla="*/ 7 w 7"/>
                <a:gd name="T30" fmla="*/ 20 h 2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20">
                  <a:moveTo>
                    <a:pt x="7" y="14"/>
                  </a:moveTo>
                  <a:lnTo>
                    <a:pt x="7" y="14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4"/>
                  </a:lnTo>
                  <a:lnTo>
                    <a:pt x="5" y="20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112" name="Freeform 41"/>
            <p:cNvSpPr>
              <a:spLocks/>
            </p:cNvSpPr>
            <p:nvPr/>
          </p:nvSpPr>
          <p:spPr bwMode="auto">
            <a:xfrm>
              <a:off x="424" y="456"/>
              <a:ext cx="35" cy="7"/>
            </a:xfrm>
            <a:custGeom>
              <a:avLst/>
              <a:gdLst>
                <a:gd name="T0" fmla="*/ 35 w 35"/>
                <a:gd name="T1" fmla="*/ 0 h 7"/>
                <a:gd name="T2" fmla="*/ 35 w 35"/>
                <a:gd name="T3" fmla="*/ 0 h 7"/>
                <a:gd name="T4" fmla="*/ 9 w 35"/>
                <a:gd name="T5" fmla="*/ 0 h 7"/>
                <a:gd name="T6" fmla="*/ 2 w 35"/>
                <a:gd name="T7" fmla="*/ 0 h 7"/>
                <a:gd name="T8" fmla="*/ 0 w 35"/>
                <a:gd name="T9" fmla="*/ 6 h 7"/>
                <a:gd name="T10" fmla="*/ 9 w 35"/>
                <a:gd name="T11" fmla="*/ 7 h 7"/>
                <a:gd name="T12" fmla="*/ 35 w 35"/>
                <a:gd name="T13" fmla="*/ 7 h 7"/>
                <a:gd name="T14" fmla="*/ 35 w 35"/>
                <a:gd name="T15" fmla="*/ 7 h 7"/>
                <a:gd name="T16" fmla="*/ 35 w 35"/>
                <a:gd name="T17" fmla="*/ 0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5"/>
                <a:gd name="T28" fmla="*/ 0 h 7"/>
                <a:gd name="T29" fmla="*/ 35 w 35"/>
                <a:gd name="T30" fmla="*/ 7 h 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5" h="7">
                  <a:moveTo>
                    <a:pt x="35" y="0"/>
                  </a:moveTo>
                  <a:lnTo>
                    <a:pt x="35" y="0"/>
                  </a:lnTo>
                  <a:lnTo>
                    <a:pt x="9" y="0"/>
                  </a:lnTo>
                  <a:lnTo>
                    <a:pt x="2" y="0"/>
                  </a:lnTo>
                  <a:lnTo>
                    <a:pt x="0" y="6"/>
                  </a:lnTo>
                  <a:lnTo>
                    <a:pt x="9" y="7"/>
                  </a:lnTo>
                  <a:lnTo>
                    <a:pt x="35" y="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113" name="Freeform 42"/>
            <p:cNvSpPr>
              <a:spLocks/>
            </p:cNvSpPr>
            <p:nvPr/>
          </p:nvSpPr>
          <p:spPr bwMode="auto">
            <a:xfrm>
              <a:off x="459" y="453"/>
              <a:ext cx="56" cy="10"/>
            </a:xfrm>
            <a:custGeom>
              <a:avLst/>
              <a:gdLst>
                <a:gd name="T0" fmla="*/ 56 w 56"/>
                <a:gd name="T1" fmla="*/ 0 h 10"/>
                <a:gd name="T2" fmla="*/ 56 w 56"/>
                <a:gd name="T3" fmla="*/ 0 h 10"/>
                <a:gd name="T4" fmla="*/ 42 w 56"/>
                <a:gd name="T5" fmla="*/ 1 h 10"/>
                <a:gd name="T6" fmla="*/ 31 w 56"/>
                <a:gd name="T7" fmla="*/ 1 h 10"/>
                <a:gd name="T8" fmla="*/ 18 w 56"/>
                <a:gd name="T9" fmla="*/ 3 h 10"/>
                <a:gd name="T10" fmla="*/ 0 w 56"/>
                <a:gd name="T11" fmla="*/ 3 h 10"/>
                <a:gd name="T12" fmla="*/ 0 w 56"/>
                <a:gd name="T13" fmla="*/ 10 h 10"/>
                <a:gd name="T14" fmla="*/ 18 w 56"/>
                <a:gd name="T15" fmla="*/ 10 h 10"/>
                <a:gd name="T16" fmla="*/ 31 w 56"/>
                <a:gd name="T17" fmla="*/ 9 h 10"/>
                <a:gd name="T18" fmla="*/ 44 w 56"/>
                <a:gd name="T19" fmla="*/ 7 h 10"/>
                <a:gd name="T20" fmla="*/ 56 w 56"/>
                <a:gd name="T21" fmla="*/ 5 h 10"/>
                <a:gd name="T22" fmla="*/ 56 w 56"/>
                <a:gd name="T23" fmla="*/ 5 h 10"/>
                <a:gd name="T24" fmla="*/ 56 w 56"/>
                <a:gd name="T25" fmla="*/ 0 h 1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6"/>
                <a:gd name="T40" fmla="*/ 0 h 10"/>
                <a:gd name="T41" fmla="*/ 56 w 56"/>
                <a:gd name="T42" fmla="*/ 10 h 1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6" h="10">
                  <a:moveTo>
                    <a:pt x="56" y="0"/>
                  </a:moveTo>
                  <a:lnTo>
                    <a:pt x="56" y="0"/>
                  </a:lnTo>
                  <a:lnTo>
                    <a:pt x="42" y="1"/>
                  </a:lnTo>
                  <a:lnTo>
                    <a:pt x="31" y="1"/>
                  </a:lnTo>
                  <a:lnTo>
                    <a:pt x="18" y="3"/>
                  </a:lnTo>
                  <a:lnTo>
                    <a:pt x="0" y="3"/>
                  </a:lnTo>
                  <a:lnTo>
                    <a:pt x="0" y="10"/>
                  </a:lnTo>
                  <a:lnTo>
                    <a:pt x="18" y="10"/>
                  </a:lnTo>
                  <a:lnTo>
                    <a:pt x="31" y="9"/>
                  </a:lnTo>
                  <a:lnTo>
                    <a:pt x="44" y="7"/>
                  </a:lnTo>
                  <a:lnTo>
                    <a:pt x="56" y="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114" name="Freeform 43"/>
            <p:cNvSpPr>
              <a:spLocks/>
            </p:cNvSpPr>
            <p:nvPr/>
          </p:nvSpPr>
          <p:spPr bwMode="auto">
            <a:xfrm>
              <a:off x="515" y="440"/>
              <a:ext cx="41" cy="18"/>
            </a:xfrm>
            <a:custGeom>
              <a:avLst/>
              <a:gdLst>
                <a:gd name="T0" fmla="*/ 39 w 41"/>
                <a:gd name="T1" fmla="*/ 0 h 18"/>
                <a:gd name="T2" fmla="*/ 39 w 41"/>
                <a:gd name="T3" fmla="*/ 0 h 18"/>
                <a:gd name="T4" fmla="*/ 31 w 41"/>
                <a:gd name="T5" fmla="*/ 4 h 18"/>
                <a:gd name="T6" fmla="*/ 23 w 41"/>
                <a:gd name="T7" fmla="*/ 5 h 18"/>
                <a:gd name="T8" fmla="*/ 13 w 41"/>
                <a:gd name="T9" fmla="*/ 9 h 18"/>
                <a:gd name="T10" fmla="*/ 0 w 41"/>
                <a:gd name="T11" fmla="*/ 13 h 18"/>
                <a:gd name="T12" fmla="*/ 0 w 41"/>
                <a:gd name="T13" fmla="*/ 18 h 18"/>
                <a:gd name="T14" fmla="*/ 14 w 41"/>
                <a:gd name="T15" fmla="*/ 14 h 18"/>
                <a:gd name="T16" fmla="*/ 23 w 41"/>
                <a:gd name="T17" fmla="*/ 13 h 18"/>
                <a:gd name="T18" fmla="*/ 32 w 41"/>
                <a:gd name="T19" fmla="*/ 9 h 18"/>
                <a:gd name="T20" fmla="*/ 41 w 41"/>
                <a:gd name="T21" fmla="*/ 5 h 18"/>
                <a:gd name="T22" fmla="*/ 41 w 41"/>
                <a:gd name="T23" fmla="*/ 5 h 18"/>
                <a:gd name="T24" fmla="*/ 39 w 41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1"/>
                <a:gd name="T40" fmla="*/ 0 h 18"/>
                <a:gd name="T41" fmla="*/ 41 w 41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1" h="18">
                  <a:moveTo>
                    <a:pt x="39" y="0"/>
                  </a:moveTo>
                  <a:lnTo>
                    <a:pt x="39" y="0"/>
                  </a:lnTo>
                  <a:lnTo>
                    <a:pt x="31" y="4"/>
                  </a:lnTo>
                  <a:lnTo>
                    <a:pt x="23" y="5"/>
                  </a:lnTo>
                  <a:lnTo>
                    <a:pt x="13" y="9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14" y="14"/>
                  </a:lnTo>
                  <a:lnTo>
                    <a:pt x="23" y="13"/>
                  </a:lnTo>
                  <a:lnTo>
                    <a:pt x="32" y="9"/>
                  </a:lnTo>
                  <a:lnTo>
                    <a:pt x="41" y="5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115" name="Freeform 44"/>
            <p:cNvSpPr>
              <a:spLocks/>
            </p:cNvSpPr>
            <p:nvPr/>
          </p:nvSpPr>
          <p:spPr bwMode="auto">
            <a:xfrm>
              <a:off x="554" y="415"/>
              <a:ext cx="28" cy="30"/>
            </a:xfrm>
            <a:custGeom>
              <a:avLst/>
              <a:gdLst>
                <a:gd name="T0" fmla="*/ 28 w 28"/>
                <a:gd name="T1" fmla="*/ 0 h 30"/>
                <a:gd name="T2" fmla="*/ 28 w 28"/>
                <a:gd name="T3" fmla="*/ 0 h 30"/>
                <a:gd name="T4" fmla="*/ 16 w 28"/>
                <a:gd name="T5" fmla="*/ 9 h 30"/>
                <a:gd name="T6" fmla="*/ 0 w 28"/>
                <a:gd name="T7" fmla="*/ 25 h 30"/>
                <a:gd name="T8" fmla="*/ 2 w 28"/>
                <a:gd name="T9" fmla="*/ 30 h 30"/>
                <a:gd name="T10" fmla="*/ 20 w 28"/>
                <a:gd name="T11" fmla="*/ 12 h 30"/>
                <a:gd name="T12" fmla="*/ 23 w 28"/>
                <a:gd name="T13" fmla="*/ 0 h 30"/>
                <a:gd name="T14" fmla="*/ 23 w 28"/>
                <a:gd name="T15" fmla="*/ 0 h 30"/>
                <a:gd name="T16" fmla="*/ 28 w 28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8"/>
                <a:gd name="T28" fmla="*/ 0 h 30"/>
                <a:gd name="T29" fmla="*/ 28 w 28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8" h="30">
                  <a:moveTo>
                    <a:pt x="28" y="0"/>
                  </a:moveTo>
                  <a:lnTo>
                    <a:pt x="28" y="0"/>
                  </a:lnTo>
                  <a:lnTo>
                    <a:pt x="16" y="9"/>
                  </a:lnTo>
                  <a:lnTo>
                    <a:pt x="0" y="25"/>
                  </a:lnTo>
                  <a:lnTo>
                    <a:pt x="2" y="30"/>
                  </a:lnTo>
                  <a:lnTo>
                    <a:pt x="20" y="12"/>
                  </a:lnTo>
                  <a:lnTo>
                    <a:pt x="23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116" name="Freeform 45"/>
            <p:cNvSpPr>
              <a:spLocks/>
            </p:cNvSpPr>
            <p:nvPr/>
          </p:nvSpPr>
          <p:spPr bwMode="auto">
            <a:xfrm>
              <a:off x="577" y="415"/>
              <a:ext cx="5" cy="124"/>
            </a:xfrm>
            <a:custGeom>
              <a:avLst/>
              <a:gdLst>
                <a:gd name="T0" fmla="*/ 2 w 5"/>
                <a:gd name="T1" fmla="*/ 122 h 124"/>
                <a:gd name="T2" fmla="*/ 5 w 5"/>
                <a:gd name="T3" fmla="*/ 119 h 124"/>
                <a:gd name="T4" fmla="*/ 5 w 5"/>
                <a:gd name="T5" fmla="*/ 0 h 124"/>
                <a:gd name="T6" fmla="*/ 0 w 5"/>
                <a:gd name="T7" fmla="*/ 0 h 124"/>
                <a:gd name="T8" fmla="*/ 0 w 5"/>
                <a:gd name="T9" fmla="*/ 119 h 124"/>
                <a:gd name="T10" fmla="*/ 2 w 5"/>
                <a:gd name="T11" fmla="*/ 122 h 124"/>
                <a:gd name="T12" fmla="*/ 2 w 5"/>
                <a:gd name="T13" fmla="*/ 122 h 124"/>
                <a:gd name="T14" fmla="*/ 5 w 5"/>
                <a:gd name="T15" fmla="*/ 124 h 124"/>
                <a:gd name="T16" fmla="*/ 5 w 5"/>
                <a:gd name="T17" fmla="*/ 119 h 124"/>
                <a:gd name="T18" fmla="*/ 2 w 5"/>
                <a:gd name="T19" fmla="*/ 122 h 1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"/>
                <a:gd name="T31" fmla="*/ 0 h 124"/>
                <a:gd name="T32" fmla="*/ 5 w 5"/>
                <a:gd name="T33" fmla="*/ 124 h 12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" h="124">
                  <a:moveTo>
                    <a:pt x="2" y="122"/>
                  </a:moveTo>
                  <a:lnTo>
                    <a:pt x="5" y="11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19"/>
                  </a:lnTo>
                  <a:lnTo>
                    <a:pt x="2" y="122"/>
                  </a:lnTo>
                  <a:lnTo>
                    <a:pt x="5" y="124"/>
                  </a:lnTo>
                  <a:lnTo>
                    <a:pt x="5" y="119"/>
                  </a:lnTo>
                  <a:lnTo>
                    <a:pt x="2" y="12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117" name="Freeform 46"/>
            <p:cNvSpPr>
              <a:spLocks/>
            </p:cNvSpPr>
            <p:nvPr/>
          </p:nvSpPr>
          <p:spPr bwMode="auto">
            <a:xfrm>
              <a:off x="567" y="527"/>
              <a:ext cx="13" cy="10"/>
            </a:xfrm>
            <a:custGeom>
              <a:avLst/>
              <a:gdLst>
                <a:gd name="T0" fmla="*/ 3 w 13"/>
                <a:gd name="T1" fmla="*/ 0 h 10"/>
                <a:gd name="T2" fmla="*/ 0 w 13"/>
                <a:gd name="T3" fmla="*/ 5 h 10"/>
                <a:gd name="T4" fmla="*/ 12 w 13"/>
                <a:gd name="T5" fmla="*/ 10 h 10"/>
                <a:gd name="T6" fmla="*/ 13 w 13"/>
                <a:gd name="T7" fmla="*/ 7 h 10"/>
                <a:gd name="T8" fmla="*/ 3 w 13"/>
                <a:gd name="T9" fmla="*/ 0 h 10"/>
                <a:gd name="T10" fmla="*/ 3 w 13"/>
                <a:gd name="T11" fmla="*/ 0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10"/>
                <a:gd name="T20" fmla="*/ 13 w 13"/>
                <a:gd name="T21" fmla="*/ 10 h 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10">
                  <a:moveTo>
                    <a:pt x="3" y="0"/>
                  </a:moveTo>
                  <a:lnTo>
                    <a:pt x="0" y="5"/>
                  </a:lnTo>
                  <a:lnTo>
                    <a:pt x="12" y="10"/>
                  </a:lnTo>
                  <a:lnTo>
                    <a:pt x="13" y="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118" name="Freeform 47"/>
            <p:cNvSpPr>
              <a:spLocks/>
            </p:cNvSpPr>
            <p:nvPr/>
          </p:nvSpPr>
          <p:spPr bwMode="auto">
            <a:xfrm>
              <a:off x="549" y="518"/>
              <a:ext cx="21" cy="14"/>
            </a:xfrm>
            <a:custGeom>
              <a:avLst/>
              <a:gdLst>
                <a:gd name="T0" fmla="*/ 2 w 21"/>
                <a:gd name="T1" fmla="*/ 0 h 14"/>
                <a:gd name="T2" fmla="*/ 0 w 21"/>
                <a:gd name="T3" fmla="*/ 5 h 14"/>
                <a:gd name="T4" fmla="*/ 18 w 21"/>
                <a:gd name="T5" fmla="*/ 14 h 14"/>
                <a:gd name="T6" fmla="*/ 21 w 21"/>
                <a:gd name="T7" fmla="*/ 9 h 14"/>
                <a:gd name="T8" fmla="*/ 3 w 21"/>
                <a:gd name="T9" fmla="*/ 0 h 14"/>
                <a:gd name="T10" fmla="*/ 2 w 21"/>
                <a:gd name="T11" fmla="*/ 0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"/>
                <a:gd name="T19" fmla="*/ 0 h 14"/>
                <a:gd name="T20" fmla="*/ 21 w 21"/>
                <a:gd name="T21" fmla="*/ 14 h 1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" h="14">
                  <a:moveTo>
                    <a:pt x="2" y="0"/>
                  </a:moveTo>
                  <a:lnTo>
                    <a:pt x="0" y="5"/>
                  </a:lnTo>
                  <a:lnTo>
                    <a:pt x="18" y="14"/>
                  </a:lnTo>
                  <a:lnTo>
                    <a:pt x="21" y="9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119" name="Freeform 48"/>
            <p:cNvSpPr>
              <a:spLocks/>
            </p:cNvSpPr>
            <p:nvPr/>
          </p:nvSpPr>
          <p:spPr bwMode="auto">
            <a:xfrm>
              <a:off x="519" y="507"/>
              <a:ext cx="32" cy="16"/>
            </a:xfrm>
            <a:custGeom>
              <a:avLst/>
              <a:gdLst>
                <a:gd name="T0" fmla="*/ 0 w 32"/>
                <a:gd name="T1" fmla="*/ 7 h 16"/>
                <a:gd name="T2" fmla="*/ 0 w 32"/>
                <a:gd name="T3" fmla="*/ 7 h 16"/>
                <a:gd name="T4" fmla="*/ 20 w 32"/>
                <a:gd name="T5" fmla="*/ 12 h 16"/>
                <a:gd name="T6" fmla="*/ 30 w 32"/>
                <a:gd name="T7" fmla="*/ 16 h 16"/>
                <a:gd name="T8" fmla="*/ 32 w 32"/>
                <a:gd name="T9" fmla="*/ 11 h 16"/>
                <a:gd name="T10" fmla="*/ 22 w 32"/>
                <a:gd name="T11" fmla="*/ 7 h 16"/>
                <a:gd name="T12" fmla="*/ 2 w 32"/>
                <a:gd name="T13" fmla="*/ 0 h 16"/>
                <a:gd name="T14" fmla="*/ 2 w 32"/>
                <a:gd name="T15" fmla="*/ 0 h 16"/>
                <a:gd name="T16" fmla="*/ 0 w 32"/>
                <a:gd name="T17" fmla="*/ 7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2"/>
                <a:gd name="T28" fmla="*/ 0 h 16"/>
                <a:gd name="T29" fmla="*/ 32 w 32"/>
                <a:gd name="T30" fmla="*/ 16 h 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2" h="16">
                  <a:moveTo>
                    <a:pt x="0" y="7"/>
                  </a:moveTo>
                  <a:lnTo>
                    <a:pt x="0" y="7"/>
                  </a:lnTo>
                  <a:lnTo>
                    <a:pt x="20" y="12"/>
                  </a:lnTo>
                  <a:lnTo>
                    <a:pt x="30" y="16"/>
                  </a:lnTo>
                  <a:lnTo>
                    <a:pt x="32" y="11"/>
                  </a:lnTo>
                  <a:lnTo>
                    <a:pt x="22" y="7"/>
                  </a:lnTo>
                  <a:lnTo>
                    <a:pt x="2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120" name="Freeform 49"/>
            <p:cNvSpPr>
              <a:spLocks/>
            </p:cNvSpPr>
            <p:nvPr/>
          </p:nvSpPr>
          <p:spPr bwMode="auto">
            <a:xfrm>
              <a:off x="465" y="498"/>
              <a:ext cx="56" cy="16"/>
            </a:xfrm>
            <a:custGeom>
              <a:avLst/>
              <a:gdLst>
                <a:gd name="T0" fmla="*/ 0 w 56"/>
                <a:gd name="T1" fmla="*/ 7 h 16"/>
                <a:gd name="T2" fmla="*/ 0 w 56"/>
                <a:gd name="T3" fmla="*/ 7 h 16"/>
                <a:gd name="T4" fmla="*/ 10 w 56"/>
                <a:gd name="T5" fmla="*/ 7 h 16"/>
                <a:gd name="T6" fmla="*/ 25 w 56"/>
                <a:gd name="T7" fmla="*/ 9 h 16"/>
                <a:gd name="T8" fmla="*/ 41 w 56"/>
                <a:gd name="T9" fmla="*/ 12 h 16"/>
                <a:gd name="T10" fmla="*/ 54 w 56"/>
                <a:gd name="T11" fmla="*/ 16 h 16"/>
                <a:gd name="T12" fmla="*/ 56 w 56"/>
                <a:gd name="T13" fmla="*/ 9 h 16"/>
                <a:gd name="T14" fmla="*/ 41 w 56"/>
                <a:gd name="T15" fmla="*/ 7 h 16"/>
                <a:gd name="T16" fmla="*/ 27 w 56"/>
                <a:gd name="T17" fmla="*/ 3 h 16"/>
                <a:gd name="T18" fmla="*/ 12 w 56"/>
                <a:gd name="T19" fmla="*/ 2 h 16"/>
                <a:gd name="T20" fmla="*/ 0 w 56"/>
                <a:gd name="T21" fmla="*/ 0 h 16"/>
                <a:gd name="T22" fmla="*/ 0 w 56"/>
                <a:gd name="T23" fmla="*/ 0 h 16"/>
                <a:gd name="T24" fmla="*/ 0 w 56"/>
                <a:gd name="T25" fmla="*/ 7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6"/>
                <a:gd name="T40" fmla="*/ 0 h 16"/>
                <a:gd name="T41" fmla="*/ 56 w 56"/>
                <a:gd name="T42" fmla="*/ 16 h 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6" h="16">
                  <a:moveTo>
                    <a:pt x="0" y="7"/>
                  </a:moveTo>
                  <a:lnTo>
                    <a:pt x="0" y="7"/>
                  </a:lnTo>
                  <a:lnTo>
                    <a:pt x="10" y="7"/>
                  </a:lnTo>
                  <a:lnTo>
                    <a:pt x="25" y="9"/>
                  </a:lnTo>
                  <a:lnTo>
                    <a:pt x="41" y="12"/>
                  </a:lnTo>
                  <a:lnTo>
                    <a:pt x="54" y="16"/>
                  </a:lnTo>
                  <a:lnTo>
                    <a:pt x="56" y="9"/>
                  </a:lnTo>
                  <a:lnTo>
                    <a:pt x="41" y="7"/>
                  </a:lnTo>
                  <a:lnTo>
                    <a:pt x="27" y="3"/>
                  </a:lnTo>
                  <a:lnTo>
                    <a:pt x="12" y="2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121" name="Freeform 50"/>
            <p:cNvSpPr>
              <a:spLocks/>
            </p:cNvSpPr>
            <p:nvPr/>
          </p:nvSpPr>
          <p:spPr bwMode="auto">
            <a:xfrm>
              <a:off x="433" y="496"/>
              <a:ext cx="32" cy="9"/>
            </a:xfrm>
            <a:custGeom>
              <a:avLst/>
              <a:gdLst>
                <a:gd name="T0" fmla="*/ 5 w 32"/>
                <a:gd name="T1" fmla="*/ 4 h 9"/>
                <a:gd name="T2" fmla="*/ 5 w 32"/>
                <a:gd name="T3" fmla="*/ 4 h 9"/>
                <a:gd name="T4" fmla="*/ 13 w 32"/>
                <a:gd name="T5" fmla="*/ 7 h 9"/>
                <a:gd name="T6" fmla="*/ 32 w 32"/>
                <a:gd name="T7" fmla="*/ 9 h 9"/>
                <a:gd name="T8" fmla="*/ 32 w 32"/>
                <a:gd name="T9" fmla="*/ 2 h 9"/>
                <a:gd name="T10" fmla="*/ 13 w 32"/>
                <a:gd name="T11" fmla="*/ 0 h 9"/>
                <a:gd name="T12" fmla="*/ 0 w 32"/>
                <a:gd name="T13" fmla="*/ 4 h 9"/>
                <a:gd name="T14" fmla="*/ 0 w 32"/>
                <a:gd name="T15" fmla="*/ 4 h 9"/>
                <a:gd name="T16" fmla="*/ 5 w 32"/>
                <a:gd name="T17" fmla="*/ 4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2"/>
                <a:gd name="T28" fmla="*/ 0 h 9"/>
                <a:gd name="T29" fmla="*/ 32 w 32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2" h="9">
                  <a:moveTo>
                    <a:pt x="5" y="4"/>
                  </a:moveTo>
                  <a:lnTo>
                    <a:pt x="5" y="4"/>
                  </a:lnTo>
                  <a:lnTo>
                    <a:pt x="13" y="7"/>
                  </a:lnTo>
                  <a:lnTo>
                    <a:pt x="32" y="9"/>
                  </a:lnTo>
                  <a:lnTo>
                    <a:pt x="32" y="2"/>
                  </a:lnTo>
                  <a:lnTo>
                    <a:pt x="13" y="0"/>
                  </a:lnTo>
                  <a:lnTo>
                    <a:pt x="0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122" name="Freeform 51"/>
            <p:cNvSpPr>
              <a:spLocks/>
            </p:cNvSpPr>
            <p:nvPr/>
          </p:nvSpPr>
          <p:spPr bwMode="auto">
            <a:xfrm>
              <a:off x="419" y="496"/>
              <a:ext cx="19" cy="13"/>
            </a:xfrm>
            <a:custGeom>
              <a:avLst/>
              <a:gdLst>
                <a:gd name="T0" fmla="*/ 5 w 19"/>
                <a:gd name="T1" fmla="*/ 13 h 13"/>
                <a:gd name="T2" fmla="*/ 5 w 19"/>
                <a:gd name="T3" fmla="*/ 13 h 13"/>
                <a:gd name="T4" fmla="*/ 5 w 19"/>
                <a:gd name="T5" fmla="*/ 9 h 13"/>
                <a:gd name="T6" fmla="*/ 7 w 19"/>
                <a:gd name="T7" fmla="*/ 7 h 13"/>
                <a:gd name="T8" fmla="*/ 9 w 19"/>
                <a:gd name="T9" fmla="*/ 7 h 13"/>
                <a:gd name="T10" fmla="*/ 9 w 19"/>
                <a:gd name="T11" fmla="*/ 5 h 13"/>
                <a:gd name="T12" fmla="*/ 14 w 19"/>
                <a:gd name="T13" fmla="*/ 7 h 13"/>
                <a:gd name="T14" fmla="*/ 19 w 19"/>
                <a:gd name="T15" fmla="*/ 4 h 13"/>
                <a:gd name="T16" fmla="*/ 14 w 19"/>
                <a:gd name="T17" fmla="*/ 4 h 13"/>
                <a:gd name="T18" fmla="*/ 14 w 19"/>
                <a:gd name="T19" fmla="*/ 0 h 13"/>
                <a:gd name="T20" fmla="*/ 10 w 19"/>
                <a:gd name="T21" fmla="*/ 0 h 13"/>
                <a:gd name="T22" fmla="*/ 5 w 19"/>
                <a:gd name="T23" fmla="*/ 0 h 13"/>
                <a:gd name="T24" fmla="*/ 4 w 19"/>
                <a:gd name="T25" fmla="*/ 4 h 13"/>
                <a:gd name="T26" fmla="*/ 2 w 19"/>
                <a:gd name="T27" fmla="*/ 7 h 13"/>
                <a:gd name="T28" fmla="*/ 0 w 19"/>
                <a:gd name="T29" fmla="*/ 13 h 13"/>
                <a:gd name="T30" fmla="*/ 0 w 19"/>
                <a:gd name="T31" fmla="*/ 13 h 13"/>
                <a:gd name="T32" fmla="*/ 5 w 19"/>
                <a:gd name="T33" fmla="*/ 13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3"/>
                <a:gd name="T53" fmla="*/ 19 w 19"/>
                <a:gd name="T54" fmla="*/ 13 h 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3">
                  <a:moveTo>
                    <a:pt x="5" y="13"/>
                  </a:moveTo>
                  <a:lnTo>
                    <a:pt x="5" y="13"/>
                  </a:lnTo>
                  <a:lnTo>
                    <a:pt x="5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5"/>
                  </a:lnTo>
                  <a:lnTo>
                    <a:pt x="14" y="7"/>
                  </a:lnTo>
                  <a:lnTo>
                    <a:pt x="19" y="4"/>
                  </a:lnTo>
                  <a:lnTo>
                    <a:pt x="14" y="4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4" y="4"/>
                  </a:lnTo>
                  <a:lnTo>
                    <a:pt x="2" y="7"/>
                  </a:lnTo>
                  <a:lnTo>
                    <a:pt x="0" y="13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123" name="Freeform 52"/>
            <p:cNvSpPr>
              <a:spLocks/>
            </p:cNvSpPr>
            <p:nvPr/>
          </p:nvSpPr>
          <p:spPr bwMode="auto">
            <a:xfrm>
              <a:off x="419" y="509"/>
              <a:ext cx="7" cy="36"/>
            </a:xfrm>
            <a:custGeom>
              <a:avLst/>
              <a:gdLst>
                <a:gd name="T0" fmla="*/ 7 w 7"/>
                <a:gd name="T1" fmla="*/ 36 h 36"/>
                <a:gd name="T2" fmla="*/ 7 w 7"/>
                <a:gd name="T3" fmla="*/ 36 h 36"/>
                <a:gd name="T4" fmla="*/ 5 w 7"/>
                <a:gd name="T5" fmla="*/ 16 h 36"/>
                <a:gd name="T6" fmla="*/ 5 w 7"/>
                <a:gd name="T7" fmla="*/ 0 h 36"/>
                <a:gd name="T8" fmla="*/ 0 w 7"/>
                <a:gd name="T9" fmla="*/ 0 h 36"/>
                <a:gd name="T10" fmla="*/ 2 w 7"/>
                <a:gd name="T11" fmla="*/ 16 h 36"/>
                <a:gd name="T12" fmla="*/ 2 w 7"/>
                <a:gd name="T13" fmla="*/ 36 h 36"/>
                <a:gd name="T14" fmla="*/ 2 w 7"/>
                <a:gd name="T15" fmla="*/ 36 h 36"/>
                <a:gd name="T16" fmla="*/ 7 w 7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36"/>
                <a:gd name="T29" fmla="*/ 7 w 7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36">
                  <a:moveTo>
                    <a:pt x="7" y="36"/>
                  </a:moveTo>
                  <a:lnTo>
                    <a:pt x="7" y="36"/>
                  </a:lnTo>
                  <a:lnTo>
                    <a:pt x="5" y="16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6"/>
                  </a:lnTo>
                  <a:lnTo>
                    <a:pt x="2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124" name="Freeform 53"/>
            <p:cNvSpPr>
              <a:spLocks/>
            </p:cNvSpPr>
            <p:nvPr/>
          </p:nvSpPr>
          <p:spPr bwMode="auto">
            <a:xfrm>
              <a:off x="421" y="545"/>
              <a:ext cx="18" cy="112"/>
            </a:xfrm>
            <a:custGeom>
              <a:avLst/>
              <a:gdLst>
                <a:gd name="T0" fmla="*/ 18 w 18"/>
                <a:gd name="T1" fmla="*/ 110 h 112"/>
                <a:gd name="T2" fmla="*/ 18 w 18"/>
                <a:gd name="T3" fmla="*/ 110 h 112"/>
                <a:gd name="T4" fmla="*/ 13 w 18"/>
                <a:gd name="T5" fmla="*/ 84 h 112"/>
                <a:gd name="T6" fmla="*/ 10 w 18"/>
                <a:gd name="T7" fmla="*/ 56 h 112"/>
                <a:gd name="T8" fmla="*/ 8 w 18"/>
                <a:gd name="T9" fmla="*/ 27 h 112"/>
                <a:gd name="T10" fmla="*/ 5 w 18"/>
                <a:gd name="T11" fmla="*/ 0 h 112"/>
                <a:gd name="T12" fmla="*/ 0 w 18"/>
                <a:gd name="T13" fmla="*/ 0 h 112"/>
                <a:gd name="T14" fmla="*/ 2 w 18"/>
                <a:gd name="T15" fmla="*/ 29 h 112"/>
                <a:gd name="T16" fmla="*/ 5 w 18"/>
                <a:gd name="T17" fmla="*/ 56 h 112"/>
                <a:gd name="T18" fmla="*/ 8 w 18"/>
                <a:gd name="T19" fmla="*/ 84 h 112"/>
                <a:gd name="T20" fmla="*/ 12 w 18"/>
                <a:gd name="T21" fmla="*/ 112 h 112"/>
                <a:gd name="T22" fmla="*/ 12 w 18"/>
                <a:gd name="T23" fmla="*/ 112 h 112"/>
                <a:gd name="T24" fmla="*/ 18 w 18"/>
                <a:gd name="T25" fmla="*/ 110 h 1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112"/>
                <a:gd name="T41" fmla="*/ 18 w 18"/>
                <a:gd name="T42" fmla="*/ 112 h 1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112">
                  <a:moveTo>
                    <a:pt x="18" y="110"/>
                  </a:moveTo>
                  <a:lnTo>
                    <a:pt x="18" y="110"/>
                  </a:lnTo>
                  <a:lnTo>
                    <a:pt x="13" y="84"/>
                  </a:lnTo>
                  <a:lnTo>
                    <a:pt x="10" y="56"/>
                  </a:lnTo>
                  <a:lnTo>
                    <a:pt x="8" y="27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29"/>
                  </a:lnTo>
                  <a:lnTo>
                    <a:pt x="5" y="56"/>
                  </a:lnTo>
                  <a:lnTo>
                    <a:pt x="8" y="84"/>
                  </a:lnTo>
                  <a:lnTo>
                    <a:pt x="12" y="112"/>
                  </a:lnTo>
                  <a:lnTo>
                    <a:pt x="18" y="11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125" name="Freeform 54"/>
            <p:cNvSpPr>
              <a:spLocks/>
            </p:cNvSpPr>
            <p:nvPr/>
          </p:nvSpPr>
          <p:spPr bwMode="auto">
            <a:xfrm>
              <a:off x="433" y="655"/>
              <a:ext cx="16" cy="32"/>
            </a:xfrm>
            <a:custGeom>
              <a:avLst/>
              <a:gdLst>
                <a:gd name="T0" fmla="*/ 16 w 16"/>
                <a:gd name="T1" fmla="*/ 29 h 32"/>
                <a:gd name="T2" fmla="*/ 16 w 16"/>
                <a:gd name="T3" fmla="*/ 29 h 32"/>
                <a:gd name="T4" fmla="*/ 11 w 16"/>
                <a:gd name="T5" fmla="*/ 18 h 32"/>
                <a:gd name="T6" fmla="*/ 6 w 16"/>
                <a:gd name="T7" fmla="*/ 0 h 32"/>
                <a:gd name="T8" fmla="*/ 0 w 16"/>
                <a:gd name="T9" fmla="*/ 2 h 32"/>
                <a:gd name="T10" fmla="*/ 8 w 16"/>
                <a:gd name="T11" fmla="*/ 18 h 32"/>
                <a:gd name="T12" fmla="*/ 13 w 16"/>
                <a:gd name="T13" fmla="*/ 32 h 32"/>
                <a:gd name="T14" fmla="*/ 13 w 16"/>
                <a:gd name="T15" fmla="*/ 32 h 32"/>
                <a:gd name="T16" fmla="*/ 16 w 16"/>
                <a:gd name="T17" fmla="*/ 29 h 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"/>
                <a:gd name="T28" fmla="*/ 0 h 32"/>
                <a:gd name="T29" fmla="*/ 16 w 16"/>
                <a:gd name="T30" fmla="*/ 32 h 3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" h="32">
                  <a:moveTo>
                    <a:pt x="16" y="29"/>
                  </a:moveTo>
                  <a:lnTo>
                    <a:pt x="16" y="29"/>
                  </a:lnTo>
                  <a:lnTo>
                    <a:pt x="11" y="18"/>
                  </a:lnTo>
                  <a:lnTo>
                    <a:pt x="6" y="0"/>
                  </a:lnTo>
                  <a:lnTo>
                    <a:pt x="0" y="2"/>
                  </a:lnTo>
                  <a:lnTo>
                    <a:pt x="8" y="18"/>
                  </a:lnTo>
                  <a:lnTo>
                    <a:pt x="13" y="32"/>
                  </a:lnTo>
                  <a:lnTo>
                    <a:pt x="16" y="29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126" name="Freeform 55"/>
            <p:cNvSpPr>
              <a:spLocks/>
            </p:cNvSpPr>
            <p:nvPr/>
          </p:nvSpPr>
          <p:spPr bwMode="auto">
            <a:xfrm>
              <a:off x="446" y="684"/>
              <a:ext cx="23" cy="23"/>
            </a:xfrm>
            <a:custGeom>
              <a:avLst/>
              <a:gdLst>
                <a:gd name="T0" fmla="*/ 16 w 23"/>
                <a:gd name="T1" fmla="*/ 23 h 23"/>
                <a:gd name="T2" fmla="*/ 19 w 23"/>
                <a:gd name="T3" fmla="*/ 19 h 23"/>
                <a:gd name="T4" fmla="*/ 3 w 23"/>
                <a:gd name="T5" fmla="*/ 0 h 23"/>
                <a:gd name="T6" fmla="*/ 0 w 23"/>
                <a:gd name="T7" fmla="*/ 3 h 23"/>
                <a:gd name="T8" fmla="*/ 14 w 23"/>
                <a:gd name="T9" fmla="*/ 23 h 23"/>
                <a:gd name="T10" fmla="*/ 16 w 23"/>
                <a:gd name="T11" fmla="*/ 23 h 23"/>
                <a:gd name="T12" fmla="*/ 16 w 23"/>
                <a:gd name="T13" fmla="*/ 23 h 23"/>
                <a:gd name="T14" fmla="*/ 23 w 23"/>
                <a:gd name="T15" fmla="*/ 23 h 23"/>
                <a:gd name="T16" fmla="*/ 19 w 23"/>
                <a:gd name="T17" fmla="*/ 19 h 23"/>
                <a:gd name="T18" fmla="*/ 16 w 23"/>
                <a:gd name="T19" fmla="*/ 23 h 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"/>
                <a:gd name="T31" fmla="*/ 0 h 23"/>
                <a:gd name="T32" fmla="*/ 23 w 23"/>
                <a:gd name="T33" fmla="*/ 23 h 2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3" h="23">
                  <a:moveTo>
                    <a:pt x="16" y="23"/>
                  </a:moveTo>
                  <a:lnTo>
                    <a:pt x="19" y="19"/>
                  </a:lnTo>
                  <a:lnTo>
                    <a:pt x="3" y="0"/>
                  </a:lnTo>
                  <a:lnTo>
                    <a:pt x="0" y="3"/>
                  </a:lnTo>
                  <a:lnTo>
                    <a:pt x="14" y="23"/>
                  </a:lnTo>
                  <a:lnTo>
                    <a:pt x="16" y="23"/>
                  </a:lnTo>
                  <a:lnTo>
                    <a:pt x="23" y="23"/>
                  </a:lnTo>
                  <a:lnTo>
                    <a:pt x="19" y="19"/>
                  </a:lnTo>
                  <a:lnTo>
                    <a:pt x="16" y="23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127" name="Freeform 56"/>
            <p:cNvSpPr>
              <a:spLocks/>
            </p:cNvSpPr>
            <p:nvPr/>
          </p:nvSpPr>
          <p:spPr bwMode="auto">
            <a:xfrm>
              <a:off x="339" y="702"/>
              <a:ext cx="123" cy="7"/>
            </a:xfrm>
            <a:custGeom>
              <a:avLst/>
              <a:gdLst>
                <a:gd name="T0" fmla="*/ 0 w 123"/>
                <a:gd name="T1" fmla="*/ 1 h 7"/>
                <a:gd name="T2" fmla="*/ 2 w 123"/>
                <a:gd name="T3" fmla="*/ 7 h 7"/>
                <a:gd name="T4" fmla="*/ 123 w 123"/>
                <a:gd name="T5" fmla="*/ 5 h 7"/>
                <a:gd name="T6" fmla="*/ 123 w 123"/>
                <a:gd name="T7" fmla="*/ 0 h 7"/>
                <a:gd name="T8" fmla="*/ 2 w 123"/>
                <a:gd name="T9" fmla="*/ 1 h 7"/>
                <a:gd name="T10" fmla="*/ 0 w 123"/>
                <a:gd name="T11" fmla="*/ 1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3"/>
                <a:gd name="T19" fmla="*/ 0 h 7"/>
                <a:gd name="T20" fmla="*/ 123 w 123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3" h="7">
                  <a:moveTo>
                    <a:pt x="0" y="1"/>
                  </a:moveTo>
                  <a:lnTo>
                    <a:pt x="2" y="7"/>
                  </a:lnTo>
                  <a:lnTo>
                    <a:pt x="123" y="5"/>
                  </a:lnTo>
                  <a:lnTo>
                    <a:pt x="123" y="0"/>
                  </a:lnTo>
                  <a:lnTo>
                    <a:pt x="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128" name="Freeform 57"/>
            <p:cNvSpPr>
              <a:spLocks/>
            </p:cNvSpPr>
            <p:nvPr/>
          </p:nvSpPr>
          <p:spPr bwMode="auto">
            <a:xfrm>
              <a:off x="339" y="693"/>
              <a:ext cx="13" cy="16"/>
            </a:xfrm>
            <a:custGeom>
              <a:avLst/>
              <a:gdLst>
                <a:gd name="T0" fmla="*/ 8 w 13"/>
                <a:gd name="T1" fmla="*/ 0 h 16"/>
                <a:gd name="T2" fmla="*/ 8 w 13"/>
                <a:gd name="T3" fmla="*/ 0 h 16"/>
                <a:gd name="T4" fmla="*/ 2 w 13"/>
                <a:gd name="T5" fmla="*/ 9 h 16"/>
                <a:gd name="T6" fmla="*/ 0 w 13"/>
                <a:gd name="T7" fmla="*/ 10 h 16"/>
                <a:gd name="T8" fmla="*/ 2 w 13"/>
                <a:gd name="T9" fmla="*/ 16 h 16"/>
                <a:gd name="T10" fmla="*/ 5 w 13"/>
                <a:gd name="T11" fmla="*/ 12 h 16"/>
                <a:gd name="T12" fmla="*/ 13 w 13"/>
                <a:gd name="T13" fmla="*/ 5 h 16"/>
                <a:gd name="T14" fmla="*/ 13 w 13"/>
                <a:gd name="T15" fmla="*/ 5 h 16"/>
                <a:gd name="T16" fmla="*/ 8 w 13"/>
                <a:gd name="T17" fmla="*/ 0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16"/>
                <a:gd name="T29" fmla="*/ 13 w 13"/>
                <a:gd name="T30" fmla="*/ 16 h 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16">
                  <a:moveTo>
                    <a:pt x="8" y="0"/>
                  </a:moveTo>
                  <a:lnTo>
                    <a:pt x="8" y="0"/>
                  </a:lnTo>
                  <a:lnTo>
                    <a:pt x="2" y="9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5" y="12"/>
                  </a:lnTo>
                  <a:lnTo>
                    <a:pt x="13" y="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129" name="Freeform 58"/>
            <p:cNvSpPr>
              <a:spLocks/>
            </p:cNvSpPr>
            <p:nvPr/>
          </p:nvSpPr>
          <p:spPr bwMode="auto">
            <a:xfrm>
              <a:off x="347" y="657"/>
              <a:ext cx="23" cy="41"/>
            </a:xfrm>
            <a:custGeom>
              <a:avLst/>
              <a:gdLst>
                <a:gd name="T0" fmla="*/ 17 w 23"/>
                <a:gd name="T1" fmla="*/ 0 h 41"/>
                <a:gd name="T2" fmla="*/ 17 w 23"/>
                <a:gd name="T3" fmla="*/ 0 h 41"/>
                <a:gd name="T4" fmla="*/ 9 w 23"/>
                <a:gd name="T5" fmla="*/ 23 h 41"/>
                <a:gd name="T6" fmla="*/ 0 w 23"/>
                <a:gd name="T7" fmla="*/ 36 h 41"/>
                <a:gd name="T8" fmla="*/ 5 w 23"/>
                <a:gd name="T9" fmla="*/ 41 h 41"/>
                <a:gd name="T10" fmla="*/ 13 w 23"/>
                <a:gd name="T11" fmla="*/ 25 h 41"/>
                <a:gd name="T12" fmla="*/ 23 w 23"/>
                <a:gd name="T13" fmla="*/ 1 h 41"/>
                <a:gd name="T14" fmla="*/ 23 w 23"/>
                <a:gd name="T15" fmla="*/ 1 h 41"/>
                <a:gd name="T16" fmla="*/ 17 w 23"/>
                <a:gd name="T17" fmla="*/ 0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"/>
                <a:gd name="T28" fmla="*/ 0 h 41"/>
                <a:gd name="T29" fmla="*/ 23 w 23"/>
                <a:gd name="T30" fmla="*/ 41 h 4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" h="41">
                  <a:moveTo>
                    <a:pt x="17" y="0"/>
                  </a:moveTo>
                  <a:lnTo>
                    <a:pt x="17" y="0"/>
                  </a:lnTo>
                  <a:lnTo>
                    <a:pt x="9" y="23"/>
                  </a:lnTo>
                  <a:lnTo>
                    <a:pt x="0" y="36"/>
                  </a:lnTo>
                  <a:lnTo>
                    <a:pt x="5" y="41"/>
                  </a:lnTo>
                  <a:lnTo>
                    <a:pt x="13" y="25"/>
                  </a:lnTo>
                  <a:lnTo>
                    <a:pt x="23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130" name="Freeform 59"/>
            <p:cNvSpPr>
              <a:spLocks/>
            </p:cNvSpPr>
            <p:nvPr/>
          </p:nvSpPr>
          <p:spPr bwMode="auto">
            <a:xfrm>
              <a:off x="364" y="619"/>
              <a:ext cx="16" cy="39"/>
            </a:xfrm>
            <a:custGeom>
              <a:avLst/>
              <a:gdLst>
                <a:gd name="T0" fmla="*/ 11 w 16"/>
                <a:gd name="T1" fmla="*/ 0 h 39"/>
                <a:gd name="T2" fmla="*/ 11 w 16"/>
                <a:gd name="T3" fmla="*/ 0 h 39"/>
                <a:gd name="T4" fmla="*/ 8 w 16"/>
                <a:gd name="T5" fmla="*/ 14 h 39"/>
                <a:gd name="T6" fmla="*/ 6 w 16"/>
                <a:gd name="T7" fmla="*/ 21 h 39"/>
                <a:gd name="T8" fmla="*/ 5 w 16"/>
                <a:gd name="T9" fmla="*/ 27 h 39"/>
                <a:gd name="T10" fmla="*/ 0 w 16"/>
                <a:gd name="T11" fmla="*/ 38 h 39"/>
                <a:gd name="T12" fmla="*/ 6 w 16"/>
                <a:gd name="T13" fmla="*/ 39 h 39"/>
                <a:gd name="T14" fmla="*/ 10 w 16"/>
                <a:gd name="T15" fmla="*/ 29 h 39"/>
                <a:gd name="T16" fmla="*/ 11 w 16"/>
                <a:gd name="T17" fmla="*/ 23 h 39"/>
                <a:gd name="T18" fmla="*/ 13 w 16"/>
                <a:gd name="T19" fmla="*/ 14 h 39"/>
                <a:gd name="T20" fmla="*/ 16 w 16"/>
                <a:gd name="T21" fmla="*/ 0 h 39"/>
                <a:gd name="T22" fmla="*/ 16 w 16"/>
                <a:gd name="T23" fmla="*/ 0 h 39"/>
                <a:gd name="T24" fmla="*/ 11 w 16"/>
                <a:gd name="T25" fmla="*/ 0 h 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"/>
                <a:gd name="T40" fmla="*/ 0 h 39"/>
                <a:gd name="T41" fmla="*/ 16 w 16"/>
                <a:gd name="T42" fmla="*/ 39 h 3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" h="39">
                  <a:moveTo>
                    <a:pt x="11" y="0"/>
                  </a:moveTo>
                  <a:lnTo>
                    <a:pt x="11" y="0"/>
                  </a:lnTo>
                  <a:lnTo>
                    <a:pt x="8" y="14"/>
                  </a:lnTo>
                  <a:lnTo>
                    <a:pt x="6" y="21"/>
                  </a:lnTo>
                  <a:lnTo>
                    <a:pt x="5" y="27"/>
                  </a:lnTo>
                  <a:lnTo>
                    <a:pt x="0" y="38"/>
                  </a:lnTo>
                  <a:lnTo>
                    <a:pt x="6" y="39"/>
                  </a:lnTo>
                  <a:lnTo>
                    <a:pt x="10" y="29"/>
                  </a:lnTo>
                  <a:lnTo>
                    <a:pt x="11" y="23"/>
                  </a:lnTo>
                  <a:lnTo>
                    <a:pt x="13" y="14"/>
                  </a:lnTo>
                  <a:lnTo>
                    <a:pt x="16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131" name="Freeform 60"/>
            <p:cNvSpPr>
              <a:spLocks/>
            </p:cNvSpPr>
            <p:nvPr/>
          </p:nvSpPr>
          <p:spPr bwMode="auto">
            <a:xfrm>
              <a:off x="375" y="561"/>
              <a:ext cx="13" cy="58"/>
            </a:xfrm>
            <a:custGeom>
              <a:avLst/>
              <a:gdLst>
                <a:gd name="T0" fmla="*/ 8 w 13"/>
                <a:gd name="T1" fmla="*/ 0 h 58"/>
                <a:gd name="T2" fmla="*/ 8 w 13"/>
                <a:gd name="T3" fmla="*/ 0 h 58"/>
                <a:gd name="T4" fmla="*/ 5 w 13"/>
                <a:gd name="T5" fmla="*/ 14 h 58"/>
                <a:gd name="T6" fmla="*/ 3 w 13"/>
                <a:gd name="T7" fmla="*/ 27 h 58"/>
                <a:gd name="T8" fmla="*/ 3 w 13"/>
                <a:gd name="T9" fmla="*/ 40 h 58"/>
                <a:gd name="T10" fmla="*/ 0 w 13"/>
                <a:gd name="T11" fmla="*/ 58 h 58"/>
                <a:gd name="T12" fmla="*/ 5 w 13"/>
                <a:gd name="T13" fmla="*/ 58 h 58"/>
                <a:gd name="T14" fmla="*/ 8 w 13"/>
                <a:gd name="T15" fmla="*/ 41 h 58"/>
                <a:gd name="T16" fmla="*/ 10 w 13"/>
                <a:gd name="T17" fmla="*/ 27 h 58"/>
                <a:gd name="T18" fmla="*/ 12 w 13"/>
                <a:gd name="T19" fmla="*/ 14 h 58"/>
                <a:gd name="T20" fmla="*/ 13 w 13"/>
                <a:gd name="T21" fmla="*/ 0 h 58"/>
                <a:gd name="T22" fmla="*/ 13 w 13"/>
                <a:gd name="T23" fmla="*/ 0 h 58"/>
                <a:gd name="T24" fmla="*/ 8 w 13"/>
                <a:gd name="T25" fmla="*/ 0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"/>
                <a:gd name="T40" fmla="*/ 0 h 58"/>
                <a:gd name="T41" fmla="*/ 13 w 13"/>
                <a:gd name="T42" fmla="*/ 58 h 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" h="58">
                  <a:moveTo>
                    <a:pt x="8" y="0"/>
                  </a:moveTo>
                  <a:lnTo>
                    <a:pt x="8" y="0"/>
                  </a:lnTo>
                  <a:lnTo>
                    <a:pt x="5" y="14"/>
                  </a:lnTo>
                  <a:lnTo>
                    <a:pt x="3" y="27"/>
                  </a:lnTo>
                  <a:lnTo>
                    <a:pt x="3" y="40"/>
                  </a:lnTo>
                  <a:lnTo>
                    <a:pt x="0" y="58"/>
                  </a:lnTo>
                  <a:lnTo>
                    <a:pt x="5" y="58"/>
                  </a:lnTo>
                  <a:lnTo>
                    <a:pt x="8" y="41"/>
                  </a:lnTo>
                  <a:lnTo>
                    <a:pt x="10" y="27"/>
                  </a:lnTo>
                  <a:lnTo>
                    <a:pt x="12" y="14"/>
                  </a:lnTo>
                  <a:lnTo>
                    <a:pt x="13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132" name="Freeform 61"/>
            <p:cNvSpPr>
              <a:spLocks/>
            </p:cNvSpPr>
            <p:nvPr/>
          </p:nvSpPr>
          <p:spPr bwMode="auto">
            <a:xfrm>
              <a:off x="383" y="512"/>
              <a:ext cx="7" cy="49"/>
            </a:xfrm>
            <a:custGeom>
              <a:avLst/>
              <a:gdLst>
                <a:gd name="T0" fmla="*/ 0 w 7"/>
                <a:gd name="T1" fmla="*/ 2 h 49"/>
                <a:gd name="T2" fmla="*/ 0 w 7"/>
                <a:gd name="T3" fmla="*/ 2 h 49"/>
                <a:gd name="T4" fmla="*/ 2 w 7"/>
                <a:gd name="T5" fmla="*/ 9 h 49"/>
                <a:gd name="T6" fmla="*/ 2 w 7"/>
                <a:gd name="T7" fmla="*/ 20 h 49"/>
                <a:gd name="T8" fmla="*/ 2 w 7"/>
                <a:gd name="T9" fmla="*/ 33 h 49"/>
                <a:gd name="T10" fmla="*/ 0 w 7"/>
                <a:gd name="T11" fmla="*/ 49 h 49"/>
                <a:gd name="T12" fmla="*/ 5 w 7"/>
                <a:gd name="T13" fmla="*/ 49 h 49"/>
                <a:gd name="T14" fmla="*/ 7 w 7"/>
                <a:gd name="T15" fmla="*/ 33 h 49"/>
                <a:gd name="T16" fmla="*/ 7 w 7"/>
                <a:gd name="T17" fmla="*/ 20 h 49"/>
                <a:gd name="T18" fmla="*/ 7 w 7"/>
                <a:gd name="T19" fmla="*/ 7 h 49"/>
                <a:gd name="T20" fmla="*/ 5 w 7"/>
                <a:gd name="T21" fmla="*/ 0 h 49"/>
                <a:gd name="T22" fmla="*/ 5 w 7"/>
                <a:gd name="T23" fmla="*/ 0 h 49"/>
                <a:gd name="T24" fmla="*/ 0 w 7"/>
                <a:gd name="T25" fmla="*/ 2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"/>
                <a:gd name="T40" fmla="*/ 0 h 49"/>
                <a:gd name="T41" fmla="*/ 7 w 7"/>
                <a:gd name="T42" fmla="*/ 49 h 4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" h="49">
                  <a:moveTo>
                    <a:pt x="0" y="2"/>
                  </a:moveTo>
                  <a:lnTo>
                    <a:pt x="0" y="2"/>
                  </a:lnTo>
                  <a:lnTo>
                    <a:pt x="2" y="9"/>
                  </a:lnTo>
                  <a:lnTo>
                    <a:pt x="2" y="20"/>
                  </a:lnTo>
                  <a:lnTo>
                    <a:pt x="2" y="33"/>
                  </a:lnTo>
                  <a:lnTo>
                    <a:pt x="0" y="49"/>
                  </a:lnTo>
                  <a:lnTo>
                    <a:pt x="5" y="49"/>
                  </a:lnTo>
                  <a:lnTo>
                    <a:pt x="7" y="33"/>
                  </a:lnTo>
                  <a:lnTo>
                    <a:pt x="7" y="20"/>
                  </a:lnTo>
                  <a:lnTo>
                    <a:pt x="7" y="7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133" name="Freeform 62"/>
            <p:cNvSpPr>
              <a:spLocks/>
            </p:cNvSpPr>
            <p:nvPr/>
          </p:nvSpPr>
          <p:spPr bwMode="auto">
            <a:xfrm>
              <a:off x="382" y="498"/>
              <a:ext cx="6" cy="16"/>
            </a:xfrm>
            <a:custGeom>
              <a:avLst/>
              <a:gdLst>
                <a:gd name="T0" fmla="*/ 0 w 6"/>
                <a:gd name="T1" fmla="*/ 7 h 16"/>
                <a:gd name="T2" fmla="*/ 0 w 6"/>
                <a:gd name="T3" fmla="*/ 7 h 16"/>
                <a:gd name="T4" fmla="*/ 3 w 6"/>
                <a:gd name="T5" fmla="*/ 7 h 16"/>
                <a:gd name="T6" fmla="*/ 1 w 6"/>
                <a:gd name="T7" fmla="*/ 5 h 16"/>
                <a:gd name="T8" fmla="*/ 1 w 6"/>
                <a:gd name="T9" fmla="*/ 9 h 16"/>
                <a:gd name="T10" fmla="*/ 1 w 6"/>
                <a:gd name="T11" fmla="*/ 16 h 16"/>
                <a:gd name="T12" fmla="*/ 6 w 6"/>
                <a:gd name="T13" fmla="*/ 14 h 16"/>
                <a:gd name="T14" fmla="*/ 6 w 6"/>
                <a:gd name="T15" fmla="*/ 9 h 16"/>
                <a:gd name="T16" fmla="*/ 6 w 6"/>
                <a:gd name="T17" fmla="*/ 7 h 16"/>
                <a:gd name="T18" fmla="*/ 6 w 6"/>
                <a:gd name="T19" fmla="*/ 2 h 16"/>
                <a:gd name="T20" fmla="*/ 0 w 6"/>
                <a:gd name="T21" fmla="*/ 0 h 16"/>
                <a:gd name="T22" fmla="*/ 0 w 6"/>
                <a:gd name="T23" fmla="*/ 0 h 16"/>
                <a:gd name="T24" fmla="*/ 0 w 6"/>
                <a:gd name="T25" fmla="*/ 7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"/>
                <a:gd name="T40" fmla="*/ 0 h 16"/>
                <a:gd name="T41" fmla="*/ 6 w 6"/>
                <a:gd name="T42" fmla="*/ 16 h 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" h="16">
                  <a:moveTo>
                    <a:pt x="0" y="7"/>
                  </a:moveTo>
                  <a:lnTo>
                    <a:pt x="0" y="7"/>
                  </a:lnTo>
                  <a:lnTo>
                    <a:pt x="3" y="7"/>
                  </a:lnTo>
                  <a:lnTo>
                    <a:pt x="1" y="5"/>
                  </a:lnTo>
                  <a:lnTo>
                    <a:pt x="1" y="9"/>
                  </a:lnTo>
                  <a:lnTo>
                    <a:pt x="1" y="16"/>
                  </a:lnTo>
                  <a:lnTo>
                    <a:pt x="6" y="14"/>
                  </a:lnTo>
                  <a:lnTo>
                    <a:pt x="6" y="9"/>
                  </a:lnTo>
                  <a:lnTo>
                    <a:pt x="6" y="7"/>
                  </a:lnTo>
                  <a:lnTo>
                    <a:pt x="6" y="2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134" name="Freeform 63"/>
            <p:cNvSpPr>
              <a:spLocks/>
            </p:cNvSpPr>
            <p:nvPr/>
          </p:nvSpPr>
          <p:spPr bwMode="auto">
            <a:xfrm>
              <a:off x="352" y="496"/>
              <a:ext cx="30" cy="9"/>
            </a:xfrm>
            <a:custGeom>
              <a:avLst/>
              <a:gdLst>
                <a:gd name="T0" fmla="*/ 0 w 30"/>
                <a:gd name="T1" fmla="*/ 7 h 9"/>
                <a:gd name="T2" fmla="*/ 0 w 30"/>
                <a:gd name="T3" fmla="*/ 7 h 9"/>
                <a:gd name="T4" fmla="*/ 18 w 30"/>
                <a:gd name="T5" fmla="*/ 7 h 9"/>
                <a:gd name="T6" fmla="*/ 23 w 30"/>
                <a:gd name="T7" fmla="*/ 7 h 9"/>
                <a:gd name="T8" fmla="*/ 26 w 30"/>
                <a:gd name="T9" fmla="*/ 9 h 9"/>
                <a:gd name="T10" fmla="*/ 30 w 30"/>
                <a:gd name="T11" fmla="*/ 9 h 9"/>
                <a:gd name="T12" fmla="*/ 30 w 30"/>
                <a:gd name="T13" fmla="*/ 2 h 9"/>
                <a:gd name="T14" fmla="*/ 26 w 30"/>
                <a:gd name="T15" fmla="*/ 2 h 9"/>
                <a:gd name="T16" fmla="*/ 23 w 30"/>
                <a:gd name="T17" fmla="*/ 2 h 9"/>
                <a:gd name="T18" fmla="*/ 18 w 30"/>
                <a:gd name="T19" fmla="*/ 0 h 9"/>
                <a:gd name="T20" fmla="*/ 0 w 30"/>
                <a:gd name="T21" fmla="*/ 0 h 9"/>
                <a:gd name="T22" fmla="*/ 0 w 30"/>
                <a:gd name="T23" fmla="*/ 0 h 9"/>
                <a:gd name="T24" fmla="*/ 0 w 30"/>
                <a:gd name="T25" fmla="*/ 7 h 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0"/>
                <a:gd name="T40" fmla="*/ 0 h 9"/>
                <a:gd name="T41" fmla="*/ 30 w 30"/>
                <a:gd name="T42" fmla="*/ 9 h 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0" h="9">
                  <a:moveTo>
                    <a:pt x="0" y="7"/>
                  </a:moveTo>
                  <a:lnTo>
                    <a:pt x="0" y="7"/>
                  </a:lnTo>
                  <a:lnTo>
                    <a:pt x="18" y="7"/>
                  </a:lnTo>
                  <a:lnTo>
                    <a:pt x="23" y="7"/>
                  </a:lnTo>
                  <a:lnTo>
                    <a:pt x="26" y="9"/>
                  </a:lnTo>
                  <a:lnTo>
                    <a:pt x="30" y="9"/>
                  </a:lnTo>
                  <a:lnTo>
                    <a:pt x="30" y="2"/>
                  </a:lnTo>
                  <a:lnTo>
                    <a:pt x="26" y="2"/>
                  </a:lnTo>
                  <a:lnTo>
                    <a:pt x="23" y="2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135" name="Freeform 64"/>
            <p:cNvSpPr>
              <a:spLocks/>
            </p:cNvSpPr>
            <p:nvPr/>
          </p:nvSpPr>
          <p:spPr bwMode="auto">
            <a:xfrm>
              <a:off x="287" y="496"/>
              <a:ext cx="65" cy="16"/>
            </a:xfrm>
            <a:custGeom>
              <a:avLst/>
              <a:gdLst>
                <a:gd name="T0" fmla="*/ 1 w 65"/>
                <a:gd name="T1" fmla="*/ 16 h 16"/>
                <a:gd name="T2" fmla="*/ 1 w 65"/>
                <a:gd name="T3" fmla="*/ 16 h 16"/>
                <a:gd name="T4" fmla="*/ 16 w 65"/>
                <a:gd name="T5" fmla="*/ 11 h 16"/>
                <a:gd name="T6" fmla="*/ 29 w 65"/>
                <a:gd name="T7" fmla="*/ 9 h 16"/>
                <a:gd name="T8" fmla="*/ 46 w 65"/>
                <a:gd name="T9" fmla="*/ 9 h 16"/>
                <a:gd name="T10" fmla="*/ 65 w 65"/>
                <a:gd name="T11" fmla="*/ 7 h 16"/>
                <a:gd name="T12" fmla="*/ 65 w 65"/>
                <a:gd name="T13" fmla="*/ 0 h 16"/>
                <a:gd name="T14" fmla="*/ 46 w 65"/>
                <a:gd name="T15" fmla="*/ 2 h 16"/>
                <a:gd name="T16" fmla="*/ 29 w 65"/>
                <a:gd name="T17" fmla="*/ 4 h 16"/>
                <a:gd name="T18" fmla="*/ 16 w 65"/>
                <a:gd name="T19" fmla="*/ 7 h 16"/>
                <a:gd name="T20" fmla="*/ 0 w 65"/>
                <a:gd name="T21" fmla="*/ 9 h 16"/>
                <a:gd name="T22" fmla="*/ 0 w 65"/>
                <a:gd name="T23" fmla="*/ 9 h 16"/>
                <a:gd name="T24" fmla="*/ 1 w 65"/>
                <a:gd name="T25" fmla="*/ 16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5"/>
                <a:gd name="T40" fmla="*/ 0 h 16"/>
                <a:gd name="T41" fmla="*/ 65 w 65"/>
                <a:gd name="T42" fmla="*/ 16 h 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5" h="16">
                  <a:moveTo>
                    <a:pt x="1" y="16"/>
                  </a:moveTo>
                  <a:lnTo>
                    <a:pt x="1" y="16"/>
                  </a:lnTo>
                  <a:lnTo>
                    <a:pt x="16" y="11"/>
                  </a:lnTo>
                  <a:lnTo>
                    <a:pt x="29" y="9"/>
                  </a:lnTo>
                  <a:lnTo>
                    <a:pt x="46" y="9"/>
                  </a:lnTo>
                  <a:lnTo>
                    <a:pt x="65" y="7"/>
                  </a:lnTo>
                  <a:lnTo>
                    <a:pt x="65" y="0"/>
                  </a:lnTo>
                  <a:lnTo>
                    <a:pt x="46" y="2"/>
                  </a:lnTo>
                  <a:lnTo>
                    <a:pt x="29" y="4"/>
                  </a:lnTo>
                  <a:lnTo>
                    <a:pt x="16" y="7"/>
                  </a:lnTo>
                  <a:lnTo>
                    <a:pt x="0" y="9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136" name="Freeform 65"/>
            <p:cNvSpPr>
              <a:spLocks/>
            </p:cNvSpPr>
            <p:nvPr/>
          </p:nvSpPr>
          <p:spPr bwMode="auto">
            <a:xfrm>
              <a:off x="246" y="505"/>
              <a:ext cx="42" cy="22"/>
            </a:xfrm>
            <a:custGeom>
              <a:avLst/>
              <a:gdLst>
                <a:gd name="T0" fmla="*/ 1 w 42"/>
                <a:gd name="T1" fmla="*/ 22 h 22"/>
                <a:gd name="T2" fmla="*/ 1 w 42"/>
                <a:gd name="T3" fmla="*/ 22 h 22"/>
                <a:gd name="T4" fmla="*/ 9 w 42"/>
                <a:gd name="T5" fmla="*/ 18 h 22"/>
                <a:gd name="T6" fmla="*/ 18 w 42"/>
                <a:gd name="T7" fmla="*/ 14 h 22"/>
                <a:gd name="T8" fmla="*/ 26 w 42"/>
                <a:gd name="T9" fmla="*/ 9 h 22"/>
                <a:gd name="T10" fmla="*/ 42 w 42"/>
                <a:gd name="T11" fmla="*/ 7 h 22"/>
                <a:gd name="T12" fmla="*/ 41 w 42"/>
                <a:gd name="T13" fmla="*/ 0 h 22"/>
                <a:gd name="T14" fmla="*/ 26 w 42"/>
                <a:gd name="T15" fmla="*/ 5 h 22"/>
                <a:gd name="T16" fmla="*/ 14 w 42"/>
                <a:gd name="T17" fmla="*/ 9 h 22"/>
                <a:gd name="T18" fmla="*/ 6 w 42"/>
                <a:gd name="T19" fmla="*/ 13 h 22"/>
                <a:gd name="T20" fmla="*/ 0 w 42"/>
                <a:gd name="T21" fmla="*/ 18 h 22"/>
                <a:gd name="T22" fmla="*/ 0 w 42"/>
                <a:gd name="T23" fmla="*/ 18 h 22"/>
                <a:gd name="T24" fmla="*/ 1 w 42"/>
                <a:gd name="T25" fmla="*/ 22 h 2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2"/>
                <a:gd name="T40" fmla="*/ 0 h 22"/>
                <a:gd name="T41" fmla="*/ 42 w 42"/>
                <a:gd name="T42" fmla="*/ 22 h 2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2" h="22">
                  <a:moveTo>
                    <a:pt x="1" y="22"/>
                  </a:moveTo>
                  <a:lnTo>
                    <a:pt x="1" y="22"/>
                  </a:lnTo>
                  <a:lnTo>
                    <a:pt x="9" y="18"/>
                  </a:lnTo>
                  <a:lnTo>
                    <a:pt x="18" y="14"/>
                  </a:lnTo>
                  <a:lnTo>
                    <a:pt x="26" y="9"/>
                  </a:lnTo>
                  <a:lnTo>
                    <a:pt x="42" y="7"/>
                  </a:lnTo>
                  <a:lnTo>
                    <a:pt x="41" y="0"/>
                  </a:lnTo>
                  <a:lnTo>
                    <a:pt x="26" y="5"/>
                  </a:lnTo>
                  <a:lnTo>
                    <a:pt x="14" y="9"/>
                  </a:lnTo>
                  <a:lnTo>
                    <a:pt x="6" y="13"/>
                  </a:lnTo>
                  <a:lnTo>
                    <a:pt x="0" y="18"/>
                  </a:lnTo>
                  <a:lnTo>
                    <a:pt x="1" y="2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137" name="Freeform 66"/>
            <p:cNvSpPr>
              <a:spLocks/>
            </p:cNvSpPr>
            <p:nvPr/>
          </p:nvSpPr>
          <p:spPr bwMode="auto">
            <a:xfrm>
              <a:off x="226" y="523"/>
              <a:ext cx="21" cy="14"/>
            </a:xfrm>
            <a:custGeom>
              <a:avLst/>
              <a:gdLst>
                <a:gd name="T0" fmla="*/ 0 w 21"/>
                <a:gd name="T1" fmla="*/ 11 h 14"/>
                <a:gd name="T2" fmla="*/ 0 w 21"/>
                <a:gd name="T3" fmla="*/ 11 h 14"/>
                <a:gd name="T4" fmla="*/ 3 w 21"/>
                <a:gd name="T5" fmla="*/ 14 h 14"/>
                <a:gd name="T6" fmla="*/ 10 w 21"/>
                <a:gd name="T7" fmla="*/ 11 h 14"/>
                <a:gd name="T8" fmla="*/ 16 w 21"/>
                <a:gd name="T9" fmla="*/ 9 h 14"/>
                <a:gd name="T10" fmla="*/ 21 w 21"/>
                <a:gd name="T11" fmla="*/ 4 h 14"/>
                <a:gd name="T12" fmla="*/ 20 w 21"/>
                <a:gd name="T13" fmla="*/ 0 h 14"/>
                <a:gd name="T14" fmla="*/ 13 w 21"/>
                <a:gd name="T15" fmla="*/ 2 h 14"/>
                <a:gd name="T16" fmla="*/ 8 w 21"/>
                <a:gd name="T17" fmla="*/ 7 h 14"/>
                <a:gd name="T18" fmla="*/ 2 w 21"/>
                <a:gd name="T19" fmla="*/ 9 h 14"/>
                <a:gd name="T20" fmla="*/ 3 w 21"/>
                <a:gd name="T21" fmla="*/ 11 h 14"/>
                <a:gd name="T22" fmla="*/ 3 w 21"/>
                <a:gd name="T23" fmla="*/ 11 h 14"/>
                <a:gd name="T24" fmla="*/ 0 w 21"/>
                <a:gd name="T25" fmla="*/ 11 h 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"/>
                <a:gd name="T40" fmla="*/ 0 h 14"/>
                <a:gd name="T41" fmla="*/ 21 w 21"/>
                <a:gd name="T42" fmla="*/ 14 h 1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" h="14">
                  <a:moveTo>
                    <a:pt x="0" y="11"/>
                  </a:moveTo>
                  <a:lnTo>
                    <a:pt x="0" y="11"/>
                  </a:lnTo>
                  <a:lnTo>
                    <a:pt x="3" y="14"/>
                  </a:lnTo>
                  <a:lnTo>
                    <a:pt x="10" y="11"/>
                  </a:lnTo>
                  <a:lnTo>
                    <a:pt x="16" y="9"/>
                  </a:lnTo>
                  <a:lnTo>
                    <a:pt x="21" y="4"/>
                  </a:lnTo>
                  <a:lnTo>
                    <a:pt x="20" y="0"/>
                  </a:lnTo>
                  <a:lnTo>
                    <a:pt x="13" y="2"/>
                  </a:lnTo>
                  <a:lnTo>
                    <a:pt x="8" y="7"/>
                  </a:lnTo>
                  <a:lnTo>
                    <a:pt x="2" y="9"/>
                  </a:lnTo>
                  <a:lnTo>
                    <a:pt x="3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138" name="Freeform 67"/>
            <p:cNvSpPr>
              <a:spLocks/>
            </p:cNvSpPr>
            <p:nvPr/>
          </p:nvSpPr>
          <p:spPr bwMode="auto">
            <a:xfrm>
              <a:off x="226" y="415"/>
              <a:ext cx="5" cy="119"/>
            </a:xfrm>
            <a:custGeom>
              <a:avLst/>
              <a:gdLst>
                <a:gd name="T0" fmla="*/ 5 w 5"/>
                <a:gd name="T1" fmla="*/ 0 h 119"/>
                <a:gd name="T2" fmla="*/ 0 w 5"/>
                <a:gd name="T3" fmla="*/ 0 h 119"/>
                <a:gd name="T4" fmla="*/ 0 w 5"/>
                <a:gd name="T5" fmla="*/ 119 h 119"/>
                <a:gd name="T6" fmla="*/ 3 w 5"/>
                <a:gd name="T7" fmla="*/ 119 h 119"/>
                <a:gd name="T8" fmla="*/ 5 w 5"/>
                <a:gd name="T9" fmla="*/ 0 h 119"/>
                <a:gd name="T10" fmla="*/ 5 w 5"/>
                <a:gd name="T11" fmla="*/ 0 h 1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119"/>
                <a:gd name="T20" fmla="*/ 5 w 5"/>
                <a:gd name="T21" fmla="*/ 119 h 11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119">
                  <a:moveTo>
                    <a:pt x="5" y="0"/>
                  </a:moveTo>
                  <a:lnTo>
                    <a:pt x="0" y="0"/>
                  </a:lnTo>
                  <a:lnTo>
                    <a:pt x="0" y="119"/>
                  </a:lnTo>
                  <a:lnTo>
                    <a:pt x="3" y="11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139" name="Freeform 68"/>
            <p:cNvSpPr>
              <a:spLocks/>
            </p:cNvSpPr>
            <p:nvPr/>
          </p:nvSpPr>
          <p:spPr bwMode="auto">
            <a:xfrm>
              <a:off x="226" y="415"/>
              <a:ext cx="20" cy="18"/>
            </a:xfrm>
            <a:custGeom>
              <a:avLst/>
              <a:gdLst>
                <a:gd name="T0" fmla="*/ 20 w 20"/>
                <a:gd name="T1" fmla="*/ 11 h 18"/>
                <a:gd name="T2" fmla="*/ 20 w 20"/>
                <a:gd name="T3" fmla="*/ 11 h 18"/>
                <a:gd name="T4" fmla="*/ 7 w 20"/>
                <a:gd name="T5" fmla="*/ 2 h 18"/>
                <a:gd name="T6" fmla="*/ 5 w 20"/>
                <a:gd name="T7" fmla="*/ 0 h 18"/>
                <a:gd name="T8" fmla="*/ 0 w 20"/>
                <a:gd name="T9" fmla="*/ 2 h 18"/>
                <a:gd name="T10" fmla="*/ 3 w 20"/>
                <a:gd name="T11" fmla="*/ 7 h 18"/>
                <a:gd name="T12" fmla="*/ 20 w 20"/>
                <a:gd name="T13" fmla="*/ 18 h 18"/>
                <a:gd name="T14" fmla="*/ 20 w 20"/>
                <a:gd name="T15" fmla="*/ 18 h 18"/>
                <a:gd name="T16" fmla="*/ 20 w 20"/>
                <a:gd name="T17" fmla="*/ 11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"/>
                <a:gd name="T28" fmla="*/ 0 h 18"/>
                <a:gd name="T29" fmla="*/ 20 w 20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" h="18">
                  <a:moveTo>
                    <a:pt x="20" y="11"/>
                  </a:moveTo>
                  <a:lnTo>
                    <a:pt x="20" y="11"/>
                  </a:lnTo>
                  <a:lnTo>
                    <a:pt x="7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3" y="7"/>
                  </a:lnTo>
                  <a:lnTo>
                    <a:pt x="20" y="18"/>
                  </a:lnTo>
                  <a:lnTo>
                    <a:pt x="20" y="1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140" name="Freeform 69"/>
            <p:cNvSpPr>
              <a:spLocks/>
            </p:cNvSpPr>
            <p:nvPr/>
          </p:nvSpPr>
          <p:spPr bwMode="auto">
            <a:xfrm>
              <a:off x="246" y="426"/>
              <a:ext cx="36" cy="23"/>
            </a:xfrm>
            <a:custGeom>
              <a:avLst/>
              <a:gdLst>
                <a:gd name="T0" fmla="*/ 36 w 36"/>
                <a:gd name="T1" fmla="*/ 19 h 23"/>
                <a:gd name="T2" fmla="*/ 36 w 36"/>
                <a:gd name="T3" fmla="*/ 19 h 23"/>
                <a:gd name="T4" fmla="*/ 19 w 36"/>
                <a:gd name="T5" fmla="*/ 10 h 23"/>
                <a:gd name="T6" fmla="*/ 0 w 36"/>
                <a:gd name="T7" fmla="*/ 0 h 23"/>
                <a:gd name="T8" fmla="*/ 0 w 36"/>
                <a:gd name="T9" fmla="*/ 7 h 23"/>
                <a:gd name="T10" fmla="*/ 18 w 36"/>
                <a:gd name="T11" fmla="*/ 18 h 23"/>
                <a:gd name="T12" fmla="*/ 34 w 36"/>
                <a:gd name="T13" fmla="*/ 23 h 23"/>
                <a:gd name="T14" fmla="*/ 34 w 36"/>
                <a:gd name="T15" fmla="*/ 23 h 23"/>
                <a:gd name="T16" fmla="*/ 36 w 36"/>
                <a:gd name="T17" fmla="*/ 19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6"/>
                <a:gd name="T28" fmla="*/ 0 h 23"/>
                <a:gd name="T29" fmla="*/ 36 w 36"/>
                <a:gd name="T30" fmla="*/ 23 h 2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6" h="23">
                  <a:moveTo>
                    <a:pt x="36" y="19"/>
                  </a:moveTo>
                  <a:lnTo>
                    <a:pt x="36" y="19"/>
                  </a:lnTo>
                  <a:lnTo>
                    <a:pt x="19" y="1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8" y="18"/>
                  </a:lnTo>
                  <a:lnTo>
                    <a:pt x="34" y="23"/>
                  </a:lnTo>
                  <a:lnTo>
                    <a:pt x="36" y="19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141" name="Freeform 70"/>
            <p:cNvSpPr>
              <a:spLocks/>
            </p:cNvSpPr>
            <p:nvPr/>
          </p:nvSpPr>
          <p:spPr bwMode="auto">
            <a:xfrm>
              <a:off x="280" y="445"/>
              <a:ext cx="30" cy="13"/>
            </a:xfrm>
            <a:custGeom>
              <a:avLst/>
              <a:gdLst>
                <a:gd name="T0" fmla="*/ 30 w 30"/>
                <a:gd name="T1" fmla="*/ 8 h 13"/>
                <a:gd name="T2" fmla="*/ 30 w 30"/>
                <a:gd name="T3" fmla="*/ 8 h 13"/>
                <a:gd name="T4" fmla="*/ 15 w 30"/>
                <a:gd name="T5" fmla="*/ 4 h 13"/>
                <a:gd name="T6" fmla="*/ 2 w 30"/>
                <a:gd name="T7" fmla="*/ 0 h 13"/>
                <a:gd name="T8" fmla="*/ 0 w 30"/>
                <a:gd name="T9" fmla="*/ 4 h 13"/>
                <a:gd name="T10" fmla="*/ 13 w 30"/>
                <a:gd name="T11" fmla="*/ 9 h 13"/>
                <a:gd name="T12" fmla="*/ 28 w 30"/>
                <a:gd name="T13" fmla="*/ 13 h 13"/>
                <a:gd name="T14" fmla="*/ 28 w 30"/>
                <a:gd name="T15" fmla="*/ 13 h 13"/>
                <a:gd name="T16" fmla="*/ 30 w 30"/>
                <a:gd name="T17" fmla="*/ 8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13"/>
                <a:gd name="T29" fmla="*/ 30 w 30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13">
                  <a:moveTo>
                    <a:pt x="30" y="8"/>
                  </a:moveTo>
                  <a:lnTo>
                    <a:pt x="30" y="8"/>
                  </a:lnTo>
                  <a:lnTo>
                    <a:pt x="15" y="4"/>
                  </a:lnTo>
                  <a:lnTo>
                    <a:pt x="2" y="0"/>
                  </a:lnTo>
                  <a:lnTo>
                    <a:pt x="0" y="4"/>
                  </a:lnTo>
                  <a:lnTo>
                    <a:pt x="13" y="9"/>
                  </a:lnTo>
                  <a:lnTo>
                    <a:pt x="28" y="13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142" name="Freeform 71"/>
            <p:cNvSpPr>
              <a:spLocks/>
            </p:cNvSpPr>
            <p:nvPr/>
          </p:nvSpPr>
          <p:spPr bwMode="auto">
            <a:xfrm>
              <a:off x="308" y="453"/>
              <a:ext cx="41" cy="9"/>
            </a:xfrm>
            <a:custGeom>
              <a:avLst/>
              <a:gdLst>
                <a:gd name="T0" fmla="*/ 41 w 41"/>
                <a:gd name="T1" fmla="*/ 1 h 9"/>
                <a:gd name="T2" fmla="*/ 41 w 41"/>
                <a:gd name="T3" fmla="*/ 1 h 9"/>
                <a:gd name="T4" fmla="*/ 21 w 41"/>
                <a:gd name="T5" fmla="*/ 1 h 9"/>
                <a:gd name="T6" fmla="*/ 2 w 41"/>
                <a:gd name="T7" fmla="*/ 0 h 9"/>
                <a:gd name="T8" fmla="*/ 0 w 41"/>
                <a:gd name="T9" fmla="*/ 5 h 9"/>
                <a:gd name="T10" fmla="*/ 20 w 41"/>
                <a:gd name="T11" fmla="*/ 9 h 9"/>
                <a:gd name="T12" fmla="*/ 41 w 41"/>
                <a:gd name="T13" fmla="*/ 9 h 9"/>
                <a:gd name="T14" fmla="*/ 41 w 41"/>
                <a:gd name="T15" fmla="*/ 9 h 9"/>
                <a:gd name="T16" fmla="*/ 41 w 41"/>
                <a:gd name="T17" fmla="*/ 1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1"/>
                <a:gd name="T28" fmla="*/ 0 h 9"/>
                <a:gd name="T29" fmla="*/ 41 w 41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1" h="9">
                  <a:moveTo>
                    <a:pt x="41" y="1"/>
                  </a:moveTo>
                  <a:lnTo>
                    <a:pt x="41" y="1"/>
                  </a:lnTo>
                  <a:lnTo>
                    <a:pt x="21" y="1"/>
                  </a:lnTo>
                  <a:lnTo>
                    <a:pt x="2" y="0"/>
                  </a:lnTo>
                  <a:lnTo>
                    <a:pt x="0" y="5"/>
                  </a:lnTo>
                  <a:lnTo>
                    <a:pt x="20" y="9"/>
                  </a:lnTo>
                  <a:lnTo>
                    <a:pt x="41" y="9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143" name="Freeform 72"/>
            <p:cNvSpPr>
              <a:spLocks/>
            </p:cNvSpPr>
            <p:nvPr/>
          </p:nvSpPr>
          <p:spPr bwMode="auto">
            <a:xfrm>
              <a:off x="349" y="449"/>
              <a:ext cx="39" cy="13"/>
            </a:xfrm>
            <a:custGeom>
              <a:avLst/>
              <a:gdLst>
                <a:gd name="T0" fmla="*/ 36 w 39"/>
                <a:gd name="T1" fmla="*/ 0 h 13"/>
                <a:gd name="T2" fmla="*/ 36 w 39"/>
                <a:gd name="T3" fmla="*/ 0 h 13"/>
                <a:gd name="T4" fmla="*/ 28 w 39"/>
                <a:gd name="T5" fmla="*/ 5 h 13"/>
                <a:gd name="T6" fmla="*/ 20 w 39"/>
                <a:gd name="T7" fmla="*/ 7 h 13"/>
                <a:gd name="T8" fmla="*/ 10 w 39"/>
                <a:gd name="T9" fmla="*/ 7 h 13"/>
                <a:gd name="T10" fmla="*/ 0 w 39"/>
                <a:gd name="T11" fmla="*/ 5 h 13"/>
                <a:gd name="T12" fmla="*/ 0 w 39"/>
                <a:gd name="T13" fmla="*/ 13 h 13"/>
                <a:gd name="T14" fmla="*/ 10 w 39"/>
                <a:gd name="T15" fmla="*/ 13 h 13"/>
                <a:gd name="T16" fmla="*/ 20 w 39"/>
                <a:gd name="T17" fmla="*/ 13 h 13"/>
                <a:gd name="T18" fmla="*/ 29 w 39"/>
                <a:gd name="T19" fmla="*/ 11 h 13"/>
                <a:gd name="T20" fmla="*/ 39 w 39"/>
                <a:gd name="T21" fmla="*/ 5 h 13"/>
                <a:gd name="T22" fmla="*/ 39 w 39"/>
                <a:gd name="T23" fmla="*/ 5 h 13"/>
                <a:gd name="T24" fmla="*/ 36 w 39"/>
                <a:gd name="T25" fmla="*/ 0 h 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9"/>
                <a:gd name="T40" fmla="*/ 0 h 13"/>
                <a:gd name="T41" fmla="*/ 39 w 39"/>
                <a:gd name="T42" fmla="*/ 13 h 1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9" h="13">
                  <a:moveTo>
                    <a:pt x="36" y="0"/>
                  </a:moveTo>
                  <a:lnTo>
                    <a:pt x="36" y="0"/>
                  </a:lnTo>
                  <a:lnTo>
                    <a:pt x="28" y="5"/>
                  </a:lnTo>
                  <a:lnTo>
                    <a:pt x="20" y="7"/>
                  </a:lnTo>
                  <a:lnTo>
                    <a:pt x="10" y="7"/>
                  </a:lnTo>
                  <a:lnTo>
                    <a:pt x="0" y="5"/>
                  </a:lnTo>
                  <a:lnTo>
                    <a:pt x="0" y="13"/>
                  </a:lnTo>
                  <a:lnTo>
                    <a:pt x="10" y="13"/>
                  </a:lnTo>
                  <a:lnTo>
                    <a:pt x="20" y="13"/>
                  </a:lnTo>
                  <a:lnTo>
                    <a:pt x="29" y="11"/>
                  </a:lnTo>
                  <a:lnTo>
                    <a:pt x="39" y="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144" name="Freeform 73"/>
            <p:cNvSpPr>
              <a:spLocks/>
            </p:cNvSpPr>
            <p:nvPr/>
          </p:nvSpPr>
          <p:spPr bwMode="auto">
            <a:xfrm>
              <a:off x="385" y="447"/>
              <a:ext cx="10" cy="20"/>
            </a:xfrm>
            <a:custGeom>
              <a:avLst/>
              <a:gdLst>
                <a:gd name="T0" fmla="*/ 2 w 10"/>
                <a:gd name="T1" fmla="*/ 7 h 20"/>
                <a:gd name="T2" fmla="*/ 2 w 10"/>
                <a:gd name="T3" fmla="*/ 7 h 20"/>
                <a:gd name="T4" fmla="*/ 2 w 10"/>
                <a:gd name="T5" fmla="*/ 16 h 20"/>
                <a:gd name="T6" fmla="*/ 3 w 10"/>
                <a:gd name="T7" fmla="*/ 20 h 20"/>
                <a:gd name="T8" fmla="*/ 8 w 10"/>
                <a:gd name="T9" fmla="*/ 18 h 20"/>
                <a:gd name="T10" fmla="*/ 8 w 10"/>
                <a:gd name="T11" fmla="*/ 15 h 20"/>
                <a:gd name="T12" fmla="*/ 10 w 10"/>
                <a:gd name="T13" fmla="*/ 9 h 20"/>
                <a:gd name="T14" fmla="*/ 8 w 10"/>
                <a:gd name="T15" fmla="*/ 6 h 20"/>
                <a:gd name="T16" fmla="*/ 7 w 10"/>
                <a:gd name="T17" fmla="*/ 4 h 20"/>
                <a:gd name="T18" fmla="*/ 3 w 10"/>
                <a:gd name="T19" fmla="*/ 0 h 20"/>
                <a:gd name="T20" fmla="*/ 2 w 10"/>
                <a:gd name="T21" fmla="*/ 2 h 20"/>
                <a:gd name="T22" fmla="*/ 0 w 10"/>
                <a:gd name="T23" fmla="*/ 2 h 20"/>
                <a:gd name="T24" fmla="*/ 3 w 10"/>
                <a:gd name="T25" fmla="*/ 7 h 20"/>
                <a:gd name="T26" fmla="*/ 3 w 10"/>
                <a:gd name="T27" fmla="*/ 7 h 20"/>
                <a:gd name="T28" fmla="*/ 3 w 10"/>
                <a:gd name="T29" fmla="*/ 7 h 20"/>
                <a:gd name="T30" fmla="*/ 3 w 10"/>
                <a:gd name="T31" fmla="*/ 7 h 20"/>
                <a:gd name="T32" fmla="*/ 3 w 10"/>
                <a:gd name="T33" fmla="*/ 7 h 20"/>
                <a:gd name="T34" fmla="*/ 3 w 10"/>
                <a:gd name="T35" fmla="*/ 9 h 20"/>
                <a:gd name="T36" fmla="*/ 3 w 10"/>
                <a:gd name="T37" fmla="*/ 15 h 20"/>
                <a:gd name="T38" fmla="*/ 3 w 10"/>
                <a:gd name="T39" fmla="*/ 16 h 20"/>
                <a:gd name="T40" fmla="*/ 7 w 10"/>
                <a:gd name="T41" fmla="*/ 18 h 20"/>
                <a:gd name="T42" fmla="*/ 7 w 10"/>
                <a:gd name="T43" fmla="*/ 15 h 20"/>
                <a:gd name="T44" fmla="*/ 7 w 10"/>
                <a:gd name="T45" fmla="*/ 7 h 20"/>
                <a:gd name="T46" fmla="*/ 7 w 10"/>
                <a:gd name="T47" fmla="*/ 7 h 20"/>
                <a:gd name="T48" fmla="*/ 2 w 10"/>
                <a:gd name="T49" fmla="*/ 7 h 2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"/>
                <a:gd name="T76" fmla="*/ 0 h 20"/>
                <a:gd name="T77" fmla="*/ 10 w 10"/>
                <a:gd name="T78" fmla="*/ 20 h 2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" h="20">
                  <a:moveTo>
                    <a:pt x="2" y="7"/>
                  </a:moveTo>
                  <a:lnTo>
                    <a:pt x="2" y="7"/>
                  </a:lnTo>
                  <a:lnTo>
                    <a:pt x="2" y="16"/>
                  </a:lnTo>
                  <a:lnTo>
                    <a:pt x="3" y="20"/>
                  </a:lnTo>
                  <a:lnTo>
                    <a:pt x="8" y="18"/>
                  </a:lnTo>
                  <a:lnTo>
                    <a:pt x="8" y="15"/>
                  </a:lnTo>
                  <a:lnTo>
                    <a:pt x="10" y="9"/>
                  </a:lnTo>
                  <a:lnTo>
                    <a:pt x="8" y="6"/>
                  </a:lnTo>
                  <a:lnTo>
                    <a:pt x="7" y="4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3" y="7"/>
                  </a:lnTo>
                  <a:lnTo>
                    <a:pt x="3" y="9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7" y="15"/>
                  </a:lnTo>
                  <a:lnTo>
                    <a:pt x="7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145" name="Freeform 74"/>
            <p:cNvSpPr>
              <a:spLocks/>
            </p:cNvSpPr>
            <p:nvPr/>
          </p:nvSpPr>
          <p:spPr bwMode="auto">
            <a:xfrm>
              <a:off x="383" y="395"/>
              <a:ext cx="9" cy="59"/>
            </a:xfrm>
            <a:custGeom>
              <a:avLst/>
              <a:gdLst>
                <a:gd name="T0" fmla="*/ 0 w 9"/>
                <a:gd name="T1" fmla="*/ 0 h 59"/>
                <a:gd name="T2" fmla="*/ 0 w 9"/>
                <a:gd name="T3" fmla="*/ 0 h 59"/>
                <a:gd name="T4" fmla="*/ 4 w 9"/>
                <a:gd name="T5" fmla="*/ 20 h 59"/>
                <a:gd name="T6" fmla="*/ 4 w 9"/>
                <a:gd name="T7" fmla="*/ 31 h 59"/>
                <a:gd name="T8" fmla="*/ 4 w 9"/>
                <a:gd name="T9" fmla="*/ 40 h 59"/>
                <a:gd name="T10" fmla="*/ 4 w 9"/>
                <a:gd name="T11" fmla="*/ 59 h 59"/>
                <a:gd name="T12" fmla="*/ 9 w 9"/>
                <a:gd name="T13" fmla="*/ 59 h 59"/>
                <a:gd name="T14" fmla="*/ 9 w 9"/>
                <a:gd name="T15" fmla="*/ 40 h 59"/>
                <a:gd name="T16" fmla="*/ 9 w 9"/>
                <a:gd name="T17" fmla="*/ 31 h 59"/>
                <a:gd name="T18" fmla="*/ 9 w 9"/>
                <a:gd name="T19" fmla="*/ 20 h 59"/>
                <a:gd name="T20" fmla="*/ 5 w 9"/>
                <a:gd name="T21" fmla="*/ 0 h 59"/>
                <a:gd name="T22" fmla="*/ 5 w 9"/>
                <a:gd name="T23" fmla="*/ 0 h 59"/>
                <a:gd name="T24" fmla="*/ 0 w 9"/>
                <a:gd name="T25" fmla="*/ 0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"/>
                <a:gd name="T40" fmla="*/ 0 h 59"/>
                <a:gd name="T41" fmla="*/ 9 w 9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" h="59">
                  <a:moveTo>
                    <a:pt x="0" y="0"/>
                  </a:moveTo>
                  <a:lnTo>
                    <a:pt x="0" y="0"/>
                  </a:lnTo>
                  <a:lnTo>
                    <a:pt x="4" y="20"/>
                  </a:lnTo>
                  <a:lnTo>
                    <a:pt x="4" y="31"/>
                  </a:lnTo>
                  <a:lnTo>
                    <a:pt x="4" y="40"/>
                  </a:lnTo>
                  <a:lnTo>
                    <a:pt x="4" y="59"/>
                  </a:lnTo>
                  <a:lnTo>
                    <a:pt x="9" y="59"/>
                  </a:lnTo>
                  <a:lnTo>
                    <a:pt x="9" y="40"/>
                  </a:lnTo>
                  <a:lnTo>
                    <a:pt x="9" y="31"/>
                  </a:lnTo>
                  <a:lnTo>
                    <a:pt x="9" y="2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146" name="Freeform 75"/>
            <p:cNvSpPr>
              <a:spLocks/>
            </p:cNvSpPr>
            <p:nvPr/>
          </p:nvSpPr>
          <p:spPr bwMode="auto">
            <a:xfrm>
              <a:off x="375" y="332"/>
              <a:ext cx="13" cy="63"/>
            </a:xfrm>
            <a:custGeom>
              <a:avLst/>
              <a:gdLst>
                <a:gd name="T0" fmla="*/ 0 w 13"/>
                <a:gd name="T1" fmla="*/ 0 h 63"/>
                <a:gd name="T2" fmla="*/ 0 w 13"/>
                <a:gd name="T3" fmla="*/ 0 h 63"/>
                <a:gd name="T4" fmla="*/ 2 w 13"/>
                <a:gd name="T5" fmla="*/ 14 h 63"/>
                <a:gd name="T6" fmla="*/ 3 w 13"/>
                <a:gd name="T7" fmla="*/ 25 h 63"/>
                <a:gd name="T8" fmla="*/ 5 w 13"/>
                <a:gd name="T9" fmla="*/ 39 h 63"/>
                <a:gd name="T10" fmla="*/ 8 w 13"/>
                <a:gd name="T11" fmla="*/ 63 h 63"/>
                <a:gd name="T12" fmla="*/ 13 w 13"/>
                <a:gd name="T13" fmla="*/ 63 h 63"/>
                <a:gd name="T14" fmla="*/ 12 w 13"/>
                <a:gd name="T15" fmla="*/ 38 h 63"/>
                <a:gd name="T16" fmla="*/ 8 w 13"/>
                <a:gd name="T17" fmla="*/ 25 h 63"/>
                <a:gd name="T18" fmla="*/ 7 w 13"/>
                <a:gd name="T19" fmla="*/ 12 h 63"/>
                <a:gd name="T20" fmla="*/ 5 w 13"/>
                <a:gd name="T21" fmla="*/ 0 h 63"/>
                <a:gd name="T22" fmla="*/ 5 w 13"/>
                <a:gd name="T23" fmla="*/ 0 h 63"/>
                <a:gd name="T24" fmla="*/ 0 w 13"/>
                <a:gd name="T25" fmla="*/ 0 h 6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"/>
                <a:gd name="T40" fmla="*/ 0 h 63"/>
                <a:gd name="T41" fmla="*/ 13 w 13"/>
                <a:gd name="T42" fmla="*/ 63 h 6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" h="63">
                  <a:moveTo>
                    <a:pt x="0" y="0"/>
                  </a:moveTo>
                  <a:lnTo>
                    <a:pt x="0" y="0"/>
                  </a:lnTo>
                  <a:lnTo>
                    <a:pt x="2" y="14"/>
                  </a:lnTo>
                  <a:lnTo>
                    <a:pt x="3" y="25"/>
                  </a:lnTo>
                  <a:lnTo>
                    <a:pt x="5" y="39"/>
                  </a:lnTo>
                  <a:lnTo>
                    <a:pt x="8" y="63"/>
                  </a:lnTo>
                  <a:lnTo>
                    <a:pt x="13" y="63"/>
                  </a:lnTo>
                  <a:lnTo>
                    <a:pt x="12" y="38"/>
                  </a:lnTo>
                  <a:lnTo>
                    <a:pt x="8" y="25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147" name="Freeform 76"/>
            <p:cNvSpPr>
              <a:spLocks/>
            </p:cNvSpPr>
            <p:nvPr/>
          </p:nvSpPr>
          <p:spPr bwMode="auto">
            <a:xfrm>
              <a:off x="362" y="283"/>
              <a:ext cx="18" cy="49"/>
            </a:xfrm>
            <a:custGeom>
              <a:avLst/>
              <a:gdLst>
                <a:gd name="T0" fmla="*/ 0 w 18"/>
                <a:gd name="T1" fmla="*/ 2 h 49"/>
                <a:gd name="T2" fmla="*/ 0 w 18"/>
                <a:gd name="T3" fmla="*/ 2 h 49"/>
                <a:gd name="T4" fmla="*/ 5 w 18"/>
                <a:gd name="T5" fmla="*/ 14 h 49"/>
                <a:gd name="T6" fmla="*/ 8 w 18"/>
                <a:gd name="T7" fmla="*/ 25 h 49"/>
                <a:gd name="T8" fmla="*/ 12 w 18"/>
                <a:gd name="T9" fmla="*/ 36 h 49"/>
                <a:gd name="T10" fmla="*/ 13 w 18"/>
                <a:gd name="T11" fmla="*/ 49 h 49"/>
                <a:gd name="T12" fmla="*/ 18 w 18"/>
                <a:gd name="T13" fmla="*/ 49 h 49"/>
                <a:gd name="T14" fmla="*/ 16 w 18"/>
                <a:gd name="T15" fmla="*/ 34 h 49"/>
                <a:gd name="T16" fmla="*/ 13 w 18"/>
                <a:gd name="T17" fmla="*/ 23 h 49"/>
                <a:gd name="T18" fmla="*/ 10 w 18"/>
                <a:gd name="T19" fmla="*/ 14 h 49"/>
                <a:gd name="T20" fmla="*/ 5 w 18"/>
                <a:gd name="T21" fmla="*/ 0 h 49"/>
                <a:gd name="T22" fmla="*/ 5 w 18"/>
                <a:gd name="T23" fmla="*/ 0 h 49"/>
                <a:gd name="T24" fmla="*/ 0 w 18"/>
                <a:gd name="T25" fmla="*/ 2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49"/>
                <a:gd name="T41" fmla="*/ 18 w 18"/>
                <a:gd name="T42" fmla="*/ 49 h 4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49">
                  <a:moveTo>
                    <a:pt x="0" y="2"/>
                  </a:moveTo>
                  <a:lnTo>
                    <a:pt x="0" y="2"/>
                  </a:lnTo>
                  <a:lnTo>
                    <a:pt x="5" y="14"/>
                  </a:lnTo>
                  <a:lnTo>
                    <a:pt x="8" y="25"/>
                  </a:lnTo>
                  <a:lnTo>
                    <a:pt x="12" y="36"/>
                  </a:lnTo>
                  <a:lnTo>
                    <a:pt x="13" y="49"/>
                  </a:lnTo>
                  <a:lnTo>
                    <a:pt x="18" y="49"/>
                  </a:lnTo>
                  <a:lnTo>
                    <a:pt x="16" y="34"/>
                  </a:lnTo>
                  <a:lnTo>
                    <a:pt x="13" y="23"/>
                  </a:lnTo>
                  <a:lnTo>
                    <a:pt x="10" y="14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148" name="Freeform 77"/>
            <p:cNvSpPr>
              <a:spLocks/>
            </p:cNvSpPr>
            <p:nvPr/>
          </p:nvSpPr>
          <p:spPr bwMode="auto">
            <a:xfrm>
              <a:off x="342" y="247"/>
              <a:ext cx="25" cy="38"/>
            </a:xfrm>
            <a:custGeom>
              <a:avLst/>
              <a:gdLst>
                <a:gd name="T0" fmla="*/ 0 w 25"/>
                <a:gd name="T1" fmla="*/ 0 h 38"/>
                <a:gd name="T2" fmla="*/ 0 w 25"/>
                <a:gd name="T3" fmla="*/ 5 h 38"/>
                <a:gd name="T4" fmla="*/ 2 w 25"/>
                <a:gd name="T5" fmla="*/ 9 h 38"/>
                <a:gd name="T6" fmla="*/ 10 w 25"/>
                <a:gd name="T7" fmla="*/ 18 h 38"/>
                <a:gd name="T8" fmla="*/ 17 w 25"/>
                <a:gd name="T9" fmla="*/ 29 h 38"/>
                <a:gd name="T10" fmla="*/ 20 w 25"/>
                <a:gd name="T11" fmla="*/ 38 h 38"/>
                <a:gd name="T12" fmla="*/ 25 w 25"/>
                <a:gd name="T13" fmla="*/ 36 h 38"/>
                <a:gd name="T14" fmla="*/ 20 w 25"/>
                <a:gd name="T15" fmla="*/ 25 h 38"/>
                <a:gd name="T16" fmla="*/ 14 w 25"/>
                <a:gd name="T17" fmla="*/ 14 h 38"/>
                <a:gd name="T18" fmla="*/ 7 w 25"/>
                <a:gd name="T19" fmla="*/ 3 h 38"/>
                <a:gd name="T20" fmla="*/ 0 w 25"/>
                <a:gd name="T21" fmla="*/ 0 h 38"/>
                <a:gd name="T22" fmla="*/ 0 w 25"/>
                <a:gd name="T23" fmla="*/ 5 h 38"/>
                <a:gd name="T24" fmla="*/ 0 w 25"/>
                <a:gd name="T25" fmla="*/ 0 h 3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5"/>
                <a:gd name="T40" fmla="*/ 0 h 38"/>
                <a:gd name="T41" fmla="*/ 25 w 25"/>
                <a:gd name="T42" fmla="*/ 38 h 3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5" h="38">
                  <a:moveTo>
                    <a:pt x="0" y="0"/>
                  </a:moveTo>
                  <a:lnTo>
                    <a:pt x="0" y="5"/>
                  </a:lnTo>
                  <a:lnTo>
                    <a:pt x="2" y="9"/>
                  </a:lnTo>
                  <a:lnTo>
                    <a:pt x="10" y="18"/>
                  </a:lnTo>
                  <a:lnTo>
                    <a:pt x="17" y="29"/>
                  </a:lnTo>
                  <a:lnTo>
                    <a:pt x="20" y="38"/>
                  </a:lnTo>
                  <a:lnTo>
                    <a:pt x="25" y="36"/>
                  </a:lnTo>
                  <a:lnTo>
                    <a:pt x="20" y="25"/>
                  </a:lnTo>
                  <a:lnTo>
                    <a:pt x="14" y="14"/>
                  </a:lnTo>
                  <a:lnTo>
                    <a:pt x="7" y="3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149" name="Rectangle 78"/>
            <p:cNvSpPr>
              <a:spLocks noChangeArrowheads="1"/>
            </p:cNvSpPr>
            <p:nvPr/>
          </p:nvSpPr>
          <p:spPr bwMode="auto">
            <a:xfrm>
              <a:off x="149" y="196"/>
              <a:ext cx="508" cy="6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173060" name="Picture 79" descr="icc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"/>
            <a:ext cx="9906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3061" name="Text Box 80"/>
          <p:cNvSpPr txBox="1">
            <a:spLocks noChangeArrowheads="1"/>
          </p:cNvSpPr>
          <p:nvPr/>
        </p:nvSpPr>
        <p:spPr bwMode="auto">
          <a:xfrm>
            <a:off x="2209800" y="228600"/>
            <a:ext cx="5902325" cy="669925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</a:pPr>
            <a:r>
              <a:rPr lang="en-GB" sz="3600">
                <a:solidFill>
                  <a:srgbClr val="FF0000"/>
                </a:solidFill>
                <a:sym typeface="Symbol" charset="0"/>
              </a:rPr>
              <a:t>The content of our universe</a:t>
            </a:r>
            <a:r>
              <a:rPr lang="en-GB" sz="36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73065" name="TextBox 90"/>
          <p:cNvSpPr txBox="1">
            <a:spLocks noChangeArrowheads="1"/>
          </p:cNvSpPr>
          <p:nvPr/>
        </p:nvSpPr>
        <p:spPr bwMode="auto">
          <a:xfrm>
            <a:off x="5862638" y="4735513"/>
            <a:ext cx="538162" cy="3698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rgbClr val="FFFFFF"/>
                </a:solidFill>
              </a:rPr>
              <a:t>5 %</a:t>
            </a:r>
          </a:p>
        </p:txBody>
      </p:sp>
      <p:sp>
        <p:nvSpPr>
          <p:cNvPr id="173066" name="TextBox 92"/>
          <p:cNvSpPr txBox="1">
            <a:spLocks noChangeArrowheads="1"/>
          </p:cNvSpPr>
          <p:nvPr/>
        </p:nvSpPr>
        <p:spPr bwMode="auto">
          <a:xfrm>
            <a:off x="5119688" y="3135313"/>
            <a:ext cx="595312" cy="369887"/>
          </a:xfrm>
          <a:prstGeom prst="rect">
            <a:avLst/>
          </a:prstGeom>
          <a:solidFill>
            <a:srgbClr val="2F27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rgbClr val="FFFFFF"/>
                </a:solidFill>
              </a:rPr>
              <a:t>25%</a:t>
            </a:r>
          </a:p>
        </p:txBody>
      </p:sp>
      <p:sp>
        <p:nvSpPr>
          <p:cNvPr id="173067" name="TextBox 93"/>
          <p:cNvSpPr txBox="1">
            <a:spLocks noChangeArrowheads="1"/>
          </p:cNvSpPr>
          <p:nvPr/>
        </p:nvSpPr>
        <p:spPr bwMode="auto">
          <a:xfrm>
            <a:off x="2452688" y="3048000"/>
            <a:ext cx="595312" cy="369888"/>
          </a:xfrm>
          <a:prstGeom prst="rect">
            <a:avLst/>
          </a:prstGeom>
          <a:solidFill>
            <a:srgbClr val="12511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rgbClr val="FFFFFF"/>
                </a:solidFill>
              </a:rPr>
              <a:t>70%</a:t>
            </a:r>
          </a:p>
        </p:txBody>
      </p:sp>
      <p:grpSp>
        <p:nvGrpSpPr>
          <p:cNvPr id="4" name="Group 92"/>
          <p:cNvGrpSpPr>
            <a:grpSpLocks/>
          </p:cNvGrpSpPr>
          <p:nvPr/>
        </p:nvGrpSpPr>
        <p:grpSpPr bwMode="auto">
          <a:xfrm>
            <a:off x="3352800" y="1066800"/>
            <a:ext cx="2540000" cy="2590800"/>
            <a:chOff x="3352800" y="1066800"/>
            <a:chExt cx="2540000" cy="2590799"/>
          </a:xfrm>
        </p:grpSpPr>
        <p:pic>
          <p:nvPicPr>
            <p:cNvPr id="173069" name="Picture 84" descr="magritte_2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2800" y="1066800"/>
              <a:ext cx="2540000" cy="185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73070" name="Straight Arrow Connector 86"/>
            <p:cNvCxnSpPr>
              <a:cxnSpLocks noChangeShapeType="1"/>
            </p:cNvCxnSpPr>
            <p:nvPr/>
          </p:nvCxnSpPr>
          <p:spPr bwMode="auto">
            <a:xfrm rot="10800000" flipV="1">
              <a:off x="3352800" y="2971798"/>
              <a:ext cx="762000" cy="685801"/>
            </a:xfrm>
            <a:prstGeom prst="straightConnector1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3071" name="Straight Arrow Connector 88"/>
            <p:cNvCxnSpPr>
              <a:cxnSpLocks noChangeShapeType="1"/>
            </p:cNvCxnSpPr>
            <p:nvPr/>
          </p:nvCxnSpPr>
          <p:spPr bwMode="auto">
            <a:xfrm rot="16200000" flipH="1">
              <a:off x="5029202" y="2743201"/>
              <a:ext cx="457199" cy="457198"/>
            </a:xfrm>
            <a:prstGeom prst="straightConnector1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86" name="Oval 84"/>
          <p:cNvSpPr>
            <a:spLocks noChangeArrowheads="1"/>
          </p:cNvSpPr>
          <p:nvPr/>
        </p:nvSpPr>
        <p:spPr bwMode="auto">
          <a:xfrm>
            <a:off x="4419600" y="2743200"/>
            <a:ext cx="2819400" cy="963613"/>
          </a:xfrm>
          <a:prstGeom prst="ellips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>
              <a:solidFill>
                <a:srgbClr val="000000"/>
              </a:solidFill>
            </a:endParaRPr>
          </a:p>
        </p:txBody>
      </p:sp>
      <p:sp>
        <p:nvSpPr>
          <p:cNvPr id="102" name="Rectangle 90"/>
          <p:cNvSpPr>
            <a:spLocks noChangeArrowheads="1"/>
          </p:cNvSpPr>
          <p:nvPr/>
        </p:nvSpPr>
        <p:spPr bwMode="auto">
          <a:xfrm>
            <a:off x="169863" y="5638800"/>
            <a:ext cx="8669337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Dark matter </a:t>
            </a:r>
            <a:r>
              <a:rPr lang="en-US" sz="2400" dirty="0">
                <a:solidFill>
                  <a:srgbClr val="FFFFFF"/>
                </a:solidFill>
                <a:sym typeface="Symbol" charset="0"/>
              </a:rPr>
              <a:t> matter that does not emit light at any wavelength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10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3"/>
          <p:cNvSpPr>
            <a:spLocks noChangeArrowheads="1"/>
          </p:cNvSpPr>
          <p:nvPr/>
        </p:nvSpPr>
        <p:spPr bwMode="auto">
          <a:xfrm>
            <a:off x="1143000" y="1752600"/>
            <a:ext cx="6732588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000" smtClean="0">
                <a:solidFill>
                  <a:srgbClr val="FFFFFF"/>
                </a:solidFill>
              </a:rPr>
              <a:t>We can</a:t>
            </a:r>
            <a:r>
              <a:rPr lang="ja-JP" altLang="en-US" sz="4000" smtClean="0">
                <a:solidFill>
                  <a:srgbClr val="FFFFFF"/>
                </a:solidFill>
              </a:rPr>
              <a:t>’</a:t>
            </a:r>
            <a:r>
              <a:rPr lang="en-US" sz="4000" smtClean="0">
                <a:solidFill>
                  <a:srgbClr val="FFFFFF"/>
                </a:solidFill>
              </a:rPr>
              <a:t>t see the dark matter 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089150" y="3124200"/>
            <a:ext cx="49974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How do we know it exists?</a:t>
            </a:r>
          </a:p>
        </p:txBody>
      </p:sp>
    </p:spTree>
    <p:extLst>
      <p:ext uri="{BB962C8B-B14F-4D97-AF65-F5344CB8AC3E}">
        <p14:creationId xmlns:p14="http://schemas.microsoft.com/office/powerpoint/2010/main" val="305839819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4_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4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9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28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142613</TotalTime>
  <Words>573</Words>
  <Application>Microsoft Macintosh PowerPoint</Application>
  <PresentationFormat>On-screen Show (4:3)</PresentationFormat>
  <Paragraphs>104</Paragraphs>
  <Slides>33</Slides>
  <Notes>23</Notes>
  <HiddenSlides>0</HiddenSlides>
  <MMClips>4</MMClips>
  <ScaleCrop>false</ScaleCrop>
  <HeadingPairs>
    <vt:vector size="6" baseType="variant">
      <vt:variant>
        <vt:lpstr>Theme</vt:lpstr>
      </vt:variant>
      <vt:variant>
        <vt:i4>18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53" baseType="lpstr">
      <vt:lpstr>Default Design</vt:lpstr>
      <vt:lpstr>4_Default Design</vt:lpstr>
      <vt:lpstr>8_Default Design</vt:lpstr>
      <vt:lpstr>23_Default Design</vt:lpstr>
      <vt:lpstr>25_Default Design</vt:lpstr>
      <vt:lpstr>30_Default Design</vt:lpstr>
      <vt:lpstr>33_Default Design</vt:lpstr>
      <vt:lpstr>35_Default Design</vt:lpstr>
      <vt:lpstr>40_Default Design</vt:lpstr>
      <vt:lpstr>4_Black</vt:lpstr>
      <vt:lpstr>44_Default Design</vt:lpstr>
      <vt:lpstr>27_Default Design</vt:lpstr>
      <vt:lpstr>2_Default Design</vt:lpstr>
      <vt:lpstr>6_Default Design</vt:lpstr>
      <vt:lpstr>12_Default Design</vt:lpstr>
      <vt:lpstr>19_Default Design</vt:lpstr>
      <vt:lpstr>28_Default Design</vt:lpstr>
      <vt:lpstr>13_Default Design</vt:lpstr>
      <vt:lpstr>CorelDRAW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Carlos Frenk</Manager>
  <Company>University of Durham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popular_short</dc:title>
  <dc:subject>Popular talk</dc:subject>
  <dc:creator>Carlos Frenk</dc:creator>
  <cp:lastModifiedBy>Carlos Frenk</cp:lastModifiedBy>
  <cp:revision>679</cp:revision>
  <cp:lastPrinted>2000-05-30T08:52:53Z</cp:lastPrinted>
  <dcterms:created xsi:type="dcterms:W3CDTF">2012-07-04T20:43:59Z</dcterms:created>
  <dcterms:modified xsi:type="dcterms:W3CDTF">2016-02-07T15:58:24Z</dcterms:modified>
</cp:coreProperties>
</file>