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avi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slideLayouts/slideLayout18.xml" ContentType="application/vnd.openxmlformats-officedocument.presentationml.slideLayout+xml"/>
  <Override PartName="/ppt/theme/theme6.xml" ContentType="application/vnd.openxmlformats-officedocument.theme+xml"/>
  <Override PartName="/ppt/slideLayouts/slideLayout19.xml" ContentType="application/vnd.openxmlformats-officedocument.presentationml.slideLayout+xml"/>
  <Override PartName="/ppt/theme/theme7.xml" ContentType="application/vnd.openxmlformats-officedocument.theme+xml"/>
  <Override PartName="/ppt/slideLayouts/slideLayout20.xml" ContentType="application/vnd.openxmlformats-officedocument.presentationml.slideLayout+xml"/>
  <Override PartName="/ppt/theme/theme8.xml" ContentType="application/vnd.openxmlformats-officedocument.theme+xml"/>
  <Override PartName="/ppt/slideLayouts/slideLayout21.xml" ContentType="application/vnd.openxmlformats-officedocument.presentationml.slideLayout+xml"/>
  <Override PartName="/ppt/theme/theme9.xml" ContentType="application/vnd.openxmlformats-officedocument.theme+xml"/>
  <Override PartName="/ppt/slideLayouts/slideLayout22.xml" ContentType="application/vnd.openxmlformats-officedocument.presentationml.slideLayout+xml"/>
  <Override PartName="/ppt/theme/theme10.xml" ContentType="application/vnd.openxmlformats-officedocument.theme+xml"/>
  <Override PartName="/ppt/slideLayouts/slideLayout23.xml" ContentType="application/vnd.openxmlformats-officedocument.presentationml.slideLayout+xml"/>
  <Override PartName="/ppt/theme/theme11.xml" ContentType="application/vnd.openxmlformats-officedocument.theme+xml"/>
  <Override PartName="/ppt/slideLayouts/slideLayout24.xml" ContentType="application/vnd.openxmlformats-officedocument.presentationml.slideLayout+xml"/>
  <Override PartName="/ppt/theme/theme1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1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1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15.xml" ContentType="application/vnd.openxmlformats-officedocument.theme+xml"/>
  <Override PartName="/ppt/slideLayouts/slideLayout58.xml" ContentType="application/vnd.openxmlformats-officedocument.presentationml.slideLayout+xml"/>
  <Override PartName="/ppt/theme/theme16.xml" ContentType="application/vnd.openxmlformats-officedocument.theme+xml"/>
  <Override PartName="/ppt/slideLayouts/slideLayout59.xml" ContentType="application/vnd.openxmlformats-officedocument.presentationml.slideLayout+xml"/>
  <Override PartName="/ppt/theme/theme17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18.xml" ContentType="application/vnd.openxmlformats-officedocument.theme+xml"/>
  <Override PartName="/ppt/slideLayouts/slideLayout64.xml" ContentType="application/vnd.openxmlformats-officedocument.presentationml.slideLayout+xml"/>
  <Override PartName="/ppt/theme/theme19.xml" ContentType="application/vnd.openxmlformats-officedocument.theme+xml"/>
  <Override PartName="/ppt/slideLayouts/slideLayout65.xml" ContentType="application/vnd.openxmlformats-officedocument.presentationml.slideLayout+xml"/>
  <Override PartName="/ppt/theme/theme20.xml" ContentType="application/vnd.openxmlformats-officedocument.theme+xml"/>
  <Override PartName="/ppt/slideLayouts/slideLayout66.xml" ContentType="application/vnd.openxmlformats-officedocument.presentationml.slideLayout+xml"/>
  <Override PartName="/ppt/theme/theme21.xml" ContentType="application/vnd.openxmlformats-officedocument.theme+xml"/>
  <Override PartName="/ppt/slideLayouts/slideLayout67.xml" ContentType="application/vnd.openxmlformats-officedocument.presentationml.slideLayout+xml"/>
  <Override PartName="/ppt/theme/theme22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23.xml" ContentType="application/vnd.openxmlformats-officedocument.theme+xml"/>
  <Override PartName="/ppt/slideLayouts/slideLayout79.xml" ContentType="application/vnd.openxmlformats-officedocument.presentationml.slideLayout+xml"/>
  <Override PartName="/ppt/theme/theme24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25.xml" ContentType="application/vnd.openxmlformats-officedocument.theme+xml"/>
  <Override PartName="/ppt/slideLayouts/slideLayout91.xml" ContentType="application/vnd.openxmlformats-officedocument.presentationml.slideLayout+xml"/>
  <Override PartName="/ppt/theme/theme26.xml" ContentType="application/vnd.openxmlformats-officedocument.theme+xml"/>
  <Override PartName="/ppt/slideLayouts/slideLayout92.xml" ContentType="application/vnd.openxmlformats-officedocument.presentationml.slideLayout+xml"/>
  <Override PartName="/ppt/theme/theme27.xml" ContentType="application/vnd.openxmlformats-officedocument.theme+xml"/>
  <Override PartName="/ppt/slideLayouts/slideLayout93.xml" ContentType="application/vnd.openxmlformats-officedocument.presentationml.slideLayout+xml"/>
  <Override PartName="/ppt/theme/theme28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29.xml" ContentType="application/vnd.openxmlformats-officedocument.theme+xml"/>
  <Override PartName="/ppt/slideLayouts/slideLayout105.xml" ContentType="application/vnd.openxmlformats-officedocument.presentationml.slideLayout+xml"/>
  <Override PartName="/ppt/theme/theme30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31.xml" ContentType="application/vnd.openxmlformats-officedocument.theme+xml"/>
  <Override PartName="/ppt/slideLayouts/slideLayout108.xml" ContentType="application/vnd.openxmlformats-officedocument.presentationml.slideLayout+xml"/>
  <Override PartName="/ppt/theme/theme32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33.xml" ContentType="application/vnd.openxmlformats-officedocument.theme+xml"/>
  <Override PartName="/ppt/slideLayouts/slideLayout120.xml" ContentType="application/vnd.openxmlformats-officedocument.presentationml.slideLayout+xml"/>
  <Override PartName="/ppt/theme/theme34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35.xml" ContentType="application/vnd.openxmlformats-officedocument.theme+xml"/>
  <Override PartName="/ppt/theme/theme36.xml" ContentType="application/vnd.openxmlformats-officedocument.theme+xml"/>
  <Override PartName="/ppt/theme/theme37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8.jpg" ContentType="image/png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embeddings/oleObject2.bin" ContentType="application/vnd.openxmlformats-officedocument.oleObject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embeddings/oleObject7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  <p:sldMasterId id="2147483693" r:id="rId3"/>
    <p:sldMasterId id="2147483789" r:id="rId4"/>
    <p:sldMasterId id="2147483982" r:id="rId5"/>
    <p:sldMasterId id="2147483984" r:id="rId6"/>
    <p:sldMasterId id="2147484119" r:id="rId7"/>
    <p:sldMasterId id="2147484903" r:id="rId8"/>
    <p:sldMasterId id="2147485223" r:id="rId9"/>
    <p:sldMasterId id="2147485227" r:id="rId10"/>
    <p:sldMasterId id="2147485399" r:id="rId11"/>
    <p:sldMasterId id="2147485583" r:id="rId12"/>
    <p:sldMasterId id="2147485585" r:id="rId13"/>
    <p:sldMasterId id="2147485597" r:id="rId14"/>
    <p:sldMasterId id="2147485609" r:id="rId15"/>
    <p:sldMasterId id="2147485628" r:id="rId16"/>
    <p:sldMasterId id="2147485630" r:id="rId17"/>
    <p:sldMasterId id="2147485634" r:id="rId18"/>
    <p:sldMasterId id="2147485642" r:id="rId19"/>
    <p:sldMasterId id="2147485645" r:id="rId20"/>
    <p:sldMasterId id="2147485647" r:id="rId21"/>
    <p:sldMasterId id="2147485649" r:id="rId22"/>
    <p:sldMasterId id="2147485651" r:id="rId23"/>
    <p:sldMasterId id="2147485663" r:id="rId24"/>
    <p:sldMasterId id="2147485665" r:id="rId25"/>
    <p:sldMasterId id="2147485677" r:id="rId26"/>
    <p:sldMasterId id="2147485679" r:id="rId27"/>
    <p:sldMasterId id="2147485681" r:id="rId28"/>
    <p:sldMasterId id="2147485686" r:id="rId29"/>
    <p:sldMasterId id="2147485698" r:id="rId30"/>
    <p:sldMasterId id="2147485700" r:id="rId31"/>
    <p:sldMasterId id="2147485703" r:id="rId32"/>
    <p:sldMasterId id="2147485706" r:id="rId33"/>
    <p:sldMasterId id="2147485718" r:id="rId34"/>
    <p:sldMasterId id="2147485720" r:id="rId35"/>
  </p:sldMasterIdLst>
  <p:notesMasterIdLst>
    <p:notesMasterId r:id="rId108"/>
  </p:notesMasterIdLst>
  <p:handoutMasterIdLst>
    <p:handoutMasterId r:id="rId109"/>
  </p:handoutMasterIdLst>
  <p:sldIdLst>
    <p:sldId id="1129" r:id="rId36"/>
    <p:sldId id="869" r:id="rId37"/>
    <p:sldId id="1217" r:id="rId38"/>
    <p:sldId id="1179" r:id="rId39"/>
    <p:sldId id="1177" r:id="rId40"/>
    <p:sldId id="1176" r:id="rId41"/>
    <p:sldId id="1178" r:id="rId42"/>
    <p:sldId id="1206" r:id="rId43"/>
    <p:sldId id="1218" r:id="rId44"/>
    <p:sldId id="1174" r:id="rId45"/>
    <p:sldId id="1181" r:id="rId46"/>
    <p:sldId id="1215" r:id="rId47"/>
    <p:sldId id="1183" r:id="rId48"/>
    <p:sldId id="755" r:id="rId49"/>
    <p:sldId id="1143" r:id="rId50"/>
    <p:sldId id="1184" r:id="rId51"/>
    <p:sldId id="1026" r:id="rId52"/>
    <p:sldId id="1027" r:id="rId53"/>
    <p:sldId id="1116" r:id="rId54"/>
    <p:sldId id="1107" r:id="rId55"/>
    <p:sldId id="1117" r:id="rId56"/>
    <p:sldId id="1033" r:id="rId57"/>
    <p:sldId id="1214" r:id="rId58"/>
    <p:sldId id="1182" r:id="rId59"/>
    <p:sldId id="1185" r:id="rId60"/>
    <p:sldId id="1186" r:id="rId61"/>
    <p:sldId id="1163" r:id="rId62"/>
    <p:sldId id="1152" r:id="rId63"/>
    <p:sldId id="1187" r:id="rId64"/>
    <p:sldId id="1158" r:id="rId65"/>
    <p:sldId id="1219" r:id="rId66"/>
    <p:sldId id="1167" r:id="rId67"/>
    <p:sldId id="1044" r:id="rId68"/>
    <p:sldId id="1188" r:id="rId69"/>
    <p:sldId id="1190" r:id="rId70"/>
    <p:sldId id="1172" r:id="rId71"/>
    <p:sldId id="1164" r:id="rId72"/>
    <p:sldId id="991" r:id="rId73"/>
    <p:sldId id="988" r:id="rId74"/>
    <p:sldId id="1171" r:id="rId75"/>
    <p:sldId id="1191" r:id="rId76"/>
    <p:sldId id="1192" r:id="rId77"/>
    <p:sldId id="1147" r:id="rId78"/>
    <p:sldId id="925" r:id="rId79"/>
    <p:sldId id="1194" r:id="rId80"/>
    <p:sldId id="1195" r:id="rId81"/>
    <p:sldId id="1196" r:id="rId82"/>
    <p:sldId id="1198" r:id="rId83"/>
    <p:sldId id="1199" r:id="rId84"/>
    <p:sldId id="1200" r:id="rId85"/>
    <p:sldId id="1202" r:id="rId86"/>
    <p:sldId id="1110" r:id="rId87"/>
    <p:sldId id="1204" r:id="rId88"/>
    <p:sldId id="891" r:id="rId89"/>
    <p:sldId id="892" r:id="rId90"/>
    <p:sldId id="893" r:id="rId91"/>
    <p:sldId id="894" r:id="rId92"/>
    <p:sldId id="1123" r:id="rId93"/>
    <p:sldId id="1139" r:id="rId94"/>
    <p:sldId id="1205" r:id="rId95"/>
    <p:sldId id="1045" r:id="rId96"/>
    <p:sldId id="1207" r:id="rId97"/>
    <p:sldId id="1208" r:id="rId98"/>
    <p:sldId id="1009" r:id="rId99"/>
    <p:sldId id="900" r:id="rId100"/>
    <p:sldId id="1149" r:id="rId101"/>
    <p:sldId id="1142" r:id="rId102"/>
    <p:sldId id="1209" r:id="rId103"/>
    <p:sldId id="1216" r:id="rId104"/>
    <p:sldId id="1210" r:id="rId105"/>
    <p:sldId id="1211" r:id="rId106"/>
    <p:sldId id="1212" r:id="rId107"/>
  </p:sldIdLst>
  <p:sldSz cx="9144000" cy="6858000" type="screen4x3"/>
  <p:notesSz cx="6888163" cy="9623425"/>
  <p:defaultTextStyle>
    <a:defPPr>
      <a:defRPr lang="en-US"/>
    </a:defPPr>
    <a:lvl1pPr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A66DA"/>
    <a:srgbClr val="8A5BC3"/>
    <a:srgbClr val="C300C3"/>
    <a:srgbClr val="FFCF41"/>
    <a:srgbClr val="2B2060"/>
    <a:srgbClr val="212225"/>
    <a:srgbClr val="000000"/>
    <a:srgbClr val="362A7B"/>
    <a:srgbClr val="3F3286"/>
    <a:srgbClr val="291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5" d="100"/>
          <a:sy n="75" d="100"/>
        </p:scale>
        <p:origin x="-1256" y="-112"/>
      </p:cViewPr>
      <p:guideLst>
        <p:guide orient="horz"/>
        <p:guide pos="96"/>
      </p:guideLst>
    </p:cSldViewPr>
  </p:slideViewPr>
  <p:outlineViewPr>
    <p:cViewPr>
      <p:scale>
        <a:sx n="100" d="100"/>
        <a:sy n="100" d="100"/>
      </p:scale>
      <p:origin x="0" y="8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71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slide" Target="slides/slide66.xml"/><Relationship Id="rId102" Type="http://schemas.openxmlformats.org/officeDocument/2006/relationships/slide" Target="slides/slide67.xml"/><Relationship Id="rId103" Type="http://schemas.openxmlformats.org/officeDocument/2006/relationships/slide" Target="slides/slide68.xml"/><Relationship Id="rId104" Type="http://schemas.openxmlformats.org/officeDocument/2006/relationships/slide" Target="slides/slide69.xml"/><Relationship Id="rId105" Type="http://schemas.openxmlformats.org/officeDocument/2006/relationships/slide" Target="slides/slide70.xml"/><Relationship Id="rId106" Type="http://schemas.openxmlformats.org/officeDocument/2006/relationships/slide" Target="slides/slide71.xml"/><Relationship Id="rId107" Type="http://schemas.openxmlformats.org/officeDocument/2006/relationships/slide" Target="slides/slide72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108" Type="http://schemas.openxmlformats.org/officeDocument/2006/relationships/notesMaster" Target="notesMasters/notesMaster1.xml"/><Relationship Id="rId109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Master" Target="slideMasters/slideMaster18.xml"/><Relationship Id="rId19" Type="http://schemas.openxmlformats.org/officeDocument/2006/relationships/slideMaster" Target="slideMasters/slideMaster19.xml"/><Relationship Id="rId30" Type="http://schemas.openxmlformats.org/officeDocument/2006/relationships/slideMaster" Target="slideMasters/slideMaster30.xml"/><Relationship Id="rId31" Type="http://schemas.openxmlformats.org/officeDocument/2006/relationships/slideMaster" Target="slideMasters/slideMaster31.xml"/><Relationship Id="rId32" Type="http://schemas.openxmlformats.org/officeDocument/2006/relationships/slideMaster" Target="slideMasters/slideMaster32.xml"/><Relationship Id="rId33" Type="http://schemas.openxmlformats.org/officeDocument/2006/relationships/slideMaster" Target="slideMasters/slideMaster33.xml"/><Relationship Id="rId34" Type="http://schemas.openxmlformats.org/officeDocument/2006/relationships/slideMaster" Target="slideMasters/slideMaster34.xml"/><Relationship Id="rId35" Type="http://schemas.openxmlformats.org/officeDocument/2006/relationships/slideMaster" Target="slideMasters/slideMaster35.xml"/><Relationship Id="rId36" Type="http://schemas.openxmlformats.org/officeDocument/2006/relationships/slide" Target="slides/slide1.xml"/><Relationship Id="rId37" Type="http://schemas.openxmlformats.org/officeDocument/2006/relationships/slide" Target="slides/slide2.xml"/><Relationship Id="rId38" Type="http://schemas.openxmlformats.org/officeDocument/2006/relationships/slide" Target="slides/slide3.xml"/><Relationship Id="rId39" Type="http://schemas.openxmlformats.org/officeDocument/2006/relationships/slide" Target="slides/slide4.xml"/><Relationship Id="rId50" Type="http://schemas.openxmlformats.org/officeDocument/2006/relationships/slide" Target="slides/slide15.xml"/><Relationship Id="rId51" Type="http://schemas.openxmlformats.org/officeDocument/2006/relationships/slide" Target="slides/slide16.xml"/><Relationship Id="rId52" Type="http://schemas.openxmlformats.org/officeDocument/2006/relationships/slide" Target="slides/slide17.xml"/><Relationship Id="rId53" Type="http://schemas.openxmlformats.org/officeDocument/2006/relationships/slide" Target="slides/slide18.xml"/><Relationship Id="rId54" Type="http://schemas.openxmlformats.org/officeDocument/2006/relationships/slide" Target="slides/slide19.xml"/><Relationship Id="rId55" Type="http://schemas.openxmlformats.org/officeDocument/2006/relationships/slide" Target="slides/slide20.xml"/><Relationship Id="rId56" Type="http://schemas.openxmlformats.org/officeDocument/2006/relationships/slide" Target="slides/slide21.xml"/><Relationship Id="rId57" Type="http://schemas.openxmlformats.org/officeDocument/2006/relationships/slide" Target="slides/slide22.xml"/><Relationship Id="rId58" Type="http://schemas.openxmlformats.org/officeDocument/2006/relationships/slide" Target="slides/slide23.xml"/><Relationship Id="rId59" Type="http://schemas.openxmlformats.org/officeDocument/2006/relationships/slide" Target="slides/slide24.xml"/><Relationship Id="rId70" Type="http://schemas.openxmlformats.org/officeDocument/2006/relationships/slide" Target="slides/slide35.xml"/><Relationship Id="rId71" Type="http://schemas.openxmlformats.org/officeDocument/2006/relationships/slide" Target="slides/slide36.xml"/><Relationship Id="rId72" Type="http://schemas.openxmlformats.org/officeDocument/2006/relationships/slide" Target="slides/slide37.xml"/><Relationship Id="rId73" Type="http://schemas.openxmlformats.org/officeDocument/2006/relationships/slide" Target="slides/slide38.xml"/><Relationship Id="rId74" Type="http://schemas.openxmlformats.org/officeDocument/2006/relationships/slide" Target="slides/slide39.xml"/><Relationship Id="rId75" Type="http://schemas.openxmlformats.org/officeDocument/2006/relationships/slide" Target="slides/slide40.xml"/><Relationship Id="rId76" Type="http://schemas.openxmlformats.org/officeDocument/2006/relationships/slide" Target="slides/slide41.xml"/><Relationship Id="rId77" Type="http://schemas.openxmlformats.org/officeDocument/2006/relationships/slide" Target="slides/slide42.xml"/><Relationship Id="rId78" Type="http://schemas.openxmlformats.org/officeDocument/2006/relationships/slide" Target="slides/slide43.xml"/><Relationship Id="rId79" Type="http://schemas.openxmlformats.org/officeDocument/2006/relationships/slide" Target="slides/slide44.xml"/><Relationship Id="rId110" Type="http://schemas.openxmlformats.org/officeDocument/2006/relationships/printerSettings" Target="printerSettings/printerSettings1.bin"/><Relationship Id="rId90" Type="http://schemas.openxmlformats.org/officeDocument/2006/relationships/slide" Target="slides/slide55.xml"/><Relationship Id="rId91" Type="http://schemas.openxmlformats.org/officeDocument/2006/relationships/slide" Target="slides/slide56.xml"/><Relationship Id="rId92" Type="http://schemas.openxmlformats.org/officeDocument/2006/relationships/slide" Target="slides/slide57.xml"/><Relationship Id="rId93" Type="http://schemas.openxmlformats.org/officeDocument/2006/relationships/slide" Target="slides/slide58.xml"/><Relationship Id="rId94" Type="http://schemas.openxmlformats.org/officeDocument/2006/relationships/slide" Target="slides/slide59.xml"/><Relationship Id="rId95" Type="http://schemas.openxmlformats.org/officeDocument/2006/relationships/slide" Target="slides/slide60.xml"/><Relationship Id="rId96" Type="http://schemas.openxmlformats.org/officeDocument/2006/relationships/slide" Target="slides/slide61.xml"/><Relationship Id="rId97" Type="http://schemas.openxmlformats.org/officeDocument/2006/relationships/slide" Target="slides/slide62.xml"/><Relationship Id="rId98" Type="http://schemas.openxmlformats.org/officeDocument/2006/relationships/slide" Target="slides/slide63.xml"/><Relationship Id="rId99" Type="http://schemas.openxmlformats.org/officeDocument/2006/relationships/slide" Target="slides/slide64.xml"/><Relationship Id="rId111" Type="http://schemas.openxmlformats.org/officeDocument/2006/relationships/presProps" Target="presProps.xml"/><Relationship Id="rId112" Type="http://schemas.openxmlformats.org/officeDocument/2006/relationships/viewProps" Target="viewProps.xml"/><Relationship Id="rId113" Type="http://schemas.openxmlformats.org/officeDocument/2006/relationships/theme" Target="theme/theme1.xml"/><Relationship Id="rId114" Type="http://schemas.openxmlformats.org/officeDocument/2006/relationships/tableStyles" Target="tableStyles.xml"/><Relationship Id="rId20" Type="http://schemas.openxmlformats.org/officeDocument/2006/relationships/slideMaster" Target="slideMasters/slideMaster20.xml"/><Relationship Id="rId21" Type="http://schemas.openxmlformats.org/officeDocument/2006/relationships/slideMaster" Target="slideMasters/slideMaster21.xml"/><Relationship Id="rId22" Type="http://schemas.openxmlformats.org/officeDocument/2006/relationships/slideMaster" Target="slideMasters/slideMaster22.xml"/><Relationship Id="rId23" Type="http://schemas.openxmlformats.org/officeDocument/2006/relationships/slideMaster" Target="slideMasters/slideMaster23.xml"/><Relationship Id="rId24" Type="http://schemas.openxmlformats.org/officeDocument/2006/relationships/slideMaster" Target="slideMasters/slideMaster24.xml"/><Relationship Id="rId25" Type="http://schemas.openxmlformats.org/officeDocument/2006/relationships/slideMaster" Target="slideMasters/slideMaster25.xml"/><Relationship Id="rId26" Type="http://schemas.openxmlformats.org/officeDocument/2006/relationships/slideMaster" Target="slideMasters/slideMaster26.xml"/><Relationship Id="rId27" Type="http://schemas.openxmlformats.org/officeDocument/2006/relationships/slideMaster" Target="slideMasters/slideMaster27.xml"/><Relationship Id="rId28" Type="http://schemas.openxmlformats.org/officeDocument/2006/relationships/slideMaster" Target="slideMasters/slideMaster28.xml"/><Relationship Id="rId29" Type="http://schemas.openxmlformats.org/officeDocument/2006/relationships/slideMaster" Target="slideMasters/slideMaster29.xml"/><Relationship Id="rId40" Type="http://schemas.openxmlformats.org/officeDocument/2006/relationships/slide" Target="slides/slide5.xml"/><Relationship Id="rId41" Type="http://schemas.openxmlformats.org/officeDocument/2006/relationships/slide" Target="slides/slide6.xml"/><Relationship Id="rId42" Type="http://schemas.openxmlformats.org/officeDocument/2006/relationships/slide" Target="slides/slide7.xml"/><Relationship Id="rId43" Type="http://schemas.openxmlformats.org/officeDocument/2006/relationships/slide" Target="slides/slide8.xml"/><Relationship Id="rId44" Type="http://schemas.openxmlformats.org/officeDocument/2006/relationships/slide" Target="slides/slide9.xml"/><Relationship Id="rId45" Type="http://schemas.openxmlformats.org/officeDocument/2006/relationships/slide" Target="slides/slide10.xml"/><Relationship Id="rId46" Type="http://schemas.openxmlformats.org/officeDocument/2006/relationships/slide" Target="slides/slide11.xml"/><Relationship Id="rId47" Type="http://schemas.openxmlformats.org/officeDocument/2006/relationships/slide" Target="slides/slide12.xml"/><Relationship Id="rId48" Type="http://schemas.openxmlformats.org/officeDocument/2006/relationships/slide" Target="slides/slide13.xml"/><Relationship Id="rId49" Type="http://schemas.openxmlformats.org/officeDocument/2006/relationships/slide" Target="slides/slide14.xml"/><Relationship Id="rId60" Type="http://schemas.openxmlformats.org/officeDocument/2006/relationships/slide" Target="slides/slide25.xml"/><Relationship Id="rId61" Type="http://schemas.openxmlformats.org/officeDocument/2006/relationships/slide" Target="slides/slide26.xml"/><Relationship Id="rId62" Type="http://schemas.openxmlformats.org/officeDocument/2006/relationships/slide" Target="slides/slide27.xml"/><Relationship Id="rId63" Type="http://schemas.openxmlformats.org/officeDocument/2006/relationships/slide" Target="slides/slide28.xml"/><Relationship Id="rId64" Type="http://schemas.openxmlformats.org/officeDocument/2006/relationships/slide" Target="slides/slide29.xml"/><Relationship Id="rId65" Type="http://schemas.openxmlformats.org/officeDocument/2006/relationships/slide" Target="slides/slide30.xml"/><Relationship Id="rId66" Type="http://schemas.openxmlformats.org/officeDocument/2006/relationships/slide" Target="slides/slide31.xml"/><Relationship Id="rId67" Type="http://schemas.openxmlformats.org/officeDocument/2006/relationships/slide" Target="slides/slide32.xml"/><Relationship Id="rId68" Type="http://schemas.openxmlformats.org/officeDocument/2006/relationships/slide" Target="slides/slide33.xml"/><Relationship Id="rId69" Type="http://schemas.openxmlformats.org/officeDocument/2006/relationships/slide" Target="slides/slide34.xml"/><Relationship Id="rId100" Type="http://schemas.openxmlformats.org/officeDocument/2006/relationships/slide" Target="slides/slide65.xml"/><Relationship Id="rId80" Type="http://schemas.openxmlformats.org/officeDocument/2006/relationships/slide" Target="slides/slide45.xml"/><Relationship Id="rId81" Type="http://schemas.openxmlformats.org/officeDocument/2006/relationships/slide" Target="slides/slide46.xml"/><Relationship Id="rId82" Type="http://schemas.openxmlformats.org/officeDocument/2006/relationships/slide" Target="slides/slide47.xml"/><Relationship Id="rId83" Type="http://schemas.openxmlformats.org/officeDocument/2006/relationships/slide" Target="slides/slide48.xml"/><Relationship Id="rId84" Type="http://schemas.openxmlformats.org/officeDocument/2006/relationships/slide" Target="slides/slide49.xml"/><Relationship Id="rId85" Type="http://schemas.openxmlformats.org/officeDocument/2006/relationships/slide" Target="slides/slide50.xml"/><Relationship Id="rId86" Type="http://schemas.openxmlformats.org/officeDocument/2006/relationships/slide" Target="slides/slide51.xml"/><Relationship Id="rId87" Type="http://schemas.openxmlformats.org/officeDocument/2006/relationships/slide" Target="slides/slide52.xml"/><Relationship Id="rId88" Type="http://schemas.openxmlformats.org/officeDocument/2006/relationships/slide" Target="slides/slide53.xml"/><Relationship Id="rId89" Type="http://schemas.openxmlformats.org/officeDocument/2006/relationships/slide" Target="slides/slide5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Relationship Id="rId2" Type="http://schemas.openxmlformats.org/officeDocument/2006/relationships/image" Target="../media/image4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Relationship Id="rId2" Type="http://schemas.openxmlformats.org/officeDocument/2006/relationships/image" Target="../media/image4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defRPr sz="1200"/>
            </a:lvl1pPr>
          </a:lstStyle>
          <a:p>
            <a:fld id="{3DE4EC9A-275B-5C4F-B2D9-75177C7A91F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447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rgbClr val="FF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FF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75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9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572000"/>
            <a:ext cx="5029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9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rgbClr val="FF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9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FF0000"/>
                </a:solidFill>
              </a:defRPr>
            </a:lvl1pPr>
          </a:lstStyle>
          <a:p>
            <a:fld id="{AB652F16-66F9-5348-891E-10D77A7D2BF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0413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D6C955C-D0F4-2045-B374-6026DDCACF5B}" type="slidenum">
              <a:rPr lang="en-GB" sz="1200">
                <a:solidFill>
                  <a:srgbClr val="000000"/>
                </a:solidFill>
              </a:rPr>
              <a:pPr/>
              <a:t>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B17153D-68FC-AA48-9151-D8A7F9EEFCD5}" type="slidenum">
              <a:rPr lang="en-GB" sz="1200">
                <a:solidFill>
                  <a:srgbClr val="000000"/>
                </a:solidFill>
              </a:rPr>
              <a:pPr/>
              <a:t>19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7408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37013E7-3B36-4044-8DDF-1E7D23F6DE90}" type="slidenum">
              <a:rPr lang="en-GB" sz="1200">
                <a:solidFill>
                  <a:srgbClr val="000000"/>
                </a:solidFill>
              </a:rPr>
              <a:pPr/>
              <a:t>20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792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485C52DD-DA67-EC47-810C-CF02CA5F5C8D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23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119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958124C9-706F-584B-9985-D7221BE7E8C9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24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1401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40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7682BD0-4B3B-A84A-9D18-E70E9BB9C7BA}" type="slidenum">
              <a:rPr lang="en-GB" sz="1200">
                <a:solidFill>
                  <a:srgbClr val="000000"/>
                </a:solidFill>
              </a:rPr>
              <a:pPr/>
              <a:t>25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293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93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19B5EDA-A0E1-3A41-B5BE-84980D4DB059}" type="slidenum">
              <a:rPr lang="en-GB" sz="1200">
                <a:solidFill>
                  <a:srgbClr val="000000"/>
                </a:solidFill>
              </a:rPr>
              <a:pPr/>
              <a:t>26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314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14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610B936-C036-794D-BF10-F49A4E012FC0}" type="slidenum">
              <a:rPr lang="en-GB" sz="1200">
                <a:solidFill>
                  <a:srgbClr val="000000"/>
                </a:solidFill>
              </a:rPr>
              <a:pPr/>
              <a:t>28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607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7356E21-EAD1-3F43-8B65-03DC5320A706}" type="slidenum">
              <a:rPr lang="en-GB" sz="1200">
                <a:solidFill>
                  <a:srgbClr val="000000"/>
                </a:solidFill>
              </a:rPr>
              <a:pPr/>
              <a:t>34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71F1E56-C689-964A-8ABD-CDA9521151D4}" type="slidenum">
              <a:rPr lang="en-GB" sz="1200">
                <a:solidFill>
                  <a:srgbClr val="FF0000"/>
                </a:solidFill>
              </a:rPr>
              <a:pPr/>
              <a:t>35</a:t>
            </a:fld>
            <a:endParaRPr lang="en-GB" sz="1200">
              <a:solidFill>
                <a:srgbClr val="FF0000"/>
              </a:solidFill>
            </a:endParaRPr>
          </a:p>
        </p:txBody>
      </p:sp>
      <p:sp>
        <p:nvSpPr>
          <p:cNvPr id="26419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41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D50D88E-ADF4-F748-A467-FE6BD1FB8736}" type="slidenum">
              <a:rPr lang="en-GB" sz="1200">
                <a:solidFill>
                  <a:srgbClr val="000000"/>
                </a:solidFill>
              </a:rPr>
              <a:pPr/>
              <a:t>36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52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2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2BAA1F4-3B0B-A349-9AF4-46172A1795DA}" type="slidenum">
              <a:rPr lang="en-GB" sz="1200">
                <a:solidFill>
                  <a:srgbClr val="000000"/>
                </a:solidFill>
              </a:rPr>
              <a:pPr/>
              <a:t>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buClr>
                <a:srgbClr val="000000"/>
              </a:buClr>
            </a:pPr>
            <a:fld id="{6BE078F0-1301-B24A-B0DE-C5324EE634E3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37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7987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4D2F883-2EC3-9F4B-9439-93B5D6DD565C}" type="slidenum">
              <a:rPr lang="en-GB" sz="1200">
                <a:solidFill>
                  <a:srgbClr val="000000"/>
                </a:solidFill>
              </a:rPr>
              <a:pPr/>
              <a:t>38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662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2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D50D88E-ADF4-F748-A467-FE6BD1FB8736}" type="slidenum">
              <a:rPr lang="en-GB" sz="1200">
                <a:solidFill>
                  <a:srgbClr val="000000"/>
                </a:solidFill>
              </a:rPr>
              <a:pPr/>
              <a:t>39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52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2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4D2F883-2EC3-9F4B-9439-93B5D6DD565C}" type="slidenum">
              <a:rPr lang="en-GB" sz="1200">
                <a:solidFill>
                  <a:srgbClr val="000000"/>
                </a:solidFill>
              </a:rPr>
              <a:pPr/>
              <a:t>40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662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2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92A9943-6470-3E40-990C-81D5E2CCBA07}" type="slidenum">
              <a:rPr lang="en-GB" sz="1200">
                <a:solidFill>
                  <a:srgbClr val="000000"/>
                </a:solidFill>
              </a:rPr>
              <a:pPr/>
              <a:t>41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83651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038225" y="731838"/>
            <a:ext cx="4781550" cy="3586162"/>
          </a:xfrm>
          <a:solidFill>
            <a:srgbClr val="FFFFFF"/>
          </a:solidFill>
          <a:ln/>
        </p:spPr>
      </p:sp>
      <p:sp>
        <p:nvSpPr>
          <p:cNvPr id="283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537075"/>
            <a:ext cx="5029200" cy="4391025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86487DB-4702-1D46-8844-808A12677540}" type="slidenum">
              <a:rPr lang="en-GB" sz="1200">
                <a:solidFill>
                  <a:srgbClr val="000000"/>
                </a:solidFill>
              </a:rPr>
              <a:pPr/>
              <a:t>42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85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5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F7DD176B-76A2-9747-B99B-9EC2C94A0892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44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74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74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AF4A943-2BCB-F44A-AE55-84E795542B3A}" type="slidenum">
              <a:rPr lang="en-GB" sz="1200">
                <a:solidFill>
                  <a:srgbClr val="000000"/>
                </a:solidFill>
              </a:rPr>
              <a:pPr/>
              <a:t>45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95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5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E321B1D-01F8-A34F-9041-2F765A936E7B}" type="slidenum">
              <a:rPr lang="en-GB" sz="1200">
                <a:solidFill>
                  <a:srgbClr val="000000"/>
                </a:solidFill>
              </a:rPr>
              <a:pPr/>
              <a:t>46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97987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038225" y="731838"/>
            <a:ext cx="4781550" cy="3586162"/>
          </a:xfrm>
          <a:solidFill>
            <a:srgbClr val="FFFFFF"/>
          </a:solidFill>
          <a:ln/>
        </p:spPr>
      </p:sp>
      <p:sp>
        <p:nvSpPr>
          <p:cNvPr id="297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537075"/>
            <a:ext cx="5029200" cy="4391025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000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a crystal ball</a:t>
            </a:r>
          </a:p>
        </p:txBody>
      </p:sp>
      <p:sp>
        <p:nvSpPr>
          <p:cNvPr id="300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F8530AD-93C6-EC48-9BA6-334CB42932E1}" type="slidenum">
              <a:rPr lang="en-GB" sz="1200">
                <a:solidFill>
                  <a:srgbClr val="FF0000"/>
                </a:solidFill>
              </a:rPr>
              <a:pPr/>
              <a:t>47</a:t>
            </a:fld>
            <a:endParaRPr lang="en-GB" sz="1200">
              <a:solidFill>
                <a:srgbClr val="FF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2BAA1F4-3B0B-A349-9AF4-46172A1795DA}" type="slidenum">
              <a:rPr lang="en-GB" sz="1200">
                <a:solidFill>
                  <a:srgbClr val="000000"/>
                </a:solidFill>
              </a:rPr>
              <a:pPr/>
              <a:t>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EAF7975-AB27-4344-BDC2-9F0556B6B118}" type="slidenum">
              <a:rPr lang="en-GB" sz="1200">
                <a:solidFill>
                  <a:srgbClr val="000000"/>
                </a:solidFill>
              </a:rPr>
              <a:pPr/>
              <a:t>48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413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41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6185136-A662-A64B-9A7C-2FE9679B7600}" type="slidenum">
              <a:rPr lang="en-GB" sz="1200">
                <a:solidFill>
                  <a:srgbClr val="000000"/>
                </a:solidFill>
              </a:rPr>
              <a:pPr/>
              <a:t>49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1232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12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46C8DC29-9655-FC49-B502-BF4ADC3B9D3E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50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1027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102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71574650-5C11-A144-9531-89F548702BBF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52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208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20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CD104D6D-56D3-5D42-8244-1BF59C147655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53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174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174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92E8FA1-B09A-964E-B7DC-0FD0F5637BEE}" type="slidenum">
              <a:rPr lang="en-GB" sz="1200">
                <a:solidFill>
                  <a:srgbClr val="000000"/>
                </a:solidFill>
              </a:rPr>
              <a:pPr/>
              <a:t>54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12323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038225" y="731838"/>
            <a:ext cx="4781550" cy="3586162"/>
          </a:xfrm>
          <a:solidFill>
            <a:srgbClr val="FFFFFF"/>
          </a:solidFill>
          <a:ln/>
        </p:spPr>
      </p:sp>
      <p:sp>
        <p:nvSpPr>
          <p:cNvPr id="312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537075"/>
            <a:ext cx="5029200" cy="4391025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A881D74-66AE-4D46-BEAB-73119EF3BB7B}" type="slidenum">
              <a:rPr lang="en-GB" sz="1200">
                <a:solidFill>
                  <a:srgbClr val="000000"/>
                </a:solidFill>
              </a:rPr>
              <a:pPr/>
              <a:t>55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143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143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BB2F2B2-7071-DD47-9D32-C0BBEC32038D}" type="slidenum">
              <a:rPr lang="en-GB" sz="1200">
                <a:solidFill>
                  <a:srgbClr val="000000"/>
                </a:solidFill>
              </a:rPr>
              <a:pPr/>
              <a:t>56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16419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038225" y="731838"/>
            <a:ext cx="4781550" cy="3586162"/>
          </a:xfrm>
          <a:solidFill>
            <a:srgbClr val="FFFFFF"/>
          </a:solidFill>
          <a:ln/>
        </p:spPr>
      </p:sp>
      <p:sp>
        <p:nvSpPr>
          <p:cNvPr id="316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537075"/>
            <a:ext cx="5029200" cy="4391025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43996ED-8E12-484F-A0C0-BD71C2303D16}" type="slidenum">
              <a:rPr lang="en-GB" sz="1200">
                <a:solidFill>
                  <a:srgbClr val="000000"/>
                </a:solidFill>
              </a:rPr>
              <a:pPr/>
              <a:t>57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18467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038225" y="731838"/>
            <a:ext cx="4781550" cy="3586162"/>
          </a:xfrm>
          <a:solidFill>
            <a:srgbClr val="FFFFFF"/>
          </a:solidFill>
          <a:ln/>
        </p:spPr>
      </p:sp>
      <p:sp>
        <p:nvSpPr>
          <p:cNvPr id="318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537075"/>
            <a:ext cx="5029200" cy="4391025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06BC2B8-F0E4-134F-A614-DE84408C9828}" type="slidenum">
              <a:rPr lang="en-GB" sz="1200">
                <a:solidFill>
                  <a:srgbClr val="000000"/>
                </a:solidFill>
              </a:rPr>
              <a:pPr/>
              <a:t>58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20515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038225" y="731838"/>
            <a:ext cx="4781550" cy="3586162"/>
          </a:xfrm>
          <a:solidFill>
            <a:srgbClr val="FFFFFF"/>
          </a:solidFill>
          <a:ln/>
        </p:spPr>
      </p:sp>
      <p:sp>
        <p:nvSpPr>
          <p:cNvPr id="320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537075"/>
            <a:ext cx="5029200" cy="4391025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615BDAD-52CA-D645-9029-1D2F623C3F47}" type="slidenum">
              <a:rPr lang="en-GB" sz="1200">
                <a:solidFill>
                  <a:srgbClr val="000000"/>
                </a:solidFill>
              </a:rPr>
              <a:pPr/>
              <a:t>12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06FDFFB-7DB6-044E-8D63-4618534CE347}" type="slidenum">
              <a:rPr lang="en-GB" sz="1200">
                <a:solidFill>
                  <a:srgbClr val="000000"/>
                </a:solidFill>
              </a:rPr>
              <a:pPr/>
              <a:t>62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40995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038225" y="731838"/>
            <a:ext cx="4781550" cy="3586162"/>
          </a:xfrm>
          <a:solidFill>
            <a:srgbClr val="FFFFFF"/>
          </a:solidFill>
          <a:ln/>
        </p:spPr>
      </p:sp>
      <p:sp>
        <p:nvSpPr>
          <p:cNvPr id="340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537075"/>
            <a:ext cx="5029200" cy="4391025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00E7170-4485-E44F-993A-71445E491CBC}" type="slidenum">
              <a:rPr lang="en-GB" sz="1200">
                <a:solidFill>
                  <a:srgbClr val="000000"/>
                </a:solidFill>
              </a:rPr>
              <a:pPr/>
              <a:t>63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430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038225" y="731838"/>
            <a:ext cx="4781550" cy="3586162"/>
          </a:xfrm>
          <a:solidFill>
            <a:srgbClr val="FFFFFF"/>
          </a:solidFill>
          <a:ln/>
        </p:spPr>
      </p:sp>
      <p:sp>
        <p:nvSpPr>
          <p:cNvPr id="343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537075"/>
            <a:ext cx="5029200" cy="4391025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EE0AFDF-D176-0041-BDF1-CFD4ED0592DB}" type="slidenum">
              <a:rPr lang="en-GB" sz="1200">
                <a:solidFill>
                  <a:srgbClr val="000000"/>
                </a:solidFill>
              </a:rPr>
              <a:pPr/>
              <a:t>65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338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038225" y="731838"/>
            <a:ext cx="4781550" cy="3586162"/>
          </a:xfrm>
          <a:solidFill>
            <a:srgbClr val="FFFFFF"/>
          </a:solidFill>
          <a:ln/>
        </p:spPr>
      </p:sp>
      <p:sp>
        <p:nvSpPr>
          <p:cNvPr id="333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537075"/>
            <a:ext cx="5029200" cy="4391025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1841DA2-8BC4-E04F-B824-A319D3AD6D9C}" type="slidenum">
              <a:rPr lang="en-GB" sz="1200">
                <a:solidFill>
                  <a:srgbClr val="000000"/>
                </a:solidFill>
              </a:rPr>
              <a:pPr/>
              <a:t>68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543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43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39465A64-BE17-8647-B39F-236029608274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71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6454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645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AB4CEA8-ECE1-C345-84A3-0F959F0031DC}" type="slidenum">
              <a:rPr lang="en-GB" sz="1200">
                <a:solidFill>
                  <a:srgbClr val="000000"/>
                </a:solidFill>
              </a:rPr>
              <a:pPr/>
              <a:t>72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66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6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6706497-C109-0F43-8430-C66AD62E9633}" type="slidenum">
              <a:rPr lang="en-GB" sz="1200">
                <a:solidFill>
                  <a:srgbClr val="000000"/>
                </a:solidFill>
              </a:rPr>
              <a:pPr/>
              <a:t>13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C31DE60-E31B-4D4A-B8A2-3D1810BEC814}" type="slidenum">
              <a:rPr lang="en-GB" sz="1200">
                <a:solidFill>
                  <a:srgbClr val="FF0000"/>
                </a:solidFill>
              </a:rPr>
              <a:pPr/>
              <a:t>14</a:t>
            </a:fld>
            <a:endParaRPr lang="en-GB" sz="1200">
              <a:solidFill>
                <a:srgbClr val="FF0000"/>
              </a:solidFill>
            </a:endParaRPr>
          </a:p>
        </p:txBody>
      </p:sp>
      <p:sp>
        <p:nvSpPr>
          <p:cNvPr id="14029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37106CD-AFD3-C144-A6A0-E06B54F88B19}" type="slidenum">
              <a:rPr lang="en-GB" sz="1200">
                <a:solidFill>
                  <a:srgbClr val="000000"/>
                </a:solidFill>
              </a:rPr>
              <a:pPr/>
              <a:t>16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5974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D26D9B9-3FC4-A445-A41C-CD4609020A2A}" type="slidenum">
              <a:rPr lang="en-GB" sz="1200">
                <a:solidFill>
                  <a:srgbClr val="000000"/>
                </a:solidFill>
              </a:rPr>
              <a:pPr/>
              <a:t>17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5667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1E41E22-ACF6-A846-9616-EFA6DBDB9603}" type="slidenum">
              <a:rPr lang="en-GB" sz="1200">
                <a:solidFill>
                  <a:srgbClr val="000000"/>
                </a:solidFill>
              </a:rPr>
              <a:pPr/>
              <a:t>18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5872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35709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55085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149353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509734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50586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8867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0277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85675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33138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40885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136842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18642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81630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45717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404896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46482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27170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34326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78114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633499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201486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00663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60682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243805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615660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84671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19372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194299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33645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07751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49080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435147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460643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500405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8717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52030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8754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637169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14942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65171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209119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66211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008002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53398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655279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99273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279850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119388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619580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79999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92425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096348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07952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36001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288420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32093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09768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526189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5439845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53726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69981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A84EE139-3CA0-CA4D-B227-F77FDE861972}" type="datetime1">
              <a:rPr lang="en-GB"/>
              <a:pPr>
                <a:buClr>
                  <a:prstClr val="white"/>
                </a:buClr>
                <a:defRPr/>
              </a:pPr>
              <a:t>23/06/15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6B1AB2EF-3268-7C4F-BDAC-B4D1E934B94E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90432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C48AAF4-8B32-3C40-BAF9-75DB70309A95}" type="datetime1">
              <a:rPr lang="en-GB"/>
              <a:pPr>
                <a:buClr>
                  <a:prstClr val="white"/>
                </a:buClr>
                <a:defRPr/>
              </a:pPr>
              <a:t>23/06/15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36266D9D-D7BF-B847-8D08-E2B974A92044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88148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2765459-915F-2F4E-A4F5-6E097DB02BFA}" type="datetime1">
              <a:rPr lang="en-GB"/>
              <a:pPr>
                <a:buClr>
                  <a:prstClr val="white"/>
                </a:buClr>
                <a:defRPr/>
              </a:pPr>
              <a:t>23/06/15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DABC03F3-F85B-FC45-90F9-9E7DD86292CB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30669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69C5DB7-F7A6-9944-A20A-351EB27E945B}" type="datetime1">
              <a:rPr lang="en-GB"/>
              <a:pPr>
                <a:buClr>
                  <a:prstClr val="white"/>
                </a:buClr>
                <a:defRPr/>
              </a:pPr>
              <a:t>23/06/15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FDE90B3-2E7E-CA45-AE8B-F8FC4516FC3A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82621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9201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A7F6928-E95C-FD45-8210-A4C6A8D50A7D}" type="datetime1">
              <a:rPr lang="en-GB"/>
              <a:pPr>
                <a:buClr>
                  <a:prstClr val="white"/>
                </a:buClr>
                <a:defRPr/>
              </a:pPr>
              <a:t>23/06/15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0A1FE89F-DBA6-1640-9E51-888FF097F4DD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76240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0F95BBC9-59FE-8E46-A191-9BE3D91D047D}" type="datetime1">
              <a:rPr lang="en-GB"/>
              <a:pPr>
                <a:buClr>
                  <a:prstClr val="white"/>
                </a:buClr>
                <a:defRPr/>
              </a:pPr>
              <a:t>23/06/15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177AFB35-0967-564F-8399-0428A66112C7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14419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ED3E9FD4-36C3-AB41-9E9E-80E6EF6FDF4C}" type="datetime1">
              <a:rPr lang="en-GB"/>
              <a:pPr>
                <a:buClr>
                  <a:prstClr val="white"/>
                </a:buClr>
                <a:defRPr/>
              </a:pPr>
              <a:t>23/06/15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76F10C7F-DF25-E741-9316-16F33227C4D6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66161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8A782689-06D4-0646-86F0-6C70A8ECD4D4}" type="datetime1">
              <a:rPr lang="en-GB"/>
              <a:pPr>
                <a:buClr>
                  <a:prstClr val="white"/>
                </a:buClr>
                <a:defRPr/>
              </a:pPr>
              <a:t>23/06/15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AC0541EB-8086-2D4F-A672-07D6E891D0E1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6821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78729FA8-489E-624D-AD86-C64DE635E12C}" type="datetime1">
              <a:rPr lang="en-GB"/>
              <a:pPr>
                <a:buClr>
                  <a:prstClr val="white"/>
                </a:buClr>
                <a:defRPr/>
              </a:pPr>
              <a:t>23/06/15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1880EAFF-ADB0-BA49-BE36-97FA22603F29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80697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28BE4A04-631A-D640-917B-7EE0A288201A}" type="datetime1">
              <a:rPr lang="en-GB"/>
              <a:pPr>
                <a:buClr>
                  <a:prstClr val="white"/>
                </a:buClr>
                <a:defRPr/>
              </a:pPr>
              <a:t>23/06/15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DDC218E-6C60-D74B-986C-7F289C670FB3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53569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6D0C8098-B08E-014D-AA73-68D652069F41}" type="datetime1">
              <a:rPr lang="en-GB"/>
              <a:pPr>
                <a:buClr>
                  <a:prstClr val="white"/>
                </a:buClr>
                <a:defRPr/>
              </a:pPr>
              <a:t>23/06/15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EDDB953E-8729-A145-B8BF-2CC8B0C16D6C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70441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35880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34628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299914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16628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62485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20319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37039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58885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366135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538783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6710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6960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11261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803278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0005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638575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5723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67700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7135B2CD-BD98-6F4A-A6B7-FFBD0C92CDA6}" type="slidenum">
              <a:rPr lang="en-GB" smtClean="0"/>
              <a:pPr/>
              <a:t>‹#›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9999221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28152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91883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404460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83890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54274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33328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900572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794503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98886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83067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15590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186928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751861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830501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35049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56354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07936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420033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71022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19569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113270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83072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80562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01131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391744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639206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08029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3394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888061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05145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730824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981153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03562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68990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05164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102473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85837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28114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667136"/>
      </p:ext>
    </p:extLst>
  </p:cSld>
  <p:clrMapOvr>
    <a:masterClrMapping/>
  </p:clrMapOvr>
  <p:transition xmlns:p14="http://schemas.microsoft.com/office/powerpoint/2010/main">
    <p:zoom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theme" Target="../theme/theme10.xml"/><Relationship Id="rId3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theme" Target="../theme/theme11.xml"/><Relationship Id="rId3" Type="http://schemas.openxmlformats.org/officeDocument/2006/relationships/image" Target="../media/image1.jpeg"/></Relationships>
</file>

<file path=ppt/slideMasters/_rels/slideMaster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theme" Target="../theme/theme12.xml"/><Relationship Id="rId3" Type="http://schemas.openxmlformats.org/officeDocument/2006/relationships/image" Target="../media/image1.jpeg"/></Relationships>
</file>

<file path=ppt/slideMasters/_rels/slideMaster1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5.xml"/><Relationship Id="rId12" Type="http://schemas.openxmlformats.org/officeDocument/2006/relationships/theme" Target="../theme/theme13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4.xml"/></Relationships>
</file>

<file path=ppt/slideMasters/_rels/slideMaster1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6.xml"/><Relationship Id="rId12" Type="http://schemas.openxmlformats.org/officeDocument/2006/relationships/theme" Target="../theme/theme14.xml"/><Relationship Id="rId1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/Relationships>
</file>

<file path=ppt/slideMasters/_rels/slideMaster1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7.xml"/><Relationship Id="rId12" Type="http://schemas.openxmlformats.org/officeDocument/2006/relationships/theme" Target="../theme/theme15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/Relationships>
</file>

<file path=ppt/slideMasters/_rels/slideMaster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theme" Target="../theme/theme16.xml"/><Relationship Id="rId3" Type="http://schemas.openxmlformats.org/officeDocument/2006/relationships/image" Target="../media/image1.jpeg"/></Relationships>
</file>

<file path=ppt/slideMasters/_rels/slideMaster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theme" Target="../theme/theme17.xml"/><Relationship Id="rId3" Type="http://schemas.openxmlformats.org/officeDocument/2006/relationships/image" Target="../media/image1.jpeg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theme" Target="../theme/theme18.xml"/><Relationship Id="rId6" Type="http://schemas.openxmlformats.org/officeDocument/2006/relationships/image" Target="../media/image1.jpeg"/><Relationship Id="rId1" Type="http://schemas.openxmlformats.org/officeDocument/2006/relationships/slideLayout" Target="../slideLayouts/slideLayout60.xml"/><Relationship Id="rId2" Type="http://schemas.openxmlformats.org/officeDocument/2006/relationships/slideLayout" Target="../slideLayouts/slideLayout61.xml"/></Relationships>
</file>

<file path=ppt/slideMasters/_rels/slideMaster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Relationship Id="rId2" Type="http://schemas.openxmlformats.org/officeDocument/2006/relationships/theme" Target="../theme/theme19.xml"/><Relationship Id="rId3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2.xml"/><Relationship Id="rId3" Type="http://schemas.openxmlformats.org/officeDocument/2006/relationships/image" Target="../media/image1.jpeg"/></Relationships>
</file>

<file path=ppt/slideMasters/_rels/slideMaster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Relationship Id="rId2" Type="http://schemas.openxmlformats.org/officeDocument/2006/relationships/theme" Target="../theme/theme20.xml"/><Relationship Id="rId3" Type="http://schemas.openxmlformats.org/officeDocument/2006/relationships/image" Target="../media/image1.jpeg"/></Relationships>
</file>

<file path=ppt/slideMasters/_rels/slideMaster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Relationship Id="rId2" Type="http://schemas.openxmlformats.org/officeDocument/2006/relationships/theme" Target="../theme/theme21.xml"/><Relationship Id="rId3" Type="http://schemas.openxmlformats.org/officeDocument/2006/relationships/image" Target="../media/image1.jpeg"/></Relationships>
</file>

<file path=ppt/slideMasters/_rels/slideMaster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Relationship Id="rId2" Type="http://schemas.openxmlformats.org/officeDocument/2006/relationships/theme" Target="../theme/theme22.xml"/><Relationship Id="rId3" Type="http://schemas.openxmlformats.org/officeDocument/2006/relationships/image" Target="../media/image1.jpeg"/></Relationships>
</file>

<file path=ppt/slideMasters/_rels/slideMaster2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8.xml"/><Relationship Id="rId12" Type="http://schemas.openxmlformats.org/officeDocument/2006/relationships/theme" Target="../theme/theme23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9.xml"/><Relationship Id="rId3" Type="http://schemas.openxmlformats.org/officeDocument/2006/relationships/slideLayout" Target="../slideLayouts/slideLayout70.xml"/><Relationship Id="rId4" Type="http://schemas.openxmlformats.org/officeDocument/2006/relationships/slideLayout" Target="../slideLayouts/slideLayout71.xml"/><Relationship Id="rId5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4.xml"/><Relationship Id="rId8" Type="http://schemas.openxmlformats.org/officeDocument/2006/relationships/slideLayout" Target="../slideLayouts/slideLayout75.xml"/><Relationship Id="rId9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7.xml"/></Relationships>
</file>

<file path=ppt/slideMasters/_rels/slideMaster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theme" Target="../theme/theme24.xml"/><Relationship Id="rId3" Type="http://schemas.openxmlformats.org/officeDocument/2006/relationships/image" Target="../media/image1.jpeg"/></Relationships>
</file>

<file path=ppt/slideMasters/_rels/slideMaster2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0.xml"/><Relationship Id="rId12" Type="http://schemas.openxmlformats.org/officeDocument/2006/relationships/theme" Target="../theme/theme25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80.xml"/><Relationship Id="rId2" Type="http://schemas.openxmlformats.org/officeDocument/2006/relationships/slideLayout" Target="../slideLayouts/slideLayout81.xml"/><Relationship Id="rId3" Type="http://schemas.openxmlformats.org/officeDocument/2006/relationships/slideLayout" Target="../slideLayouts/slideLayout82.xml"/><Relationship Id="rId4" Type="http://schemas.openxmlformats.org/officeDocument/2006/relationships/slideLayout" Target="../slideLayouts/slideLayout83.xml"/><Relationship Id="rId5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6.xml"/><Relationship Id="rId8" Type="http://schemas.openxmlformats.org/officeDocument/2006/relationships/slideLayout" Target="../slideLayouts/slideLayout87.xml"/><Relationship Id="rId9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9.xml"/></Relationships>
</file>

<file path=ppt/slideMasters/_rels/slideMaster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theme" Target="../theme/theme26.xml"/><Relationship Id="rId3" Type="http://schemas.openxmlformats.org/officeDocument/2006/relationships/image" Target="../media/image1.jpeg"/></Relationships>
</file>

<file path=ppt/slideMasters/_rels/slideMaster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Relationship Id="rId2" Type="http://schemas.openxmlformats.org/officeDocument/2006/relationships/theme" Target="../theme/theme27.xml"/><Relationship Id="rId3" Type="http://schemas.openxmlformats.org/officeDocument/2006/relationships/image" Target="../media/image1.jpeg"/></Relationships>
</file>

<file path=ppt/slideMasters/_rels/slideMaster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Relationship Id="rId2" Type="http://schemas.openxmlformats.org/officeDocument/2006/relationships/theme" Target="../theme/theme28.xml"/><Relationship Id="rId3" Type="http://schemas.openxmlformats.org/officeDocument/2006/relationships/image" Target="../media/image1.jpeg"/></Relationships>
</file>

<file path=ppt/slideMasters/_rels/slideMaster2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4.xml"/><Relationship Id="rId12" Type="http://schemas.openxmlformats.org/officeDocument/2006/relationships/theme" Target="../theme/theme29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94.xml"/><Relationship Id="rId2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8.xml"/><Relationship Id="rId6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0.xml"/><Relationship Id="rId8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/Relationships>
</file>

<file path=ppt/slideMasters/_rels/slideMaster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Relationship Id="rId2" Type="http://schemas.openxmlformats.org/officeDocument/2006/relationships/theme" Target="../theme/theme30.xml"/><Relationship Id="rId3" Type="http://schemas.openxmlformats.org/officeDocument/2006/relationships/image" Target="../media/image1.jpeg"/></Relationships>
</file>

<file path=ppt/slideMasters/_rels/slideMaster31.xml.rels><?xml version="1.0" encoding="UTF-8" standalone="yes"?>
<Relationships xmlns="http://schemas.openxmlformats.org/package/2006/relationships"><Relationship Id="rId3" Type="http://schemas.openxmlformats.org/officeDocument/2006/relationships/theme" Target="../theme/theme31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107.xml"/></Relationships>
</file>

<file path=ppt/slideMasters/_rels/slideMaster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8.xml"/><Relationship Id="rId2" Type="http://schemas.openxmlformats.org/officeDocument/2006/relationships/theme" Target="../theme/theme32.xml"/><Relationship Id="rId3" Type="http://schemas.openxmlformats.org/officeDocument/2006/relationships/image" Target="../media/image1.jpeg"/></Relationships>
</file>

<file path=ppt/slideMasters/_rels/slideMaster3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9.xml"/><Relationship Id="rId12" Type="http://schemas.openxmlformats.org/officeDocument/2006/relationships/theme" Target="../theme/theme33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5.xml"/><Relationship Id="rId8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18.xml"/></Relationships>
</file>

<file path=ppt/slideMasters/_rels/slideMaster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0.xml"/><Relationship Id="rId2" Type="http://schemas.openxmlformats.org/officeDocument/2006/relationships/theme" Target="../theme/theme34.xml"/><Relationship Id="rId3" Type="http://schemas.openxmlformats.org/officeDocument/2006/relationships/image" Target="../media/image1.jpeg"/></Relationships>
</file>

<file path=ppt/slideMasters/_rels/slideMaster3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31.xml"/><Relationship Id="rId12" Type="http://schemas.openxmlformats.org/officeDocument/2006/relationships/theme" Target="../theme/theme35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27.xml"/><Relationship Id="rId8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3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theme" Target="../theme/theme5.xml"/><Relationship Id="rId3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theme" Target="../theme/theme6.xml"/><Relationship Id="rId3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theme" Target="../theme/theme7.xml"/><Relationship Id="rId3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theme" Target="../theme/theme8.xml"/><Relationship Id="rId3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theme" Target="../theme/theme9.xml"/><Relationship Id="rId3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chemeClr val="tx2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24" r:id="rId1"/>
    <p:sldLayoutId id="2147485525" r:id="rId2"/>
    <p:sldLayoutId id="2147485526" r:id="rId3"/>
    <p:sldLayoutId id="2147485527" r:id="rId4"/>
    <p:sldLayoutId id="2147485528" r:id="rId5"/>
    <p:sldLayoutId id="2147485529" r:id="rId6"/>
    <p:sldLayoutId id="2147485530" r:id="rId7"/>
    <p:sldLayoutId id="2147485531" r:id="rId8"/>
    <p:sldLayoutId id="2147485532" r:id="rId9"/>
    <p:sldLayoutId id="2147485533" r:id="rId10"/>
    <p:sldLayoutId id="2147485534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96260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6261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77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035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035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79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638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639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1 h 614"/>
                <a:gd name="T14" fmla="*/ 459 w 478"/>
                <a:gd name="T15" fmla="*/ 206 h 614"/>
                <a:gd name="T16" fmla="*/ 452 w 478"/>
                <a:gd name="T17" fmla="*/ 238 h 614"/>
                <a:gd name="T18" fmla="*/ 439 w 478"/>
                <a:gd name="T19" fmla="*/ 280 h 614"/>
                <a:gd name="T20" fmla="*/ 403 w 478"/>
                <a:gd name="T21" fmla="*/ 375 h 614"/>
                <a:gd name="T22" fmla="*/ 354 w 478"/>
                <a:gd name="T23" fmla="*/ 462 h 614"/>
                <a:gd name="T24" fmla="*/ 321 w 478"/>
                <a:gd name="T25" fmla="*/ 511 h 614"/>
                <a:gd name="T26" fmla="*/ 287 w 478"/>
                <a:gd name="T27" fmla="*/ 554 h 614"/>
                <a:gd name="T28" fmla="*/ 257 w 478"/>
                <a:gd name="T29" fmla="*/ 589 h 614"/>
                <a:gd name="T30" fmla="*/ 247 w 478"/>
                <a:gd name="T31" fmla="*/ 600 h 614"/>
                <a:gd name="T32" fmla="*/ 246 w 478"/>
                <a:gd name="T33" fmla="*/ 600 h 614"/>
                <a:gd name="T34" fmla="*/ 236 w 478"/>
                <a:gd name="T35" fmla="*/ 590 h 614"/>
                <a:gd name="T36" fmla="*/ 216 w 478"/>
                <a:gd name="T37" fmla="*/ 572 h 614"/>
                <a:gd name="T38" fmla="*/ 206 w 478"/>
                <a:gd name="T39" fmla="*/ 563 h 614"/>
                <a:gd name="T40" fmla="*/ 195 w 478"/>
                <a:gd name="T41" fmla="*/ 551 h 614"/>
                <a:gd name="T42" fmla="*/ 180 w 478"/>
                <a:gd name="T43" fmla="*/ 533 h 614"/>
                <a:gd name="T44" fmla="*/ 159 w 478"/>
                <a:gd name="T45" fmla="*/ 500 h 614"/>
                <a:gd name="T46" fmla="*/ 144 w 478"/>
                <a:gd name="T47" fmla="*/ 477 h 614"/>
                <a:gd name="T48" fmla="*/ 129 w 478"/>
                <a:gd name="T49" fmla="*/ 456 h 614"/>
                <a:gd name="T50" fmla="*/ 105 w 478"/>
                <a:gd name="T51" fmla="*/ 424 h 614"/>
                <a:gd name="T52" fmla="*/ 80 w 478"/>
                <a:gd name="T53" fmla="*/ 392 h 614"/>
                <a:gd name="T54" fmla="*/ 64 w 478"/>
                <a:gd name="T55" fmla="*/ 359 h 614"/>
                <a:gd name="T56" fmla="*/ 54 w 478"/>
                <a:gd name="T57" fmla="*/ 330 h 614"/>
                <a:gd name="T58" fmla="*/ 42 w 478"/>
                <a:gd name="T59" fmla="*/ 296 h 614"/>
                <a:gd name="T60" fmla="*/ 32 w 478"/>
                <a:gd name="T61" fmla="*/ 267 h 614"/>
                <a:gd name="T62" fmla="*/ 23 w 478"/>
                <a:gd name="T63" fmla="*/ 231 h 614"/>
                <a:gd name="T64" fmla="*/ 14 w 478"/>
                <a:gd name="T65" fmla="*/ 193 h 614"/>
                <a:gd name="T66" fmla="*/ 8 w 478"/>
                <a:gd name="T67" fmla="*/ 157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39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14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8 h 8"/>
                <a:gd name="T8" fmla="*/ 478 w 480"/>
                <a:gd name="T9" fmla="*/ 18 h 8"/>
                <a:gd name="T10" fmla="*/ 480 w 480"/>
                <a:gd name="T11" fmla="*/ 14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39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39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3 h 126"/>
                <a:gd name="T2" fmla="*/ 5 w 15"/>
                <a:gd name="T3" fmla="*/ 133 h 126"/>
                <a:gd name="T4" fmla="*/ 19 w 15"/>
                <a:gd name="T5" fmla="*/ 93 h 126"/>
                <a:gd name="T6" fmla="*/ 20 w 15"/>
                <a:gd name="T7" fmla="*/ 48 h 126"/>
                <a:gd name="T8" fmla="*/ 22 w 15"/>
                <a:gd name="T9" fmla="*/ 18 h 126"/>
                <a:gd name="T10" fmla="*/ 22 w 15"/>
                <a:gd name="T11" fmla="*/ 1 h 126"/>
                <a:gd name="T12" fmla="*/ 17 w 15"/>
                <a:gd name="T13" fmla="*/ 0 h 126"/>
                <a:gd name="T14" fmla="*/ 17 w 15"/>
                <a:gd name="T15" fmla="*/ 18 h 126"/>
                <a:gd name="T16" fmla="*/ 16 w 15"/>
                <a:gd name="T17" fmla="*/ 48 h 126"/>
                <a:gd name="T18" fmla="*/ 5 w 15"/>
                <a:gd name="T19" fmla="*/ 91 h 126"/>
                <a:gd name="T20" fmla="*/ 0 w 15"/>
                <a:gd name="T21" fmla="*/ 133 h 126"/>
                <a:gd name="T22" fmla="*/ 0 w 15"/>
                <a:gd name="T23" fmla="*/ 133 h 126"/>
                <a:gd name="T24" fmla="*/ 5 w 15"/>
                <a:gd name="T25" fmla="*/ 133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39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2 h 139"/>
                <a:gd name="T2" fmla="*/ 6 w 34"/>
                <a:gd name="T3" fmla="*/ 132 h 139"/>
                <a:gd name="T4" fmla="*/ 25 w 34"/>
                <a:gd name="T5" fmla="*/ 92 h 139"/>
                <a:gd name="T6" fmla="*/ 31 w 34"/>
                <a:gd name="T7" fmla="*/ 67 h 139"/>
                <a:gd name="T8" fmla="*/ 36 w 34"/>
                <a:gd name="T9" fmla="*/ 36 h 139"/>
                <a:gd name="T10" fmla="*/ 41 w 34"/>
                <a:gd name="T11" fmla="*/ 0 h 139"/>
                <a:gd name="T12" fmla="*/ 36 w 34"/>
                <a:gd name="T13" fmla="*/ 0 h 139"/>
                <a:gd name="T14" fmla="*/ 31 w 34"/>
                <a:gd name="T15" fmla="*/ 34 h 139"/>
                <a:gd name="T16" fmla="*/ 26 w 34"/>
                <a:gd name="T17" fmla="*/ 65 h 139"/>
                <a:gd name="T18" fmla="*/ 13 w 34"/>
                <a:gd name="T19" fmla="*/ 90 h 139"/>
                <a:gd name="T20" fmla="*/ 0 w 34"/>
                <a:gd name="T21" fmla="*/ 132 h 139"/>
                <a:gd name="T22" fmla="*/ 0 w 34"/>
                <a:gd name="T23" fmla="*/ 132 h 139"/>
                <a:gd name="T24" fmla="*/ 6 w 34"/>
                <a:gd name="T25" fmla="*/ 132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39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39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0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6 w 44"/>
                <a:gd name="T7" fmla="*/ 43 h 43"/>
                <a:gd name="T8" fmla="*/ 37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0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2 h 90"/>
                <a:gd name="T8" fmla="*/ 35 w 66"/>
                <a:gd name="T9" fmla="*/ 68 h 90"/>
                <a:gd name="T10" fmla="*/ 45 w 66"/>
                <a:gd name="T11" fmla="*/ 77 h 90"/>
                <a:gd name="T12" fmla="*/ 54 w 66"/>
                <a:gd name="T13" fmla="*/ 90 h 90"/>
                <a:gd name="T14" fmla="*/ 61 w 66"/>
                <a:gd name="T15" fmla="*/ 97 h 90"/>
                <a:gd name="T16" fmla="*/ 66 w 66"/>
                <a:gd name="T17" fmla="*/ 92 h 90"/>
                <a:gd name="T18" fmla="*/ 59 w 66"/>
                <a:gd name="T19" fmla="*/ 85 h 90"/>
                <a:gd name="T20" fmla="*/ 48 w 66"/>
                <a:gd name="T21" fmla="*/ 72 h 90"/>
                <a:gd name="T22" fmla="*/ 40 w 66"/>
                <a:gd name="T23" fmla="*/ 63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0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4 w 103"/>
                <a:gd name="T13" fmla="*/ 114 h 174"/>
                <a:gd name="T14" fmla="*/ 77 w 103"/>
                <a:gd name="T15" fmla="*/ 130 h 174"/>
                <a:gd name="T16" fmla="*/ 89 w 103"/>
                <a:gd name="T17" fmla="*/ 150 h 174"/>
                <a:gd name="T18" fmla="*/ 105 w 103"/>
                <a:gd name="T19" fmla="*/ 174 h 174"/>
                <a:gd name="T20" fmla="*/ 110 w 103"/>
                <a:gd name="T21" fmla="*/ 170 h 174"/>
                <a:gd name="T22" fmla="*/ 95 w 103"/>
                <a:gd name="T23" fmla="*/ 147 h 174"/>
                <a:gd name="T24" fmla="*/ 81 w 103"/>
                <a:gd name="T25" fmla="*/ 127 h 174"/>
                <a:gd name="T26" fmla="*/ 69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0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3 h 181"/>
                <a:gd name="T10" fmla="*/ 44 w 50"/>
                <a:gd name="T11" fmla="*/ 174 h 181"/>
                <a:gd name="T12" fmla="*/ 50 w 50"/>
                <a:gd name="T13" fmla="*/ 170 h 181"/>
                <a:gd name="T14" fmla="*/ 31 w 50"/>
                <a:gd name="T15" fmla="*/ 111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0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0 h 148"/>
                <a:gd name="T10" fmla="*/ 4 w 12"/>
                <a:gd name="T11" fmla="*/ 155 h 148"/>
                <a:gd name="T12" fmla="*/ 12 w 12"/>
                <a:gd name="T13" fmla="*/ 155 h 148"/>
                <a:gd name="T14" fmla="*/ 7 w 12"/>
                <a:gd name="T15" fmla="*/ 110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0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1 h 655"/>
                <a:gd name="T24" fmla="*/ 441 w 514"/>
                <a:gd name="T25" fmla="*/ 401 h 655"/>
                <a:gd name="T26" fmla="*/ 421 w 514"/>
                <a:gd name="T27" fmla="*/ 448 h 655"/>
                <a:gd name="T28" fmla="*/ 396 w 514"/>
                <a:gd name="T29" fmla="*/ 497 h 655"/>
                <a:gd name="T30" fmla="*/ 359 w 514"/>
                <a:gd name="T31" fmla="*/ 549 h 655"/>
                <a:gd name="T32" fmla="*/ 316 w 514"/>
                <a:gd name="T33" fmla="*/ 598 h 655"/>
                <a:gd name="T34" fmla="*/ 280 w 514"/>
                <a:gd name="T35" fmla="*/ 634 h 655"/>
                <a:gd name="T36" fmla="*/ 269 w 514"/>
                <a:gd name="T37" fmla="*/ 645 h 655"/>
                <a:gd name="T38" fmla="*/ 265 w 514"/>
                <a:gd name="T39" fmla="*/ 648 h 655"/>
                <a:gd name="T40" fmla="*/ 259 w 514"/>
                <a:gd name="T41" fmla="*/ 643 h 655"/>
                <a:gd name="T42" fmla="*/ 247 w 514"/>
                <a:gd name="T43" fmla="*/ 634 h 655"/>
                <a:gd name="T44" fmla="*/ 226 w 514"/>
                <a:gd name="T45" fmla="*/ 618 h 655"/>
                <a:gd name="T46" fmla="*/ 218 w 514"/>
                <a:gd name="T47" fmla="*/ 609 h 655"/>
                <a:gd name="T48" fmla="*/ 206 w 514"/>
                <a:gd name="T49" fmla="*/ 593 h 655"/>
                <a:gd name="T50" fmla="*/ 185 w 514"/>
                <a:gd name="T51" fmla="*/ 569 h 655"/>
                <a:gd name="T52" fmla="*/ 160 w 514"/>
                <a:gd name="T53" fmla="*/ 531 h 655"/>
                <a:gd name="T54" fmla="*/ 116 w 514"/>
                <a:gd name="T55" fmla="*/ 455 h 655"/>
                <a:gd name="T56" fmla="*/ 82 w 514"/>
                <a:gd name="T57" fmla="*/ 383 h 655"/>
                <a:gd name="T58" fmla="*/ 65 w 514"/>
                <a:gd name="T59" fmla="*/ 342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0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8 h 175"/>
                <a:gd name="T6" fmla="*/ 15 w 184"/>
                <a:gd name="T7" fmla="*/ 168 h 175"/>
                <a:gd name="T8" fmla="*/ 15 w 184"/>
                <a:gd name="T9" fmla="*/ 168 h 175"/>
                <a:gd name="T10" fmla="*/ 17 w 184"/>
                <a:gd name="T11" fmla="*/ 168 h 175"/>
                <a:gd name="T12" fmla="*/ 18 w 184"/>
                <a:gd name="T13" fmla="*/ 165 h 175"/>
                <a:gd name="T14" fmla="*/ 17 w 184"/>
                <a:gd name="T15" fmla="*/ 161 h 175"/>
                <a:gd name="T16" fmla="*/ 15 w 184"/>
                <a:gd name="T17" fmla="*/ 154 h 175"/>
                <a:gd name="T18" fmla="*/ 15 w 184"/>
                <a:gd name="T19" fmla="*/ 150 h 175"/>
                <a:gd name="T20" fmla="*/ 15 w 184"/>
                <a:gd name="T21" fmla="*/ 147 h 175"/>
                <a:gd name="T22" fmla="*/ 15 w 184"/>
                <a:gd name="T23" fmla="*/ 141 h 175"/>
                <a:gd name="T24" fmla="*/ 13 w 184"/>
                <a:gd name="T25" fmla="*/ 132 h 175"/>
                <a:gd name="T26" fmla="*/ 12 w 184"/>
                <a:gd name="T27" fmla="*/ 125 h 175"/>
                <a:gd name="T28" fmla="*/ 10 w 184"/>
                <a:gd name="T29" fmla="*/ 116 h 175"/>
                <a:gd name="T30" fmla="*/ 8 w 184"/>
                <a:gd name="T31" fmla="*/ 105 h 175"/>
                <a:gd name="T32" fmla="*/ 8 w 184"/>
                <a:gd name="T33" fmla="*/ 96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0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7 w 58"/>
                <a:gd name="T15" fmla="*/ 6 h 89"/>
                <a:gd name="T16" fmla="*/ 40 w 58"/>
                <a:gd name="T17" fmla="*/ 4 h 89"/>
                <a:gd name="T18" fmla="*/ 47 w 58"/>
                <a:gd name="T19" fmla="*/ 2 h 89"/>
                <a:gd name="T20" fmla="*/ 48 w 58"/>
                <a:gd name="T21" fmla="*/ 4 h 89"/>
                <a:gd name="T22" fmla="*/ 48 w 58"/>
                <a:gd name="T23" fmla="*/ 7 h 89"/>
                <a:gd name="T24" fmla="*/ 48 w 58"/>
                <a:gd name="T25" fmla="*/ 9 h 89"/>
                <a:gd name="T26" fmla="*/ 50 w 58"/>
                <a:gd name="T27" fmla="*/ 27 h 89"/>
                <a:gd name="T28" fmla="*/ 45 w 58"/>
                <a:gd name="T29" fmla="*/ 33 h 89"/>
                <a:gd name="T30" fmla="*/ 40 w 58"/>
                <a:gd name="T31" fmla="*/ 34 h 89"/>
                <a:gd name="T32" fmla="*/ 40 w 58"/>
                <a:gd name="T33" fmla="*/ 42 h 89"/>
                <a:gd name="T34" fmla="*/ 43 w 58"/>
                <a:gd name="T35" fmla="*/ 45 h 89"/>
                <a:gd name="T36" fmla="*/ 45 w 58"/>
                <a:gd name="T37" fmla="*/ 54 h 89"/>
                <a:gd name="T38" fmla="*/ 48 w 58"/>
                <a:gd name="T39" fmla="*/ 33 h 89"/>
                <a:gd name="T40" fmla="*/ 50 w 58"/>
                <a:gd name="T41" fmla="*/ 31 h 89"/>
                <a:gd name="T42" fmla="*/ 53 w 58"/>
                <a:gd name="T43" fmla="*/ 31 h 89"/>
                <a:gd name="T44" fmla="*/ 58 w 58"/>
                <a:gd name="T45" fmla="*/ 31 h 89"/>
                <a:gd name="T46" fmla="*/ 65 w 58"/>
                <a:gd name="T47" fmla="*/ 38 h 89"/>
                <a:gd name="T48" fmla="*/ 58 w 58"/>
                <a:gd name="T49" fmla="*/ 40 h 89"/>
                <a:gd name="T50" fmla="*/ 53 w 58"/>
                <a:gd name="T51" fmla="*/ 34 h 89"/>
                <a:gd name="T52" fmla="*/ 50 w 58"/>
                <a:gd name="T53" fmla="*/ 34 h 89"/>
                <a:gd name="T54" fmla="*/ 48 w 58"/>
                <a:gd name="T55" fmla="*/ 36 h 89"/>
                <a:gd name="T56" fmla="*/ 50 w 58"/>
                <a:gd name="T57" fmla="*/ 40 h 89"/>
                <a:gd name="T58" fmla="*/ 50 w 58"/>
                <a:gd name="T59" fmla="*/ 51 h 89"/>
                <a:gd name="T60" fmla="*/ 43 w 58"/>
                <a:gd name="T61" fmla="*/ 62 h 89"/>
                <a:gd name="T62" fmla="*/ 47 w 58"/>
                <a:gd name="T63" fmla="*/ 81 h 89"/>
                <a:gd name="T64" fmla="*/ 40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7 w 58"/>
                <a:gd name="T71" fmla="*/ 76 h 89"/>
                <a:gd name="T72" fmla="*/ 37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0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1 w 56"/>
                <a:gd name="T19" fmla="*/ 2 h 89"/>
                <a:gd name="T20" fmla="*/ 33 w 56"/>
                <a:gd name="T21" fmla="*/ 4 h 89"/>
                <a:gd name="T22" fmla="*/ 33 w 56"/>
                <a:gd name="T23" fmla="*/ 7 h 89"/>
                <a:gd name="T24" fmla="*/ 36 w 56"/>
                <a:gd name="T25" fmla="*/ 11 h 89"/>
                <a:gd name="T26" fmla="*/ 34 w 56"/>
                <a:gd name="T27" fmla="*/ 29 h 89"/>
                <a:gd name="T28" fmla="*/ 29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31 w 56"/>
                <a:gd name="T37" fmla="*/ 54 h 89"/>
                <a:gd name="T38" fmla="*/ 33 w 56"/>
                <a:gd name="T39" fmla="*/ 33 h 89"/>
                <a:gd name="T40" fmla="*/ 36 w 56"/>
                <a:gd name="T41" fmla="*/ 31 h 89"/>
                <a:gd name="T42" fmla="*/ 39 w 56"/>
                <a:gd name="T43" fmla="*/ 31 h 89"/>
                <a:gd name="T44" fmla="*/ 46 w 56"/>
                <a:gd name="T45" fmla="*/ 33 h 89"/>
                <a:gd name="T46" fmla="*/ 49 w 56"/>
                <a:gd name="T47" fmla="*/ 38 h 89"/>
                <a:gd name="T48" fmla="*/ 41 w 56"/>
                <a:gd name="T49" fmla="*/ 40 h 89"/>
                <a:gd name="T50" fmla="*/ 39 w 56"/>
                <a:gd name="T51" fmla="*/ 34 h 89"/>
                <a:gd name="T52" fmla="*/ 36 w 56"/>
                <a:gd name="T53" fmla="*/ 34 h 89"/>
                <a:gd name="T54" fmla="*/ 34 w 56"/>
                <a:gd name="T55" fmla="*/ 36 h 89"/>
                <a:gd name="T56" fmla="*/ 34 w 56"/>
                <a:gd name="T57" fmla="*/ 42 h 89"/>
                <a:gd name="T58" fmla="*/ 34 w 56"/>
                <a:gd name="T59" fmla="*/ 56 h 89"/>
                <a:gd name="T60" fmla="*/ 29 w 56"/>
                <a:gd name="T61" fmla="*/ 63 h 89"/>
                <a:gd name="T62" fmla="*/ 31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0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5 w 56"/>
                <a:gd name="T15" fmla="*/ 6 h 87"/>
                <a:gd name="T16" fmla="*/ 37 w 56"/>
                <a:gd name="T17" fmla="*/ 4 h 87"/>
                <a:gd name="T18" fmla="*/ 45 w 56"/>
                <a:gd name="T19" fmla="*/ 0 h 87"/>
                <a:gd name="T20" fmla="*/ 46 w 56"/>
                <a:gd name="T21" fmla="*/ 4 h 87"/>
                <a:gd name="T22" fmla="*/ 46 w 56"/>
                <a:gd name="T23" fmla="*/ 8 h 87"/>
                <a:gd name="T24" fmla="*/ 50 w 56"/>
                <a:gd name="T25" fmla="*/ 9 h 87"/>
                <a:gd name="T26" fmla="*/ 48 w 56"/>
                <a:gd name="T27" fmla="*/ 27 h 87"/>
                <a:gd name="T28" fmla="*/ 43 w 56"/>
                <a:gd name="T29" fmla="*/ 33 h 87"/>
                <a:gd name="T30" fmla="*/ 40 w 56"/>
                <a:gd name="T31" fmla="*/ 35 h 87"/>
                <a:gd name="T32" fmla="*/ 40 w 56"/>
                <a:gd name="T33" fmla="*/ 44 h 87"/>
                <a:gd name="T34" fmla="*/ 43 w 56"/>
                <a:gd name="T35" fmla="*/ 45 h 87"/>
                <a:gd name="T36" fmla="*/ 45 w 56"/>
                <a:gd name="T37" fmla="*/ 56 h 87"/>
                <a:gd name="T38" fmla="*/ 46 w 56"/>
                <a:gd name="T39" fmla="*/ 33 h 87"/>
                <a:gd name="T40" fmla="*/ 50 w 56"/>
                <a:gd name="T41" fmla="*/ 29 h 87"/>
                <a:gd name="T42" fmla="*/ 53 w 56"/>
                <a:gd name="T43" fmla="*/ 29 h 87"/>
                <a:gd name="T44" fmla="*/ 60 w 56"/>
                <a:gd name="T45" fmla="*/ 33 h 87"/>
                <a:gd name="T46" fmla="*/ 63 w 56"/>
                <a:gd name="T47" fmla="*/ 38 h 87"/>
                <a:gd name="T48" fmla="*/ 55 w 56"/>
                <a:gd name="T49" fmla="*/ 38 h 87"/>
                <a:gd name="T50" fmla="*/ 53 w 56"/>
                <a:gd name="T51" fmla="*/ 35 h 87"/>
                <a:gd name="T52" fmla="*/ 50 w 56"/>
                <a:gd name="T53" fmla="*/ 35 h 87"/>
                <a:gd name="T54" fmla="*/ 48 w 56"/>
                <a:gd name="T55" fmla="*/ 36 h 87"/>
                <a:gd name="T56" fmla="*/ 48 w 56"/>
                <a:gd name="T57" fmla="*/ 40 h 87"/>
                <a:gd name="T58" fmla="*/ 50 w 56"/>
                <a:gd name="T59" fmla="*/ 51 h 87"/>
                <a:gd name="T60" fmla="*/ 42 w 56"/>
                <a:gd name="T61" fmla="*/ 62 h 87"/>
                <a:gd name="T62" fmla="*/ 45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7 w 56"/>
                <a:gd name="T71" fmla="*/ 76 h 87"/>
                <a:gd name="T72" fmla="*/ 35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1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6 h 124"/>
                <a:gd name="T2" fmla="*/ 72 w 146"/>
                <a:gd name="T3" fmla="*/ 0 h 124"/>
                <a:gd name="T4" fmla="*/ 139 w 146"/>
                <a:gd name="T5" fmla="*/ 106 h 124"/>
                <a:gd name="T6" fmla="*/ 139 w 146"/>
                <a:gd name="T7" fmla="*/ 129 h 124"/>
                <a:gd name="T8" fmla="*/ 72 w 146"/>
                <a:gd name="T9" fmla="*/ 30 h 124"/>
                <a:gd name="T10" fmla="*/ 2 w 146"/>
                <a:gd name="T11" fmla="*/ 131 h 124"/>
                <a:gd name="T12" fmla="*/ 0 w 146"/>
                <a:gd name="T13" fmla="*/ 106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1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4 h 171"/>
                <a:gd name="T2" fmla="*/ 5 w 5"/>
                <a:gd name="T3" fmla="*/ 162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2 h 171"/>
                <a:gd name="T10" fmla="*/ 3 w 5"/>
                <a:gd name="T11" fmla="*/ 164 h 171"/>
                <a:gd name="T12" fmla="*/ 3 w 5"/>
                <a:gd name="T13" fmla="*/ 164 h 171"/>
                <a:gd name="T14" fmla="*/ 5 w 5"/>
                <a:gd name="T15" fmla="*/ 164 h 171"/>
                <a:gd name="T16" fmla="*/ 5 w 5"/>
                <a:gd name="T17" fmla="*/ 162 h 171"/>
                <a:gd name="T18" fmla="*/ 3 w 5"/>
                <a:gd name="T19" fmla="*/ 164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1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lnSpc>
                  <a:spcPct val="50000"/>
                </a:lnSpc>
                <a:spcBef>
                  <a:spcPct val="50000"/>
                </a:spcBef>
                <a:buClrTx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1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8 w 505"/>
                <a:gd name="T1" fmla="*/ 7 h 9"/>
                <a:gd name="T2" fmla="*/ 498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8 w 505"/>
                <a:gd name="T9" fmla="*/ 7 h 9"/>
                <a:gd name="T10" fmla="*/ 498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1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4 h 37"/>
                <a:gd name="T2" fmla="*/ 3 w 6"/>
                <a:gd name="T3" fmla="*/ 44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3 h 37"/>
                <a:gd name="T14" fmla="*/ 0 w 6"/>
                <a:gd name="T15" fmla="*/ 43 h 37"/>
                <a:gd name="T16" fmla="*/ 3 w 6"/>
                <a:gd name="T17" fmla="*/ 44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1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4 h 131"/>
                <a:gd name="T2" fmla="*/ 5 w 16"/>
                <a:gd name="T3" fmla="*/ 124 h 131"/>
                <a:gd name="T4" fmla="*/ 11 w 16"/>
                <a:gd name="T5" fmla="*/ 79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9 h 131"/>
                <a:gd name="T20" fmla="*/ 0 w 16"/>
                <a:gd name="T21" fmla="*/ 123 h 131"/>
                <a:gd name="T22" fmla="*/ 0 w 16"/>
                <a:gd name="T23" fmla="*/ 123 h 131"/>
                <a:gd name="T24" fmla="*/ 5 w 16"/>
                <a:gd name="T25" fmla="*/ 12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1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9 w 110"/>
                <a:gd name="T13" fmla="*/ 223 h 344"/>
                <a:gd name="T14" fmla="*/ 81 w 110"/>
                <a:gd name="T15" fmla="*/ 182 h 344"/>
                <a:gd name="T16" fmla="*/ 92 w 110"/>
                <a:gd name="T17" fmla="*/ 139 h 344"/>
                <a:gd name="T18" fmla="*/ 102 w 110"/>
                <a:gd name="T19" fmla="*/ 93 h 344"/>
                <a:gd name="T20" fmla="*/ 110 w 110"/>
                <a:gd name="T21" fmla="*/ 48 h 344"/>
                <a:gd name="T22" fmla="*/ 117 w 110"/>
                <a:gd name="T23" fmla="*/ 1 h 344"/>
                <a:gd name="T24" fmla="*/ 112 w 110"/>
                <a:gd name="T25" fmla="*/ 0 h 344"/>
                <a:gd name="T26" fmla="*/ 104 w 110"/>
                <a:gd name="T27" fmla="*/ 47 h 344"/>
                <a:gd name="T28" fmla="*/ 95 w 110"/>
                <a:gd name="T29" fmla="*/ 93 h 344"/>
                <a:gd name="T30" fmla="*/ 87 w 110"/>
                <a:gd name="T31" fmla="*/ 137 h 344"/>
                <a:gd name="T32" fmla="*/ 76 w 110"/>
                <a:gd name="T33" fmla="*/ 180 h 344"/>
                <a:gd name="T34" fmla="*/ 63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1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4 w 131"/>
                <a:gd name="T13" fmla="*/ 90 h 155"/>
                <a:gd name="T14" fmla="*/ 95 w 131"/>
                <a:gd name="T15" fmla="*/ 65 h 155"/>
                <a:gd name="T16" fmla="*/ 118 w 131"/>
                <a:gd name="T17" fmla="*/ 34 h 155"/>
                <a:gd name="T18" fmla="*/ 138 w 131"/>
                <a:gd name="T19" fmla="*/ 3 h 155"/>
                <a:gd name="T20" fmla="*/ 133 w 131"/>
                <a:gd name="T21" fmla="*/ 0 h 155"/>
                <a:gd name="T22" fmla="*/ 112 w 131"/>
                <a:gd name="T23" fmla="*/ 30 h 155"/>
                <a:gd name="T24" fmla="*/ 90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1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7 w 46"/>
                <a:gd name="T9" fmla="*/ 34 h 40"/>
                <a:gd name="T10" fmla="*/ 34 w 46"/>
                <a:gd name="T11" fmla="*/ 40 h 40"/>
                <a:gd name="T12" fmla="*/ 39 w 46"/>
                <a:gd name="T13" fmla="*/ 34 h 40"/>
                <a:gd name="T14" fmla="*/ 30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1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5 w 82"/>
                <a:gd name="T7" fmla="*/ 77 h 108"/>
                <a:gd name="T8" fmla="*/ 60 w 82"/>
                <a:gd name="T9" fmla="*/ 97 h 108"/>
                <a:gd name="T10" fmla="*/ 72 w 82"/>
                <a:gd name="T11" fmla="*/ 108 h 108"/>
                <a:gd name="T12" fmla="*/ 75 w 82"/>
                <a:gd name="T13" fmla="*/ 104 h 108"/>
                <a:gd name="T14" fmla="*/ 65 w 82"/>
                <a:gd name="T15" fmla="*/ 92 h 108"/>
                <a:gd name="T16" fmla="*/ 49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2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8 h 186"/>
                <a:gd name="T14" fmla="*/ 57 w 92"/>
                <a:gd name="T15" fmla="*/ 143 h 186"/>
                <a:gd name="T16" fmla="*/ 71 w 92"/>
                <a:gd name="T17" fmla="*/ 168 h 186"/>
                <a:gd name="T18" fmla="*/ 87 w 92"/>
                <a:gd name="T19" fmla="*/ 193 h 186"/>
                <a:gd name="T20" fmla="*/ 92 w 92"/>
                <a:gd name="T21" fmla="*/ 192 h 186"/>
                <a:gd name="T22" fmla="*/ 77 w 92"/>
                <a:gd name="T23" fmla="*/ 164 h 186"/>
                <a:gd name="T24" fmla="*/ 62 w 92"/>
                <a:gd name="T25" fmla="*/ 139 h 186"/>
                <a:gd name="T26" fmla="*/ 51 w 92"/>
                <a:gd name="T27" fmla="*/ 114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2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7 h 173"/>
                <a:gd name="T8" fmla="*/ 33 w 50"/>
                <a:gd name="T9" fmla="*/ 130 h 173"/>
                <a:gd name="T10" fmla="*/ 43 w 50"/>
                <a:gd name="T11" fmla="*/ 166 h 173"/>
                <a:gd name="T12" fmla="*/ 50 w 50"/>
                <a:gd name="T13" fmla="*/ 164 h 173"/>
                <a:gd name="T14" fmla="*/ 38 w 50"/>
                <a:gd name="T15" fmla="*/ 128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2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3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2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lnSpc>
                  <a:spcPct val="50000"/>
                </a:lnSpc>
                <a:spcBef>
                  <a:spcPct val="50000"/>
                </a:spcBef>
                <a:buClrTx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2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8 w 352"/>
                <a:gd name="T1" fmla="*/ 1 h 456"/>
                <a:gd name="T2" fmla="*/ 236 w 352"/>
                <a:gd name="T3" fmla="*/ 14 h 456"/>
                <a:gd name="T4" fmla="*/ 223 w 352"/>
                <a:gd name="T5" fmla="*/ 41 h 456"/>
                <a:gd name="T6" fmla="*/ 212 w 352"/>
                <a:gd name="T7" fmla="*/ 90 h 456"/>
                <a:gd name="T8" fmla="*/ 205 w 352"/>
                <a:gd name="T9" fmla="*/ 149 h 456"/>
                <a:gd name="T10" fmla="*/ 202 w 352"/>
                <a:gd name="T11" fmla="*/ 193 h 456"/>
                <a:gd name="T12" fmla="*/ 205 w 352"/>
                <a:gd name="T13" fmla="*/ 211 h 456"/>
                <a:gd name="T14" fmla="*/ 212 w 352"/>
                <a:gd name="T15" fmla="*/ 211 h 456"/>
                <a:gd name="T16" fmla="*/ 228 w 352"/>
                <a:gd name="T17" fmla="*/ 211 h 456"/>
                <a:gd name="T18" fmla="*/ 256 w 352"/>
                <a:gd name="T19" fmla="*/ 211 h 456"/>
                <a:gd name="T20" fmla="*/ 294 w 352"/>
                <a:gd name="T21" fmla="*/ 205 h 456"/>
                <a:gd name="T22" fmla="*/ 326 w 352"/>
                <a:gd name="T23" fmla="*/ 196 h 456"/>
                <a:gd name="T24" fmla="*/ 343 w 352"/>
                <a:gd name="T25" fmla="*/ 186 h 456"/>
                <a:gd name="T26" fmla="*/ 359 w 352"/>
                <a:gd name="T27" fmla="*/ 166 h 456"/>
                <a:gd name="T28" fmla="*/ 348 w 352"/>
                <a:gd name="T29" fmla="*/ 274 h 456"/>
                <a:gd name="T30" fmla="*/ 326 w 352"/>
                <a:gd name="T31" fmla="*/ 263 h 456"/>
                <a:gd name="T32" fmla="*/ 298 w 352"/>
                <a:gd name="T33" fmla="*/ 254 h 456"/>
                <a:gd name="T34" fmla="*/ 269 w 352"/>
                <a:gd name="T35" fmla="*/ 249 h 456"/>
                <a:gd name="T36" fmla="*/ 244 w 352"/>
                <a:gd name="T37" fmla="*/ 245 h 456"/>
                <a:gd name="T38" fmla="*/ 217 w 352"/>
                <a:gd name="T39" fmla="*/ 244 h 456"/>
                <a:gd name="T40" fmla="*/ 212 w 352"/>
                <a:gd name="T41" fmla="*/ 244 h 456"/>
                <a:gd name="T42" fmla="*/ 202 w 352"/>
                <a:gd name="T43" fmla="*/ 245 h 456"/>
                <a:gd name="T44" fmla="*/ 202 w 352"/>
                <a:gd name="T45" fmla="*/ 263 h 456"/>
                <a:gd name="T46" fmla="*/ 202 w 352"/>
                <a:gd name="T47" fmla="*/ 283 h 456"/>
                <a:gd name="T48" fmla="*/ 207 w 352"/>
                <a:gd name="T49" fmla="*/ 345 h 456"/>
                <a:gd name="T50" fmla="*/ 217 w 352"/>
                <a:gd name="T51" fmla="*/ 402 h 456"/>
                <a:gd name="T52" fmla="*/ 225 w 352"/>
                <a:gd name="T53" fmla="*/ 426 h 456"/>
                <a:gd name="T54" fmla="*/ 241 w 352"/>
                <a:gd name="T55" fmla="*/ 447 h 456"/>
                <a:gd name="T56" fmla="*/ 116 w 352"/>
                <a:gd name="T57" fmla="*/ 447 h 456"/>
                <a:gd name="T58" fmla="*/ 124 w 352"/>
                <a:gd name="T59" fmla="*/ 433 h 456"/>
                <a:gd name="T60" fmla="*/ 139 w 352"/>
                <a:gd name="T61" fmla="*/ 401 h 456"/>
                <a:gd name="T62" fmla="*/ 144 w 352"/>
                <a:gd name="T63" fmla="*/ 386 h 456"/>
                <a:gd name="T64" fmla="*/ 149 w 352"/>
                <a:gd name="T65" fmla="*/ 372 h 456"/>
                <a:gd name="T66" fmla="*/ 152 w 352"/>
                <a:gd name="T67" fmla="*/ 346 h 456"/>
                <a:gd name="T68" fmla="*/ 159 w 352"/>
                <a:gd name="T69" fmla="*/ 305 h 456"/>
                <a:gd name="T70" fmla="*/ 160 w 352"/>
                <a:gd name="T71" fmla="*/ 263 h 456"/>
                <a:gd name="T72" fmla="*/ 159 w 352"/>
                <a:gd name="T73" fmla="*/ 247 h 456"/>
                <a:gd name="T74" fmla="*/ 154 w 352"/>
                <a:gd name="T75" fmla="*/ 245 h 456"/>
                <a:gd name="T76" fmla="*/ 149 w 352"/>
                <a:gd name="T77" fmla="*/ 245 h 456"/>
                <a:gd name="T78" fmla="*/ 134 w 352"/>
                <a:gd name="T79" fmla="*/ 244 h 456"/>
                <a:gd name="T80" fmla="*/ 105 w 352"/>
                <a:gd name="T81" fmla="*/ 245 h 456"/>
                <a:gd name="T82" fmla="*/ 75 w 352"/>
                <a:gd name="T83" fmla="*/ 249 h 456"/>
                <a:gd name="T84" fmla="*/ 44 w 352"/>
                <a:gd name="T85" fmla="*/ 258 h 456"/>
                <a:gd name="T86" fmla="*/ 19 w 352"/>
                <a:gd name="T87" fmla="*/ 269 h 456"/>
                <a:gd name="T88" fmla="*/ 1 w 352"/>
                <a:gd name="T89" fmla="*/ 278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2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2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3 h 20"/>
                <a:gd name="T2" fmla="*/ 3 w 14"/>
                <a:gd name="T3" fmla="*/ 13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3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2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7 w 20"/>
                <a:gd name="T7" fmla="*/ 20 h 45"/>
                <a:gd name="T8" fmla="*/ 22 w 20"/>
                <a:gd name="T9" fmla="*/ 13 h 45"/>
                <a:gd name="T10" fmla="*/ 27 w 20"/>
                <a:gd name="T11" fmla="*/ 6 h 45"/>
                <a:gd name="T12" fmla="*/ 24 w 20"/>
                <a:gd name="T13" fmla="*/ 0 h 45"/>
                <a:gd name="T14" fmla="*/ 17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2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2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2 h 65"/>
                <a:gd name="T2" fmla="*/ 5 w 12"/>
                <a:gd name="T3" fmla="*/ 72 h 65"/>
                <a:gd name="T4" fmla="*/ 5 w 12"/>
                <a:gd name="T5" fmla="*/ 59 h 65"/>
                <a:gd name="T6" fmla="*/ 7 w 12"/>
                <a:gd name="T7" fmla="*/ 45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5 h 65"/>
                <a:gd name="T18" fmla="*/ 2 w 12"/>
                <a:gd name="T19" fmla="*/ 57 h 65"/>
                <a:gd name="T20" fmla="*/ 0 w 12"/>
                <a:gd name="T21" fmla="*/ 72 h 65"/>
                <a:gd name="T22" fmla="*/ 0 w 12"/>
                <a:gd name="T23" fmla="*/ 72 h 65"/>
                <a:gd name="T24" fmla="*/ 5 w 12"/>
                <a:gd name="T25" fmla="*/ 72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3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3 h 20"/>
                <a:gd name="T14" fmla="*/ 5 w 7"/>
                <a:gd name="T15" fmla="*/ 13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3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2 w 35"/>
                <a:gd name="T1" fmla="*/ 0 h 7"/>
                <a:gd name="T2" fmla="*/ 42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15 h 7"/>
                <a:gd name="T10" fmla="*/ 9 w 35"/>
                <a:gd name="T11" fmla="*/ 17 h 7"/>
                <a:gd name="T12" fmla="*/ 42 w 35"/>
                <a:gd name="T13" fmla="*/ 17 h 7"/>
                <a:gd name="T14" fmla="*/ 42 w 35"/>
                <a:gd name="T15" fmla="*/ 17 h 7"/>
                <a:gd name="T16" fmla="*/ 42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3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9 w 56"/>
                <a:gd name="T1" fmla="*/ 0 h 10"/>
                <a:gd name="T2" fmla="*/ 49 w 56"/>
                <a:gd name="T3" fmla="*/ 0 h 10"/>
                <a:gd name="T4" fmla="*/ 35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7 w 56"/>
                <a:gd name="T19" fmla="*/ 5 h 10"/>
                <a:gd name="T20" fmla="*/ 49 w 56"/>
                <a:gd name="T21" fmla="*/ 5 h 10"/>
                <a:gd name="T22" fmla="*/ 49 w 56"/>
                <a:gd name="T23" fmla="*/ 5 h 10"/>
                <a:gd name="T24" fmla="*/ 49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3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6 w 41"/>
                <a:gd name="T1" fmla="*/ 0 h 18"/>
                <a:gd name="T2" fmla="*/ 46 w 41"/>
                <a:gd name="T3" fmla="*/ 0 h 18"/>
                <a:gd name="T4" fmla="*/ 38 w 41"/>
                <a:gd name="T5" fmla="*/ 4 h 18"/>
                <a:gd name="T6" fmla="*/ 30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11 h 18"/>
                <a:gd name="T14" fmla="*/ 14 w 41"/>
                <a:gd name="T15" fmla="*/ 9 h 18"/>
                <a:gd name="T16" fmla="*/ 30 w 41"/>
                <a:gd name="T17" fmla="*/ 9 h 18"/>
                <a:gd name="T18" fmla="*/ 39 w 41"/>
                <a:gd name="T19" fmla="*/ 9 h 18"/>
                <a:gd name="T20" fmla="*/ 48 w 41"/>
                <a:gd name="T21" fmla="*/ 5 h 18"/>
                <a:gd name="T22" fmla="*/ 48 w 41"/>
                <a:gd name="T23" fmla="*/ 5 h 18"/>
                <a:gd name="T24" fmla="*/ 46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3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3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9 h 124"/>
                <a:gd name="T2" fmla="*/ 5 w 5"/>
                <a:gd name="T3" fmla="*/ 126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6 h 124"/>
                <a:gd name="T10" fmla="*/ 2 w 5"/>
                <a:gd name="T11" fmla="*/ 129 h 124"/>
                <a:gd name="T12" fmla="*/ 2 w 5"/>
                <a:gd name="T13" fmla="*/ 129 h 124"/>
                <a:gd name="T14" fmla="*/ 5 w 5"/>
                <a:gd name="T15" fmla="*/ 131 h 124"/>
                <a:gd name="T16" fmla="*/ 5 w 5"/>
                <a:gd name="T17" fmla="*/ 126 h 124"/>
                <a:gd name="T18" fmla="*/ 2 w 5"/>
                <a:gd name="T19" fmla="*/ 12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3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9 w 13"/>
                <a:gd name="T5" fmla="*/ 5 h 10"/>
                <a:gd name="T6" fmla="*/ 20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3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3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7 w 32"/>
                <a:gd name="T5" fmla="*/ 19 h 16"/>
                <a:gd name="T6" fmla="*/ 37 w 32"/>
                <a:gd name="T7" fmla="*/ 23 h 16"/>
                <a:gd name="T8" fmla="*/ 39 w 32"/>
                <a:gd name="T9" fmla="*/ 18 h 16"/>
                <a:gd name="T10" fmla="*/ 29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3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6 h 16"/>
                <a:gd name="T8" fmla="*/ 34 w 56"/>
                <a:gd name="T9" fmla="*/ 19 h 16"/>
                <a:gd name="T10" fmla="*/ 47 w 56"/>
                <a:gd name="T11" fmla="*/ 23 h 16"/>
                <a:gd name="T12" fmla="*/ 49 w 56"/>
                <a:gd name="T13" fmla="*/ 16 h 16"/>
                <a:gd name="T14" fmla="*/ 34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4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5 w 32"/>
                <a:gd name="T7" fmla="*/ 9 h 9"/>
                <a:gd name="T8" fmla="*/ 25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4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4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4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1 w 18"/>
                <a:gd name="T1" fmla="*/ 103 h 112"/>
                <a:gd name="T2" fmla="*/ 11 w 18"/>
                <a:gd name="T3" fmla="*/ 103 h 112"/>
                <a:gd name="T4" fmla="*/ 9 w 18"/>
                <a:gd name="T5" fmla="*/ 77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7 h 112"/>
                <a:gd name="T20" fmla="*/ 9 w 18"/>
                <a:gd name="T21" fmla="*/ 105 h 112"/>
                <a:gd name="T22" fmla="*/ 9 w 18"/>
                <a:gd name="T23" fmla="*/ 105 h 112"/>
                <a:gd name="T24" fmla="*/ 11 w 18"/>
                <a:gd name="T25" fmla="*/ 103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4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23 w 16"/>
                <a:gd name="T1" fmla="*/ 29 h 32"/>
                <a:gd name="T2" fmla="*/ 23 w 16"/>
                <a:gd name="T3" fmla="*/ 29 h 32"/>
                <a:gd name="T4" fmla="*/ 18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5 w 16"/>
                <a:gd name="T11" fmla="*/ 18 h 32"/>
                <a:gd name="T12" fmla="*/ 20 w 16"/>
                <a:gd name="T13" fmla="*/ 32 h 32"/>
                <a:gd name="T14" fmla="*/ 20 w 16"/>
                <a:gd name="T15" fmla="*/ 32 h 32"/>
                <a:gd name="T16" fmla="*/ 23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4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4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7 h 7"/>
                <a:gd name="T4" fmla="*/ 123 w 123"/>
                <a:gd name="T5" fmla="*/ 13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4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5 w 13"/>
                <a:gd name="T1" fmla="*/ 0 h 16"/>
                <a:gd name="T2" fmla="*/ 15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9 h 16"/>
                <a:gd name="T10" fmla="*/ 5 w 13"/>
                <a:gd name="T11" fmla="*/ 8 h 16"/>
                <a:gd name="T12" fmla="*/ 20 w 13"/>
                <a:gd name="T13" fmla="*/ 5 h 16"/>
                <a:gd name="T14" fmla="*/ 20 w 13"/>
                <a:gd name="T15" fmla="*/ 5 h 16"/>
                <a:gd name="T16" fmla="*/ 15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4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0 h 41"/>
                <a:gd name="T6" fmla="*/ 0 w 23"/>
                <a:gd name="T7" fmla="*/ 43 h 41"/>
                <a:gd name="T8" fmla="*/ 5 w 23"/>
                <a:gd name="T9" fmla="*/ 48 h 41"/>
                <a:gd name="T10" fmla="*/ 13 w 23"/>
                <a:gd name="T11" fmla="*/ 32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4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8 h 39"/>
                <a:gd name="T8" fmla="*/ 5 w 16"/>
                <a:gd name="T9" fmla="*/ 34 h 39"/>
                <a:gd name="T10" fmla="*/ 0 w 16"/>
                <a:gd name="T11" fmla="*/ 45 h 39"/>
                <a:gd name="T12" fmla="*/ 6 w 16"/>
                <a:gd name="T13" fmla="*/ 46 h 39"/>
                <a:gd name="T14" fmla="*/ 10 w 16"/>
                <a:gd name="T15" fmla="*/ 36 h 39"/>
                <a:gd name="T16" fmla="*/ 11 w 16"/>
                <a:gd name="T17" fmla="*/ 30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5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5 w 13"/>
                <a:gd name="T1" fmla="*/ 0 h 58"/>
                <a:gd name="T2" fmla="*/ 15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3 h 58"/>
                <a:gd name="T10" fmla="*/ 0 w 13"/>
                <a:gd name="T11" fmla="*/ 51 h 58"/>
                <a:gd name="T12" fmla="*/ 5 w 13"/>
                <a:gd name="T13" fmla="*/ 51 h 58"/>
                <a:gd name="T14" fmla="*/ 15 w 13"/>
                <a:gd name="T15" fmla="*/ 34 h 58"/>
                <a:gd name="T16" fmla="*/ 17 w 13"/>
                <a:gd name="T17" fmla="*/ 27 h 58"/>
                <a:gd name="T18" fmla="*/ 19 w 13"/>
                <a:gd name="T19" fmla="*/ 14 h 58"/>
                <a:gd name="T20" fmla="*/ 20 w 13"/>
                <a:gd name="T21" fmla="*/ 0 h 58"/>
                <a:gd name="T22" fmla="*/ 20 w 13"/>
                <a:gd name="T23" fmla="*/ 0 h 58"/>
                <a:gd name="T24" fmla="*/ 15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5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5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11 w 6"/>
                <a:gd name="T5" fmla="*/ 7 h 16"/>
                <a:gd name="T6" fmla="*/ 1 w 6"/>
                <a:gd name="T7" fmla="*/ 5 h 16"/>
                <a:gd name="T8" fmla="*/ 1 w 6"/>
                <a:gd name="T9" fmla="*/ 16 h 16"/>
                <a:gd name="T10" fmla="*/ 1 w 6"/>
                <a:gd name="T11" fmla="*/ 23 h 16"/>
                <a:gd name="T12" fmla="*/ 18 w 6"/>
                <a:gd name="T13" fmla="*/ 21 h 16"/>
                <a:gd name="T14" fmla="*/ 18 w 6"/>
                <a:gd name="T15" fmla="*/ 16 h 16"/>
                <a:gd name="T16" fmla="*/ 18 w 6"/>
                <a:gd name="T17" fmla="*/ 7 h 16"/>
                <a:gd name="T18" fmla="*/ 1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5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6 w 30"/>
                <a:gd name="T7" fmla="*/ 7 h 9"/>
                <a:gd name="T8" fmla="*/ 19 w 30"/>
                <a:gd name="T9" fmla="*/ 9 h 9"/>
                <a:gd name="T10" fmla="*/ 23 w 30"/>
                <a:gd name="T11" fmla="*/ 9 h 9"/>
                <a:gd name="T12" fmla="*/ 23 w 30"/>
                <a:gd name="T13" fmla="*/ 2 h 9"/>
                <a:gd name="T14" fmla="*/ 19 w 30"/>
                <a:gd name="T15" fmla="*/ 2 h 9"/>
                <a:gd name="T16" fmla="*/ 16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5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23 h 16"/>
                <a:gd name="T2" fmla="*/ 1 w 65"/>
                <a:gd name="T3" fmla="*/ 23 h 16"/>
                <a:gd name="T4" fmla="*/ 16 w 65"/>
                <a:gd name="T5" fmla="*/ 18 h 16"/>
                <a:gd name="T6" fmla="*/ 29 w 65"/>
                <a:gd name="T7" fmla="*/ 16 h 16"/>
                <a:gd name="T8" fmla="*/ 53 w 65"/>
                <a:gd name="T9" fmla="*/ 16 h 16"/>
                <a:gd name="T10" fmla="*/ 72 w 65"/>
                <a:gd name="T11" fmla="*/ 7 h 16"/>
                <a:gd name="T12" fmla="*/ 72 w 65"/>
                <a:gd name="T13" fmla="*/ 0 h 16"/>
                <a:gd name="T14" fmla="*/ 53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6 h 16"/>
                <a:gd name="T22" fmla="*/ 0 w 65"/>
                <a:gd name="T23" fmla="*/ 16 h 16"/>
                <a:gd name="T24" fmla="*/ 1 w 65"/>
                <a:gd name="T25" fmla="*/ 23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5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9 h 22"/>
                <a:gd name="T2" fmla="*/ 1 w 42"/>
                <a:gd name="T3" fmla="*/ 29 h 22"/>
                <a:gd name="T4" fmla="*/ 9 w 42"/>
                <a:gd name="T5" fmla="*/ 25 h 22"/>
                <a:gd name="T6" fmla="*/ 18 w 42"/>
                <a:gd name="T7" fmla="*/ 21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0 h 22"/>
                <a:gd name="T20" fmla="*/ 0 w 42"/>
                <a:gd name="T21" fmla="*/ 25 h 22"/>
                <a:gd name="T22" fmla="*/ 0 w 42"/>
                <a:gd name="T23" fmla="*/ 25 h 22"/>
                <a:gd name="T24" fmla="*/ 1 w 42"/>
                <a:gd name="T25" fmla="*/ 29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5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5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5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7 w 20"/>
                <a:gd name="T1" fmla="*/ 18 h 18"/>
                <a:gd name="T2" fmla="*/ 27 w 20"/>
                <a:gd name="T3" fmla="*/ 18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7 w 20"/>
                <a:gd name="T13" fmla="*/ 25 h 18"/>
                <a:gd name="T14" fmla="*/ 27 w 20"/>
                <a:gd name="T15" fmla="*/ 25 h 18"/>
                <a:gd name="T16" fmla="*/ 27 w 20"/>
                <a:gd name="T17" fmla="*/ 18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5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6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7 w 30"/>
                <a:gd name="T1" fmla="*/ 8 h 13"/>
                <a:gd name="T2" fmla="*/ 37 w 30"/>
                <a:gd name="T3" fmla="*/ 8 h 13"/>
                <a:gd name="T4" fmla="*/ 22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5 w 30"/>
                <a:gd name="T13" fmla="*/ 13 h 13"/>
                <a:gd name="T14" fmla="*/ 35 w 30"/>
                <a:gd name="T15" fmla="*/ 13 h 13"/>
                <a:gd name="T16" fmla="*/ 37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6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4 w 41"/>
                <a:gd name="T1" fmla="*/ 1 h 9"/>
                <a:gd name="T2" fmla="*/ 34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4 w 41"/>
                <a:gd name="T13" fmla="*/ 4 h 9"/>
                <a:gd name="T14" fmla="*/ 34 w 41"/>
                <a:gd name="T15" fmla="*/ 4 h 9"/>
                <a:gd name="T16" fmla="*/ 34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6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3 w 39"/>
                <a:gd name="T1" fmla="*/ 0 h 13"/>
                <a:gd name="T2" fmla="*/ 43 w 39"/>
                <a:gd name="T3" fmla="*/ 0 h 13"/>
                <a:gd name="T4" fmla="*/ 35 w 39"/>
                <a:gd name="T5" fmla="*/ 5 h 13"/>
                <a:gd name="T6" fmla="*/ 27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7 w 39"/>
                <a:gd name="T17" fmla="*/ 13 h 13"/>
                <a:gd name="T18" fmla="*/ 36 w 39"/>
                <a:gd name="T19" fmla="*/ 11 h 13"/>
                <a:gd name="T20" fmla="*/ 46 w 39"/>
                <a:gd name="T21" fmla="*/ 5 h 13"/>
                <a:gd name="T22" fmla="*/ 46 w 39"/>
                <a:gd name="T23" fmla="*/ 5 h 13"/>
                <a:gd name="T24" fmla="*/ 43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6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3 h 20"/>
                <a:gd name="T6" fmla="*/ 3 w 10"/>
                <a:gd name="T7" fmla="*/ 27 h 20"/>
                <a:gd name="T8" fmla="*/ 8 w 10"/>
                <a:gd name="T9" fmla="*/ 25 h 20"/>
                <a:gd name="T10" fmla="*/ 8 w 10"/>
                <a:gd name="T11" fmla="*/ 22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2 h 20"/>
                <a:gd name="T38" fmla="*/ 3 w 10"/>
                <a:gd name="T39" fmla="*/ 23 h 20"/>
                <a:gd name="T40" fmla="*/ 7 w 10"/>
                <a:gd name="T41" fmla="*/ 25 h 20"/>
                <a:gd name="T42" fmla="*/ 7 w 10"/>
                <a:gd name="T43" fmla="*/ 22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6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6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6 h 63"/>
                <a:gd name="T10" fmla="*/ 15 w 13"/>
                <a:gd name="T11" fmla="*/ 70 h 63"/>
                <a:gd name="T12" fmla="*/ 20 w 13"/>
                <a:gd name="T13" fmla="*/ 70 h 63"/>
                <a:gd name="T14" fmla="*/ 19 w 13"/>
                <a:gd name="T15" fmla="*/ 45 h 63"/>
                <a:gd name="T16" fmla="*/ 15 w 13"/>
                <a:gd name="T17" fmla="*/ 25 h 63"/>
                <a:gd name="T18" fmla="*/ 14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6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8 h 49"/>
                <a:gd name="T8" fmla="*/ 9 w 18"/>
                <a:gd name="T9" fmla="*/ 29 h 49"/>
                <a:gd name="T10" fmla="*/ 9 w 18"/>
                <a:gd name="T11" fmla="*/ 35 h 49"/>
                <a:gd name="T12" fmla="*/ 11 w 18"/>
                <a:gd name="T13" fmla="*/ 35 h 49"/>
                <a:gd name="T14" fmla="*/ 9 w 18"/>
                <a:gd name="T15" fmla="*/ 27 h 49"/>
                <a:gd name="T16" fmla="*/ 9 w 18"/>
                <a:gd name="T17" fmla="*/ 16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6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4 w 25"/>
                <a:gd name="T9" fmla="*/ 29 h 38"/>
                <a:gd name="T10" fmla="*/ 27 w 25"/>
                <a:gd name="T11" fmla="*/ 38 h 38"/>
                <a:gd name="T12" fmla="*/ 32 w 25"/>
                <a:gd name="T13" fmla="*/ 36 h 38"/>
                <a:gd name="T14" fmla="*/ 27 w 25"/>
                <a:gd name="T15" fmla="*/ 25 h 38"/>
                <a:gd name="T16" fmla="*/ 21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6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lnSpc>
                  <a:spcPct val="50000"/>
                </a:lnSpc>
                <a:spcBef>
                  <a:spcPct val="50000"/>
                </a:spcBef>
                <a:buClrTx/>
              </a:pPr>
              <a:endParaRPr 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1638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6389" name="Picture 87" descr="C:\My Documents\My Pictures\icc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90" name="Group 99"/>
          <p:cNvGrpSpPr>
            <a:grpSpLocks/>
          </p:cNvGrpSpPr>
          <p:nvPr userDrawn="1"/>
        </p:nvGrpSpPr>
        <p:grpSpPr bwMode="auto">
          <a:xfrm>
            <a:off x="6069013" y="6496050"/>
            <a:ext cx="2973387" cy="247650"/>
            <a:chOff x="3823" y="4092"/>
            <a:chExt cx="1873" cy="156"/>
          </a:xfrm>
        </p:grpSpPr>
        <p:sp>
          <p:nvSpPr>
            <p:cNvPr id="16391" name="AutoShape 91"/>
            <p:cNvSpPr>
              <a:spLocks noChangeArrowheads="1"/>
            </p:cNvSpPr>
            <p:nvPr userDrawn="1"/>
          </p:nvSpPr>
          <p:spPr bwMode="auto">
            <a:xfrm>
              <a:off x="3823" y="4108"/>
              <a:ext cx="1855" cy="12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50000"/>
                </a:lnSpc>
                <a:spcBef>
                  <a:spcPct val="50000"/>
                </a:spcBef>
                <a:buClrTx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392" name="Rectangle 94"/>
            <p:cNvSpPr>
              <a:spLocks noChangeArrowheads="1"/>
            </p:cNvSpPr>
            <p:nvPr userDrawn="1"/>
          </p:nvSpPr>
          <p:spPr bwMode="auto">
            <a:xfrm>
              <a:off x="3823" y="4092"/>
              <a:ext cx="1873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4925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84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1 h 614"/>
                <a:gd name="T14" fmla="*/ 459 w 478"/>
                <a:gd name="T15" fmla="*/ 206 h 614"/>
                <a:gd name="T16" fmla="*/ 452 w 478"/>
                <a:gd name="T17" fmla="*/ 238 h 614"/>
                <a:gd name="T18" fmla="*/ 439 w 478"/>
                <a:gd name="T19" fmla="*/ 280 h 614"/>
                <a:gd name="T20" fmla="*/ 403 w 478"/>
                <a:gd name="T21" fmla="*/ 375 h 614"/>
                <a:gd name="T22" fmla="*/ 354 w 478"/>
                <a:gd name="T23" fmla="*/ 462 h 614"/>
                <a:gd name="T24" fmla="*/ 321 w 478"/>
                <a:gd name="T25" fmla="*/ 511 h 614"/>
                <a:gd name="T26" fmla="*/ 287 w 478"/>
                <a:gd name="T27" fmla="*/ 554 h 614"/>
                <a:gd name="T28" fmla="*/ 257 w 478"/>
                <a:gd name="T29" fmla="*/ 589 h 614"/>
                <a:gd name="T30" fmla="*/ 247 w 478"/>
                <a:gd name="T31" fmla="*/ 600 h 614"/>
                <a:gd name="T32" fmla="*/ 246 w 478"/>
                <a:gd name="T33" fmla="*/ 600 h 614"/>
                <a:gd name="T34" fmla="*/ 236 w 478"/>
                <a:gd name="T35" fmla="*/ 590 h 614"/>
                <a:gd name="T36" fmla="*/ 216 w 478"/>
                <a:gd name="T37" fmla="*/ 572 h 614"/>
                <a:gd name="T38" fmla="*/ 206 w 478"/>
                <a:gd name="T39" fmla="*/ 563 h 614"/>
                <a:gd name="T40" fmla="*/ 195 w 478"/>
                <a:gd name="T41" fmla="*/ 551 h 614"/>
                <a:gd name="T42" fmla="*/ 180 w 478"/>
                <a:gd name="T43" fmla="*/ 533 h 614"/>
                <a:gd name="T44" fmla="*/ 159 w 478"/>
                <a:gd name="T45" fmla="*/ 500 h 614"/>
                <a:gd name="T46" fmla="*/ 144 w 478"/>
                <a:gd name="T47" fmla="*/ 477 h 614"/>
                <a:gd name="T48" fmla="*/ 129 w 478"/>
                <a:gd name="T49" fmla="*/ 456 h 614"/>
                <a:gd name="T50" fmla="*/ 105 w 478"/>
                <a:gd name="T51" fmla="*/ 424 h 614"/>
                <a:gd name="T52" fmla="*/ 80 w 478"/>
                <a:gd name="T53" fmla="*/ 392 h 614"/>
                <a:gd name="T54" fmla="*/ 64 w 478"/>
                <a:gd name="T55" fmla="*/ 359 h 614"/>
                <a:gd name="T56" fmla="*/ 54 w 478"/>
                <a:gd name="T57" fmla="*/ 330 h 614"/>
                <a:gd name="T58" fmla="*/ 42 w 478"/>
                <a:gd name="T59" fmla="*/ 296 h 614"/>
                <a:gd name="T60" fmla="*/ 32 w 478"/>
                <a:gd name="T61" fmla="*/ 267 h 614"/>
                <a:gd name="T62" fmla="*/ 23 w 478"/>
                <a:gd name="T63" fmla="*/ 231 h 614"/>
                <a:gd name="T64" fmla="*/ 14 w 478"/>
                <a:gd name="T65" fmla="*/ 193 h 614"/>
                <a:gd name="T66" fmla="*/ 8 w 478"/>
                <a:gd name="T67" fmla="*/ 157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14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8 h 8"/>
                <a:gd name="T8" fmla="*/ 478 w 480"/>
                <a:gd name="T9" fmla="*/ 18 h 8"/>
                <a:gd name="T10" fmla="*/ 480 w 480"/>
                <a:gd name="T11" fmla="*/ 14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3 h 126"/>
                <a:gd name="T2" fmla="*/ 5 w 15"/>
                <a:gd name="T3" fmla="*/ 133 h 126"/>
                <a:gd name="T4" fmla="*/ 19 w 15"/>
                <a:gd name="T5" fmla="*/ 93 h 126"/>
                <a:gd name="T6" fmla="*/ 20 w 15"/>
                <a:gd name="T7" fmla="*/ 48 h 126"/>
                <a:gd name="T8" fmla="*/ 22 w 15"/>
                <a:gd name="T9" fmla="*/ 18 h 126"/>
                <a:gd name="T10" fmla="*/ 22 w 15"/>
                <a:gd name="T11" fmla="*/ 1 h 126"/>
                <a:gd name="T12" fmla="*/ 17 w 15"/>
                <a:gd name="T13" fmla="*/ 0 h 126"/>
                <a:gd name="T14" fmla="*/ 17 w 15"/>
                <a:gd name="T15" fmla="*/ 18 h 126"/>
                <a:gd name="T16" fmla="*/ 16 w 15"/>
                <a:gd name="T17" fmla="*/ 48 h 126"/>
                <a:gd name="T18" fmla="*/ 5 w 15"/>
                <a:gd name="T19" fmla="*/ 91 h 126"/>
                <a:gd name="T20" fmla="*/ 0 w 15"/>
                <a:gd name="T21" fmla="*/ 133 h 126"/>
                <a:gd name="T22" fmla="*/ 0 w 15"/>
                <a:gd name="T23" fmla="*/ 133 h 126"/>
                <a:gd name="T24" fmla="*/ 5 w 15"/>
                <a:gd name="T25" fmla="*/ 133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2 h 139"/>
                <a:gd name="T2" fmla="*/ 6 w 34"/>
                <a:gd name="T3" fmla="*/ 132 h 139"/>
                <a:gd name="T4" fmla="*/ 25 w 34"/>
                <a:gd name="T5" fmla="*/ 92 h 139"/>
                <a:gd name="T6" fmla="*/ 31 w 34"/>
                <a:gd name="T7" fmla="*/ 67 h 139"/>
                <a:gd name="T8" fmla="*/ 36 w 34"/>
                <a:gd name="T9" fmla="*/ 36 h 139"/>
                <a:gd name="T10" fmla="*/ 41 w 34"/>
                <a:gd name="T11" fmla="*/ 0 h 139"/>
                <a:gd name="T12" fmla="*/ 36 w 34"/>
                <a:gd name="T13" fmla="*/ 0 h 139"/>
                <a:gd name="T14" fmla="*/ 31 w 34"/>
                <a:gd name="T15" fmla="*/ 34 h 139"/>
                <a:gd name="T16" fmla="*/ 26 w 34"/>
                <a:gd name="T17" fmla="*/ 65 h 139"/>
                <a:gd name="T18" fmla="*/ 13 w 34"/>
                <a:gd name="T19" fmla="*/ 90 h 139"/>
                <a:gd name="T20" fmla="*/ 0 w 34"/>
                <a:gd name="T21" fmla="*/ 132 h 139"/>
                <a:gd name="T22" fmla="*/ 0 w 34"/>
                <a:gd name="T23" fmla="*/ 132 h 139"/>
                <a:gd name="T24" fmla="*/ 6 w 34"/>
                <a:gd name="T25" fmla="*/ 132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6 w 44"/>
                <a:gd name="T7" fmla="*/ 43 h 43"/>
                <a:gd name="T8" fmla="*/ 37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2 h 90"/>
                <a:gd name="T8" fmla="*/ 35 w 66"/>
                <a:gd name="T9" fmla="*/ 68 h 90"/>
                <a:gd name="T10" fmla="*/ 45 w 66"/>
                <a:gd name="T11" fmla="*/ 77 h 90"/>
                <a:gd name="T12" fmla="*/ 54 w 66"/>
                <a:gd name="T13" fmla="*/ 90 h 90"/>
                <a:gd name="T14" fmla="*/ 61 w 66"/>
                <a:gd name="T15" fmla="*/ 97 h 90"/>
                <a:gd name="T16" fmla="*/ 66 w 66"/>
                <a:gd name="T17" fmla="*/ 92 h 90"/>
                <a:gd name="T18" fmla="*/ 59 w 66"/>
                <a:gd name="T19" fmla="*/ 85 h 90"/>
                <a:gd name="T20" fmla="*/ 48 w 66"/>
                <a:gd name="T21" fmla="*/ 72 h 90"/>
                <a:gd name="T22" fmla="*/ 40 w 66"/>
                <a:gd name="T23" fmla="*/ 63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4 w 103"/>
                <a:gd name="T13" fmla="*/ 114 h 174"/>
                <a:gd name="T14" fmla="*/ 77 w 103"/>
                <a:gd name="T15" fmla="*/ 130 h 174"/>
                <a:gd name="T16" fmla="*/ 89 w 103"/>
                <a:gd name="T17" fmla="*/ 150 h 174"/>
                <a:gd name="T18" fmla="*/ 105 w 103"/>
                <a:gd name="T19" fmla="*/ 174 h 174"/>
                <a:gd name="T20" fmla="*/ 110 w 103"/>
                <a:gd name="T21" fmla="*/ 170 h 174"/>
                <a:gd name="T22" fmla="*/ 95 w 103"/>
                <a:gd name="T23" fmla="*/ 147 h 174"/>
                <a:gd name="T24" fmla="*/ 81 w 103"/>
                <a:gd name="T25" fmla="*/ 127 h 174"/>
                <a:gd name="T26" fmla="*/ 69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3 h 181"/>
                <a:gd name="T10" fmla="*/ 44 w 50"/>
                <a:gd name="T11" fmla="*/ 174 h 181"/>
                <a:gd name="T12" fmla="*/ 50 w 50"/>
                <a:gd name="T13" fmla="*/ 170 h 181"/>
                <a:gd name="T14" fmla="*/ 31 w 50"/>
                <a:gd name="T15" fmla="*/ 111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0 h 148"/>
                <a:gd name="T10" fmla="*/ 4 w 12"/>
                <a:gd name="T11" fmla="*/ 155 h 148"/>
                <a:gd name="T12" fmla="*/ 12 w 12"/>
                <a:gd name="T13" fmla="*/ 155 h 148"/>
                <a:gd name="T14" fmla="*/ 7 w 12"/>
                <a:gd name="T15" fmla="*/ 110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1 h 655"/>
                <a:gd name="T24" fmla="*/ 441 w 514"/>
                <a:gd name="T25" fmla="*/ 401 h 655"/>
                <a:gd name="T26" fmla="*/ 421 w 514"/>
                <a:gd name="T27" fmla="*/ 448 h 655"/>
                <a:gd name="T28" fmla="*/ 396 w 514"/>
                <a:gd name="T29" fmla="*/ 497 h 655"/>
                <a:gd name="T30" fmla="*/ 359 w 514"/>
                <a:gd name="T31" fmla="*/ 549 h 655"/>
                <a:gd name="T32" fmla="*/ 316 w 514"/>
                <a:gd name="T33" fmla="*/ 598 h 655"/>
                <a:gd name="T34" fmla="*/ 280 w 514"/>
                <a:gd name="T35" fmla="*/ 634 h 655"/>
                <a:gd name="T36" fmla="*/ 269 w 514"/>
                <a:gd name="T37" fmla="*/ 645 h 655"/>
                <a:gd name="T38" fmla="*/ 265 w 514"/>
                <a:gd name="T39" fmla="*/ 648 h 655"/>
                <a:gd name="T40" fmla="*/ 259 w 514"/>
                <a:gd name="T41" fmla="*/ 643 h 655"/>
                <a:gd name="T42" fmla="*/ 247 w 514"/>
                <a:gd name="T43" fmla="*/ 634 h 655"/>
                <a:gd name="T44" fmla="*/ 226 w 514"/>
                <a:gd name="T45" fmla="*/ 618 h 655"/>
                <a:gd name="T46" fmla="*/ 218 w 514"/>
                <a:gd name="T47" fmla="*/ 609 h 655"/>
                <a:gd name="T48" fmla="*/ 206 w 514"/>
                <a:gd name="T49" fmla="*/ 593 h 655"/>
                <a:gd name="T50" fmla="*/ 185 w 514"/>
                <a:gd name="T51" fmla="*/ 569 h 655"/>
                <a:gd name="T52" fmla="*/ 160 w 514"/>
                <a:gd name="T53" fmla="*/ 531 h 655"/>
                <a:gd name="T54" fmla="*/ 116 w 514"/>
                <a:gd name="T55" fmla="*/ 455 h 655"/>
                <a:gd name="T56" fmla="*/ 82 w 514"/>
                <a:gd name="T57" fmla="*/ 383 h 655"/>
                <a:gd name="T58" fmla="*/ 65 w 514"/>
                <a:gd name="T59" fmla="*/ 342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8 h 175"/>
                <a:gd name="T6" fmla="*/ 15 w 184"/>
                <a:gd name="T7" fmla="*/ 168 h 175"/>
                <a:gd name="T8" fmla="*/ 15 w 184"/>
                <a:gd name="T9" fmla="*/ 168 h 175"/>
                <a:gd name="T10" fmla="*/ 17 w 184"/>
                <a:gd name="T11" fmla="*/ 168 h 175"/>
                <a:gd name="T12" fmla="*/ 18 w 184"/>
                <a:gd name="T13" fmla="*/ 165 h 175"/>
                <a:gd name="T14" fmla="*/ 17 w 184"/>
                <a:gd name="T15" fmla="*/ 161 h 175"/>
                <a:gd name="T16" fmla="*/ 15 w 184"/>
                <a:gd name="T17" fmla="*/ 154 h 175"/>
                <a:gd name="T18" fmla="*/ 15 w 184"/>
                <a:gd name="T19" fmla="*/ 150 h 175"/>
                <a:gd name="T20" fmla="*/ 15 w 184"/>
                <a:gd name="T21" fmla="*/ 147 h 175"/>
                <a:gd name="T22" fmla="*/ 15 w 184"/>
                <a:gd name="T23" fmla="*/ 141 h 175"/>
                <a:gd name="T24" fmla="*/ 13 w 184"/>
                <a:gd name="T25" fmla="*/ 132 h 175"/>
                <a:gd name="T26" fmla="*/ 12 w 184"/>
                <a:gd name="T27" fmla="*/ 125 h 175"/>
                <a:gd name="T28" fmla="*/ 10 w 184"/>
                <a:gd name="T29" fmla="*/ 116 h 175"/>
                <a:gd name="T30" fmla="*/ 8 w 184"/>
                <a:gd name="T31" fmla="*/ 105 h 175"/>
                <a:gd name="T32" fmla="*/ 8 w 184"/>
                <a:gd name="T33" fmla="*/ 96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7 w 58"/>
                <a:gd name="T15" fmla="*/ 6 h 89"/>
                <a:gd name="T16" fmla="*/ 40 w 58"/>
                <a:gd name="T17" fmla="*/ 4 h 89"/>
                <a:gd name="T18" fmla="*/ 47 w 58"/>
                <a:gd name="T19" fmla="*/ 2 h 89"/>
                <a:gd name="T20" fmla="*/ 48 w 58"/>
                <a:gd name="T21" fmla="*/ 4 h 89"/>
                <a:gd name="T22" fmla="*/ 48 w 58"/>
                <a:gd name="T23" fmla="*/ 7 h 89"/>
                <a:gd name="T24" fmla="*/ 48 w 58"/>
                <a:gd name="T25" fmla="*/ 9 h 89"/>
                <a:gd name="T26" fmla="*/ 50 w 58"/>
                <a:gd name="T27" fmla="*/ 27 h 89"/>
                <a:gd name="T28" fmla="*/ 45 w 58"/>
                <a:gd name="T29" fmla="*/ 33 h 89"/>
                <a:gd name="T30" fmla="*/ 40 w 58"/>
                <a:gd name="T31" fmla="*/ 34 h 89"/>
                <a:gd name="T32" fmla="*/ 40 w 58"/>
                <a:gd name="T33" fmla="*/ 42 h 89"/>
                <a:gd name="T34" fmla="*/ 43 w 58"/>
                <a:gd name="T35" fmla="*/ 45 h 89"/>
                <a:gd name="T36" fmla="*/ 45 w 58"/>
                <a:gd name="T37" fmla="*/ 54 h 89"/>
                <a:gd name="T38" fmla="*/ 48 w 58"/>
                <a:gd name="T39" fmla="*/ 33 h 89"/>
                <a:gd name="T40" fmla="*/ 50 w 58"/>
                <a:gd name="T41" fmla="*/ 31 h 89"/>
                <a:gd name="T42" fmla="*/ 53 w 58"/>
                <a:gd name="T43" fmla="*/ 31 h 89"/>
                <a:gd name="T44" fmla="*/ 58 w 58"/>
                <a:gd name="T45" fmla="*/ 31 h 89"/>
                <a:gd name="T46" fmla="*/ 65 w 58"/>
                <a:gd name="T47" fmla="*/ 38 h 89"/>
                <a:gd name="T48" fmla="*/ 58 w 58"/>
                <a:gd name="T49" fmla="*/ 40 h 89"/>
                <a:gd name="T50" fmla="*/ 53 w 58"/>
                <a:gd name="T51" fmla="*/ 34 h 89"/>
                <a:gd name="T52" fmla="*/ 50 w 58"/>
                <a:gd name="T53" fmla="*/ 34 h 89"/>
                <a:gd name="T54" fmla="*/ 48 w 58"/>
                <a:gd name="T55" fmla="*/ 36 h 89"/>
                <a:gd name="T56" fmla="*/ 50 w 58"/>
                <a:gd name="T57" fmla="*/ 40 h 89"/>
                <a:gd name="T58" fmla="*/ 50 w 58"/>
                <a:gd name="T59" fmla="*/ 51 h 89"/>
                <a:gd name="T60" fmla="*/ 43 w 58"/>
                <a:gd name="T61" fmla="*/ 62 h 89"/>
                <a:gd name="T62" fmla="*/ 47 w 58"/>
                <a:gd name="T63" fmla="*/ 81 h 89"/>
                <a:gd name="T64" fmla="*/ 40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7 w 58"/>
                <a:gd name="T71" fmla="*/ 76 h 89"/>
                <a:gd name="T72" fmla="*/ 37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1 w 56"/>
                <a:gd name="T19" fmla="*/ 2 h 89"/>
                <a:gd name="T20" fmla="*/ 33 w 56"/>
                <a:gd name="T21" fmla="*/ 4 h 89"/>
                <a:gd name="T22" fmla="*/ 33 w 56"/>
                <a:gd name="T23" fmla="*/ 7 h 89"/>
                <a:gd name="T24" fmla="*/ 36 w 56"/>
                <a:gd name="T25" fmla="*/ 11 h 89"/>
                <a:gd name="T26" fmla="*/ 34 w 56"/>
                <a:gd name="T27" fmla="*/ 29 h 89"/>
                <a:gd name="T28" fmla="*/ 29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31 w 56"/>
                <a:gd name="T37" fmla="*/ 54 h 89"/>
                <a:gd name="T38" fmla="*/ 33 w 56"/>
                <a:gd name="T39" fmla="*/ 33 h 89"/>
                <a:gd name="T40" fmla="*/ 36 w 56"/>
                <a:gd name="T41" fmla="*/ 31 h 89"/>
                <a:gd name="T42" fmla="*/ 39 w 56"/>
                <a:gd name="T43" fmla="*/ 31 h 89"/>
                <a:gd name="T44" fmla="*/ 46 w 56"/>
                <a:gd name="T45" fmla="*/ 33 h 89"/>
                <a:gd name="T46" fmla="*/ 49 w 56"/>
                <a:gd name="T47" fmla="*/ 38 h 89"/>
                <a:gd name="T48" fmla="*/ 41 w 56"/>
                <a:gd name="T49" fmla="*/ 40 h 89"/>
                <a:gd name="T50" fmla="*/ 39 w 56"/>
                <a:gd name="T51" fmla="*/ 34 h 89"/>
                <a:gd name="T52" fmla="*/ 36 w 56"/>
                <a:gd name="T53" fmla="*/ 34 h 89"/>
                <a:gd name="T54" fmla="*/ 34 w 56"/>
                <a:gd name="T55" fmla="*/ 36 h 89"/>
                <a:gd name="T56" fmla="*/ 34 w 56"/>
                <a:gd name="T57" fmla="*/ 42 h 89"/>
                <a:gd name="T58" fmla="*/ 34 w 56"/>
                <a:gd name="T59" fmla="*/ 56 h 89"/>
                <a:gd name="T60" fmla="*/ 29 w 56"/>
                <a:gd name="T61" fmla="*/ 63 h 89"/>
                <a:gd name="T62" fmla="*/ 31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5 w 56"/>
                <a:gd name="T15" fmla="*/ 6 h 87"/>
                <a:gd name="T16" fmla="*/ 37 w 56"/>
                <a:gd name="T17" fmla="*/ 4 h 87"/>
                <a:gd name="T18" fmla="*/ 45 w 56"/>
                <a:gd name="T19" fmla="*/ 0 h 87"/>
                <a:gd name="T20" fmla="*/ 46 w 56"/>
                <a:gd name="T21" fmla="*/ 4 h 87"/>
                <a:gd name="T22" fmla="*/ 46 w 56"/>
                <a:gd name="T23" fmla="*/ 8 h 87"/>
                <a:gd name="T24" fmla="*/ 50 w 56"/>
                <a:gd name="T25" fmla="*/ 9 h 87"/>
                <a:gd name="T26" fmla="*/ 48 w 56"/>
                <a:gd name="T27" fmla="*/ 27 h 87"/>
                <a:gd name="T28" fmla="*/ 43 w 56"/>
                <a:gd name="T29" fmla="*/ 33 h 87"/>
                <a:gd name="T30" fmla="*/ 40 w 56"/>
                <a:gd name="T31" fmla="*/ 35 h 87"/>
                <a:gd name="T32" fmla="*/ 40 w 56"/>
                <a:gd name="T33" fmla="*/ 44 h 87"/>
                <a:gd name="T34" fmla="*/ 43 w 56"/>
                <a:gd name="T35" fmla="*/ 45 h 87"/>
                <a:gd name="T36" fmla="*/ 45 w 56"/>
                <a:gd name="T37" fmla="*/ 56 h 87"/>
                <a:gd name="T38" fmla="*/ 46 w 56"/>
                <a:gd name="T39" fmla="*/ 33 h 87"/>
                <a:gd name="T40" fmla="*/ 50 w 56"/>
                <a:gd name="T41" fmla="*/ 29 h 87"/>
                <a:gd name="T42" fmla="*/ 53 w 56"/>
                <a:gd name="T43" fmla="*/ 29 h 87"/>
                <a:gd name="T44" fmla="*/ 60 w 56"/>
                <a:gd name="T45" fmla="*/ 33 h 87"/>
                <a:gd name="T46" fmla="*/ 63 w 56"/>
                <a:gd name="T47" fmla="*/ 38 h 87"/>
                <a:gd name="T48" fmla="*/ 55 w 56"/>
                <a:gd name="T49" fmla="*/ 38 h 87"/>
                <a:gd name="T50" fmla="*/ 53 w 56"/>
                <a:gd name="T51" fmla="*/ 35 h 87"/>
                <a:gd name="T52" fmla="*/ 50 w 56"/>
                <a:gd name="T53" fmla="*/ 35 h 87"/>
                <a:gd name="T54" fmla="*/ 48 w 56"/>
                <a:gd name="T55" fmla="*/ 36 h 87"/>
                <a:gd name="T56" fmla="*/ 48 w 56"/>
                <a:gd name="T57" fmla="*/ 40 h 87"/>
                <a:gd name="T58" fmla="*/ 50 w 56"/>
                <a:gd name="T59" fmla="*/ 51 h 87"/>
                <a:gd name="T60" fmla="*/ 42 w 56"/>
                <a:gd name="T61" fmla="*/ 62 h 87"/>
                <a:gd name="T62" fmla="*/ 45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7 w 56"/>
                <a:gd name="T71" fmla="*/ 76 h 87"/>
                <a:gd name="T72" fmla="*/ 35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6 h 124"/>
                <a:gd name="T2" fmla="*/ 72 w 146"/>
                <a:gd name="T3" fmla="*/ 0 h 124"/>
                <a:gd name="T4" fmla="*/ 139 w 146"/>
                <a:gd name="T5" fmla="*/ 106 h 124"/>
                <a:gd name="T6" fmla="*/ 139 w 146"/>
                <a:gd name="T7" fmla="*/ 129 h 124"/>
                <a:gd name="T8" fmla="*/ 72 w 146"/>
                <a:gd name="T9" fmla="*/ 30 h 124"/>
                <a:gd name="T10" fmla="*/ 2 w 146"/>
                <a:gd name="T11" fmla="*/ 131 h 124"/>
                <a:gd name="T12" fmla="*/ 0 w 146"/>
                <a:gd name="T13" fmla="*/ 106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4 h 171"/>
                <a:gd name="T2" fmla="*/ 5 w 5"/>
                <a:gd name="T3" fmla="*/ 162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2 h 171"/>
                <a:gd name="T10" fmla="*/ 3 w 5"/>
                <a:gd name="T11" fmla="*/ 164 h 171"/>
                <a:gd name="T12" fmla="*/ 3 w 5"/>
                <a:gd name="T13" fmla="*/ 164 h 171"/>
                <a:gd name="T14" fmla="*/ 5 w 5"/>
                <a:gd name="T15" fmla="*/ 164 h 171"/>
                <a:gd name="T16" fmla="*/ 5 w 5"/>
                <a:gd name="T17" fmla="*/ 162 h 171"/>
                <a:gd name="T18" fmla="*/ 3 w 5"/>
                <a:gd name="T19" fmla="*/ 164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8 w 505"/>
                <a:gd name="T1" fmla="*/ 7 h 9"/>
                <a:gd name="T2" fmla="*/ 498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8 w 505"/>
                <a:gd name="T9" fmla="*/ 7 h 9"/>
                <a:gd name="T10" fmla="*/ 498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4 h 37"/>
                <a:gd name="T2" fmla="*/ 3 w 6"/>
                <a:gd name="T3" fmla="*/ 44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3 h 37"/>
                <a:gd name="T14" fmla="*/ 0 w 6"/>
                <a:gd name="T15" fmla="*/ 43 h 37"/>
                <a:gd name="T16" fmla="*/ 3 w 6"/>
                <a:gd name="T17" fmla="*/ 44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4 h 131"/>
                <a:gd name="T2" fmla="*/ 5 w 16"/>
                <a:gd name="T3" fmla="*/ 124 h 131"/>
                <a:gd name="T4" fmla="*/ 11 w 16"/>
                <a:gd name="T5" fmla="*/ 79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9 h 131"/>
                <a:gd name="T20" fmla="*/ 0 w 16"/>
                <a:gd name="T21" fmla="*/ 123 h 131"/>
                <a:gd name="T22" fmla="*/ 0 w 16"/>
                <a:gd name="T23" fmla="*/ 123 h 131"/>
                <a:gd name="T24" fmla="*/ 5 w 16"/>
                <a:gd name="T25" fmla="*/ 12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9 w 110"/>
                <a:gd name="T13" fmla="*/ 223 h 344"/>
                <a:gd name="T14" fmla="*/ 81 w 110"/>
                <a:gd name="T15" fmla="*/ 182 h 344"/>
                <a:gd name="T16" fmla="*/ 92 w 110"/>
                <a:gd name="T17" fmla="*/ 139 h 344"/>
                <a:gd name="T18" fmla="*/ 102 w 110"/>
                <a:gd name="T19" fmla="*/ 93 h 344"/>
                <a:gd name="T20" fmla="*/ 110 w 110"/>
                <a:gd name="T21" fmla="*/ 48 h 344"/>
                <a:gd name="T22" fmla="*/ 117 w 110"/>
                <a:gd name="T23" fmla="*/ 1 h 344"/>
                <a:gd name="T24" fmla="*/ 112 w 110"/>
                <a:gd name="T25" fmla="*/ 0 h 344"/>
                <a:gd name="T26" fmla="*/ 104 w 110"/>
                <a:gd name="T27" fmla="*/ 47 h 344"/>
                <a:gd name="T28" fmla="*/ 95 w 110"/>
                <a:gd name="T29" fmla="*/ 93 h 344"/>
                <a:gd name="T30" fmla="*/ 87 w 110"/>
                <a:gd name="T31" fmla="*/ 137 h 344"/>
                <a:gd name="T32" fmla="*/ 76 w 110"/>
                <a:gd name="T33" fmla="*/ 180 h 344"/>
                <a:gd name="T34" fmla="*/ 63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4 w 131"/>
                <a:gd name="T13" fmla="*/ 90 h 155"/>
                <a:gd name="T14" fmla="*/ 95 w 131"/>
                <a:gd name="T15" fmla="*/ 65 h 155"/>
                <a:gd name="T16" fmla="*/ 118 w 131"/>
                <a:gd name="T17" fmla="*/ 34 h 155"/>
                <a:gd name="T18" fmla="*/ 138 w 131"/>
                <a:gd name="T19" fmla="*/ 3 h 155"/>
                <a:gd name="T20" fmla="*/ 133 w 131"/>
                <a:gd name="T21" fmla="*/ 0 h 155"/>
                <a:gd name="T22" fmla="*/ 112 w 131"/>
                <a:gd name="T23" fmla="*/ 30 h 155"/>
                <a:gd name="T24" fmla="*/ 90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7 w 46"/>
                <a:gd name="T9" fmla="*/ 34 h 40"/>
                <a:gd name="T10" fmla="*/ 34 w 46"/>
                <a:gd name="T11" fmla="*/ 40 h 40"/>
                <a:gd name="T12" fmla="*/ 39 w 46"/>
                <a:gd name="T13" fmla="*/ 34 h 40"/>
                <a:gd name="T14" fmla="*/ 30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5 w 82"/>
                <a:gd name="T7" fmla="*/ 77 h 108"/>
                <a:gd name="T8" fmla="*/ 60 w 82"/>
                <a:gd name="T9" fmla="*/ 97 h 108"/>
                <a:gd name="T10" fmla="*/ 72 w 82"/>
                <a:gd name="T11" fmla="*/ 108 h 108"/>
                <a:gd name="T12" fmla="*/ 75 w 82"/>
                <a:gd name="T13" fmla="*/ 104 h 108"/>
                <a:gd name="T14" fmla="*/ 65 w 82"/>
                <a:gd name="T15" fmla="*/ 92 h 108"/>
                <a:gd name="T16" fmla="*/ 49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8 h 186"/>
                <a:gd name="T14" fmla="*/ 57 w 92"/>
                <a:gd name="T15" fmla="*/ 143 h 186"/>
                <a:gd name="T16" fmla="*/ 71 w 92"/>
                <a:gd name="T17" fmla="*/ 168 h 186"/>
                <a:gd name="T18" fmla="*/ 87 w 92"/>
                <a:gd name="T19" fmla="*/ 193 h 186"/>
                <a:gd name="T20" fmla="*/ 92 w 92"/>
                <a:gd name="T21" fmla="*/ 192 h 186"/>
                <a:gd name="T22" fmla="*/ 77 w 92"/>
                <a:gd name="T23" fmla="*/ 164 h 186"/>
                <a:gd name="T24" fmla="*/ 62 w 92"/>
                <a:gd name="T25" fmla="*/ 139 h 186"/>
                <a:gd name="T26" fmla="*/ 51 w 92"/>
                <a:gd name="T27" fmla="*/ 114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7 h 173"/>
                <a:gd name="T8" fmla="*/ 33 w 50"/>
                <a:gd name="T9" fmla="*/ 130 h 173"/>
                <a:gd name="T10" fmla="*/ 43 w 50"/>
                <a:gd name="T11" fmla="*/ 166 h 173"/>
                <a:gd name="T12" fmla="*/ 50 w 50"/>
                <a:gd name="T13" fmla="*/ 164 h 173"/>
                <a:gd name="T14" fmla="*/ 38 w 50"/>
                <a:gd name="T15" fmla="*/ 128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3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8 w 352"/>
                <a:gd name="T1" fmla="*/ 1 h 456"/>
                <a:gd name="T2" fmla="*/ 236 w 352"/>
                <a:gd name="T3" fmla="*/ 14 h 456"/>
                <a:gd name="T4" fmla="*/ 223 w 352"/>
                <a:gd name="T5" fmla="*/ 41 h 456"/>
                <a:gd name="T6" fmla="*/ 212 w 352"/>
                <a:gd name="T7" fmla="*/ 90 h 456"/>
                <a:gd name="T8" fmla="*/ 205 w 352"/>
                <a:gd name="T9" fmla="*/ 149 h 456"/>
                <a:gd name="T10" fmla="*/ 202 w 352"/>
                <a:gd name="T11" fmla="*/ 193 h 456"/>
                <a:gd name="T12" fmla="*/ 205 w 352"/>
                <a:gd name="T13" fmla="*/ 211 h 456"/>
                <a:gd name="T14" fmla="*/ 212 w 352"/>
                <a:gd name="T15" fmla="*/ 211 h 456"/>
                <a:gd name="T16" fmla="*/ 228 w 352"/>
                <a:gd name="T17" fmla="*/ 211 h 456"/>
                <a:gd name="T18" fmla="*/ 256 w 352"/>
                <a:gd name="T19" fmla="*/ 211 h 456"/>
                <a:gd name="T20" fmla="*/ 294 w 352"/>
                <a:gd name="T21" fmla="*/ 205 h 456"/>
                <a:gd name="T22" fmla="*/ 326 w 352"/>
                <a:gd name="T23" fmla="*/ 196 h 456"/>
                <a:gd name="T24" fmla="*/ 343 w 352"/>
                <a:gd name="T25" fmla="*/ 186 h 456"/>
                <a:gd name="T26" fmla="*/ 359 w 352"/>
                <a:gd name="T27" fmla="*/ 166 h 456"/>
                <a:gd name="T28" fmla="*/ 348 w 352"/>
                <a:gd name="T29" fmla="*/ 274 h 456"/>
                <a:gd name="T30" fmla="*/ 326 w 352"/>
                <a:gd name="T31" fmla="*/ 263 h 456"/>
                <a:gd name="T32" fmla="*/ 298 w 352"/>
                <a:gd name="T33" fmla="*/ 254 h 456"/>
                <a:gd name="T34" fmla="*/ 269 w 352"/>
                <a:gd name="T35" fmla="*/ 249 h 456"/>
                <a:gd name="T36" fmla="*/ 244 w 352"/>
                <a:gd name="T37" fmla="*/ 245 h 456"/>
                <a:gd name="T38" fmla="*/ 217 w 352"/>
                <a:gd name="T39" fmla="*/ 244 h 456"/>
                <a:gd name="T40" fmla="*/ 212 w 352"/>
                <a:gd name="T41" fmla="*/ 244 h 456"/>
                <a:gd name="T42" fmla="*/ 202 w 352"/>
                <a:gd name="T43" fmla="*/ 245 h 456"/>
                <a:gd name="T44" fmla="*/ 202 w 352"/>
                <a:gd name="T45" fmla="*/ 263 h 456"/>
                <a:gd name="T46" fmla="*/ 202 w 352"/>
                <a:gd name="T47" fmla="*/ 283 h 456"/>
                <a:gd name="T48" fmla="*/ 207 w 352"/>
                <a:gd name="T49" fmla="*/ 345 h 456"/>
                <a:gd name="T50" fmla="*/ 217 w 352"/>
                <a:gd name="T51" fmla="*/ 402 h 456"/>
                <a:gd name="T52" fmla="*/ 225 w 352"/>
                <a:gd name="T53" fmla="*/ 426 h 456"/>
                <a:gd name="T54" fmla="*/ 241 w 352"/>
                <a:gd name="T55" fmla="*/ 447 h 456"/>
                <a:gd name="T56" fmla="*/ 116 w 352"/>
                <a:gd name="T57" fmla="*/ 447 h 456"/>
                <a:gd name="T58" fmla="*/ 124 w 352"/>
                <a:gd name="T59" fmla="*/ 433 h 456"/>
                <a:gd name="T60" fmla="*/ 139 w 352"/>
                <a:gd name="T61" fmla="*/ 401 h 456"/>
                <a:gd name="T62" fmla="*/ 144 w 352"/>
                <a:gd name="T63" fmla="*/ 386 h 456"/>
                <a:gd name="T64" fmla="*/ 149 w 352"/>
                <a:gd name="T65" fmla="*/ 372 h 456"/>
                <a:gd name="T66" fmla="*/ 152 w 352"/>
                <a:gd name="T67" fmla="*/ 346 h 456"/>
                <a:gd name="T68" fmla="*/ 159 w 352"/>
                <a:gd name="T69" fmla="*/ 305 h 456"/>
                <a:gd name="T70" fmla="*/ 160 w 352"/>
                <a:gd name="T71" fmla="*/ 263 h 456"/>
                <a:gd name="T72" fmla="*/ 159 w 352"/>
                <a:gd name="T73" fmla="*/ 247 h 456"/>
                <a:gd name="T74" fmla="*/ 154 w 352"/>
                <a:gd name="T75" fmla="*/ 245 h 456"/>
                <a:gd name="T76" fmla="*/ 149 w 352"/>
                <a:gd name="T77" fmla="*/ 245 h 456"/>
                <a:gd name="T78" fmla="*/ 134 w 352"/>
                <a:gd name="T79" fmla="*/ 244 h 456"/>
                <a:gd name="T80" fmla="*/ 105 w 352"/>
                <a:gd name="T81" fmla="*/ 245 h 456"/>
                <a:gd name="T82" fmla="*/ 75 w 352"/>
                <a:gd name="T83" fmla="*/ 249 h 456"/>
                <a:gd name="T84" fmla="*/ 44 w 352"/>
                <a:gd name="T85" fmla="*/ 258 h 456"/>
                <a:gd name="T86" fmla="*/ 19 w 352"/>
                <a:gd name="T87" fmla="*/ 269 h 456"/>
                <a:gd name="T88" fmla="*/ 1 w 352"/>
                <a:gd name="T89" fmla="*/ 278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3 h 20"/>
                <a:gd name="T2" fmla="*/ 3 w 14"/>
                <a:gd name="T3" fmla="*/ 13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3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7 w 20"/>
                <a:gd name="T7" fmla="*/ 20 h 45"/>
                <a:gd name="T8" fmla="*/ 22 w 20"/>
                <a:gd name="T9" fmla="*/ 13 h 45"/>
                <a:gd name="T10" fmla="*/ 27 w 20"/>
                <a:gd name="T11" fmla="*/ 6 h 45"/>
                <a:gd name="T12" fmla="*/ 24 w 20"/>
                <a:gd name="T13" fmla="*/ 0 h 45"/>
                <a:gd name="T14" fmla="*/ 17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2 h 65"/>
                <a:gd name="T2" fmla="*/ 5 w 12"/>
                <a:gd name="T3" fmla="*/ 72 h 65"/>
                <a:gd name="T4" fmla="*/ 5 w 12"/>
                <a:gd name="T5" fmla="*/ 59 h 65"/>
                <a:gd name="T6" fmla="*/ 7 w 12"/>
                <a:gd name="T7" fmla="*/ 45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5 h 65"/>
                <a:gd name="T18" fmla="*/ 2 w 12"/>
                <a:gd name="T19" fmla="*/ 57 h 65"/>
                <a:gd name="T20" fmla="*/ 0 w 12"/>
                <a:gd name="T21" fmla="*/ 72 h 65"/>
                <a:gd name="T22" fmla="*/ 0 w 12"/>
                <a:gd name="T23" fmla="*/ 72 h 65"/>
                <a:gd name="T24" fmla="*/ 5 w 12"/>
                <a:gd name="T25" fmla="*/ 72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3 h 20"/>
                <a:gd name="T14" fmla="*/ 5 w 7"/>
                <a:gd name="T15" fmla="*/ 13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2 w 35"/>
                <a:gd name="T1" fmla="*/ 0 h 7"/>
                <a:gd name="T2" fmla="*/ 42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15 h 7"/>
                <a:gd name="T10" fmla="*/ 9 w 35"/>
                <a:gd name="T11" fmla="*/ 17 h 7"/>
                <a:gd name="T12" fmla="*/ 42 w 35"/>
                <a:gd name="T13" fmla="*/ 17 h 7"/>
                <a:gd name="T14" fmla="*/ 42 w 35"/>
                <a:gd name="T15" fmla="*/ 17 h 7"/>
                <a:gd name="T16" fmla="*/ 42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9 w 56"/>
                <a:gd name="T1" fmla="*/ 0 h 10"/>
                <a:gd name="T2" fmla="*/ 49 w 56"/>
                <a:gd name="T3" fmla="*/ 0 h 10"/>
                <a:gd name="T4" fmla="*/ 35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7 w 56"/>
                <a:gd name="T19" fmla="*/ 5 h 10"/>
                <a:gd name="T20" fmla="*/ 49 w 56"/>
                <a:gd name="T21" fmla="*/ 5 h 10"/>
                <a:gd name="T22" fmla="*/ 49 w 56"/>
                <a:gd name="T23" fmla="*/ 5 h 10"/>
                <a:gd name="T24" fmla="*/ 49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6 w 41"/>
                <a:gd name="T1" fmla="*/ 0 h 18"/>
                <a:gd name="T2" fmla="*/ 46 w 41"/>
                <a:gd name="T3" fmla="*/ 0 h 18"/>
                <a:gd name="T4" fmla="*/ 38 w 41"/>
                <a:gd name="T5" fmla="*/ 4 h 18"/>
                <a:gd name="T6" fmla="*/ 30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11 h 18"/>
                <a:gd name="T14" fmla="*/ 14 w 41"/>
                <a:gd name="T15" fmla="*/ 9 h 18"/>
                <a:gd name="T16" fmla="*/ 30 w 41"/>
                <a:gd name="T17" fmla="*/ 9 h 18"/>
                <a:gd name="T18" fmla="*/ 39 w 41"/>
                <a:gd name="T19" fmla="*/ 9 h 18"/>
                <a:gd name="T20" fmla="*/ 48 w 41"/>
                <a:gd name="T21" fmla="*/ 5 h 18"/>
                <a:gd name="T22" fmla="*/ 48 w 41"/>
                <a:gd name="T23" fmla="*/ 5 h 18"/>
                <a:gd name="T24" fmla="*/ 46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9 h 124"/>
                <a:gd name="T2" fmla="*/ 5 w 5"/>
                <a:gd name="T3" fmla="*/ 126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6 h 124"/>
                <a:gd name="T10" fmla="*/ 2 w 5"/>
                <a:gd name="T11" fmla="*/ 129 h 124"/>
                <a:gd name="T12" fmla="*/ 2 w 5"/>
                <a:gd name="T13" fmla="*/ 129 h 124"/>
                <a:gd name="T14" fmla="*/ 5 w 5"/>
                <a:gd name="T15" fmla="*/ 131 h 124"/>
                <a:gd name="T16" fmla="*/ 5 w 5"/>
                <a:gd name="T17" fmla="*/ 126 h 124"/>
                <a:gd name="T18" fmla="*/ 2 w 5"/>
                <a:gd name="T19" fmla="*/ 12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9 w 13"/>
                <a:gd name="T5" fmla="*/ 5 h 10"/>
                <a:gd name="T6" fmla="*/ 20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7 w 32"/>
                <a:gd name="T5" fmla="*/ 19 h 16"/>
                <a:gd name="T6" fmla="*/ 37 w 32"/>
                <a:gd name="T7" fmla="*/ 23 h 16"/>
                <a:gd name="T8" fmla="*/ 39 w 32"/>
                <a:gd name="T9" fmla="*/ 18 h 16"/>
                <a:gd name="T10" fmla="*/ 29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6 h 16"/>
                <a:gd name="T8" fmla="*/ 34 w 56"/>
                <a:gd name="T9" fmla="*/ 19 h 16"/>
                <a:gd name="T10" fmla="*/ 47 w 56"/>
                <a:gd name="T11" fmla="*/ 23 h 16"/>
                <a:gd name="T12" fmla="*/ 49 w 56"/>
                <a:gd name="T13" fmla="*/ 16 h 16"/>
                <a:gd name="T14" fmla="*/ 34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5 w 32"/>
                <a:gd name="T7" fmla="*/ 9 h 9"/>
                <a:gd name="T8" fmla="*/ 25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1 w 18"/>
                <a:gd name="T1" fmla="*/ 103 h 112"/>
                <a:gd name="T2" fmla="*/ 11 w 18"/>
                <a:gd name="T3" fmla="*/ 103 h 112"/>
                <a:gd name="T4" fmla="*/ 9 w 18"/>
                <a:gd name="T5" fmla="*/ 77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7 h 112"/>
                <a:gd name="T20" fmla="*/ 9 w 18"/>
                <a:gd name="T21" fmla="*/ 105 h 112"/>
                <a:gd name="T22" fmla="*/ 9 w 18"/>
                <a:gd name="T23" fmla="*/ 105 h 112"/>
                <a:gd name="T24" fmla="*/ 11 w 18"/>
                <a:gd name="T25" fmla="*/ 103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23 w 16"/>
                <a:gd name="T1" fmla="*/ 29 h 32"/>
                <a:gd name="T2" fmla="*/ 23 w 16"/>
                <a:gd name="T3" fmla="*/ 29 h 32"/>
                <a:gd name="T4" fmla="*/ 18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5 w 16"/>
                <a:gd name="T11" fmla="*/ 18 h 32"/>
                <a:gd name="T12" fmla="*/ 20 w 16"/>
                <a:gd name="T13" fmla="*/ 32 h 32"/>
                <a:gd name="T14" fmla="*/ 20 w 16"/>
                <a:gd name="T15" fmla="*/ 32 h 32"/>
                <a:gd name="T16" fmla="*/ 23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7 h 7"/>
                <a:gd name="T4" fmla="*/ 123 w 123"/>
                <a:gd name="T5" fmla="*/ 13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5 w 13"/>
                <a:gd name="T1" fmla="*/ 0 h 16"/>
                <a:gd name="T2" fmla="*/ 15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9 h 16"/>
                <a:gd name="T10" fmla="*/ 5 w 13"/>
                <a:gd name="T11" fmla="*/ 8 h 16"/>
                <a:gd name="T12" fmla="*/ 20 w 13"/>
                <a:gd name="T13" fmla="*/ 5 h 16"/>
                <a:gd name="T14" fmla="*/ 20 w 13"/>
                <a:gd name="T15" fmla="*/ 5 h 16"/>
                <a:gd name="T16" fmla="*/ 15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0 h 41"/>
                <a:gd name="T6" fmla="*/ 0 w 23"/>
                <a:gd name="T7" fmla="*/ 43 h 41"/>
                <a:gd name="T8" fmla="*/ 5 w 23"/>
                <a:gd name="T9" fmla="*/ 48 h 41"/>
                <a:gd name="T10" fmla="*/ 13 w 23"/>
                <a:gd name="T11" fmla="*/ 32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8 h 39"/>
                <a:gd name="T8" fmla="*/ 5 w 16"/>
                <a:gd name="T9" fmla="*/ 34 h 39"/>
                <a:gd name="T10" fmla="*/ 0 w 16"/>
                <a:gd name="T11" fmla="*/ 45 h 39"/>
                <a:gd name="T12" fmla="*/ 6 w 16"/>
                <a:gd name="T13" fmla="*/ 46 h 39"/>
                <a:gd name="T14" fmla="*/ 10 w 16"/>
                <a:gd name="T15" fmla="*/ 36 h 39"/>
                <a:gd name="T16" fmla="*/ 11 w 16"/>
                <a:gd name="T17" fmla="*/ 30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5 w 13"/>
                <a:gd name="T1" fmla="*/ 0 h 58"/>
                <a:gd name="T2" fmla="*/ 15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3 h 58"/>
                <a:gd name="T10" fmla="*/ 0 w 13"/>
                <a:gd name="T11" fmla="*/ 51 h 58"/>
                <a:gd name="T12" fmla="*/ 5 w 13"/>
                <a:gd name="T13" fmla="*/ 51 h 58"/>
                <a:gd name="T14" fmla="*/ 15 w 13"/>
                <a:gd name="T15" fmla="*/ 34 h 58"/>
                <a:gd name="T16" fmla="*/ 17 w 13"/>
                <a:gd name="T17" fmla="*/ 27 h 58"/>
                <a:gd name="T18" fmla="*/ 19 w 13"/>
                <a:gd name="T19" fmla="*/ 14 h 58"/>
                <a:gd name="T20" fmla="*/ 20 w 13"/>
                <a:gd name="T21" fmla="*/ 0 h 58"/>
                <a:gd name="T22" fmla="*/ 20 w 13"/>
                <a:gd name="T23" fmla="*/ 0 h 58"/>
                <a:gd name="T24" fmla="*/ 15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11 w 6"/>
                <a:gd name="T5" fmla="*/ 7 h 16"/>
                <a:gd name="T6" fmla="*/ 1 w 6"/>
                <a:gd name="T7" fmla="*/ 5 h 16"/>
                <a:gd name="T8" fmla="*/ 1 w 6"/>
                <a:gd name="T9" fmla="*/ 16 h 16"/>
                <a:gd name="T10" fmla="*/ 1 w 6"/>
                <a:gd name="T11" fmla="*/ 23 h 16"/>
                <a:gd name="T12" fmla="*/ 18 w 6"/>
                <a:gd name="T13" fmla="*/ 21 h 16"/>
                <a:gd name="T14" fmla="*/ 18 w 6"/>
                <a:gd name="T15" fmla="*/ 16 h 16"/>
                <a:gd name="T16" fmla="*/ 18 w 6"/>
                <a:gd name="T17" fmla="*/ 7 h 16"/>
                <a:gd name="T18" fmla="*/ 1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6 w 30"/>
                <a:gd name="T7" fmla="*/ 7 h 9"/>
                <a:gd name="T8" fmla="*/ 19 w 30"/>
                <a:gd name="T9" fmla="*/ 9 h 9"/>
                <a:gd name="T10" fmla="*/ 23 w 30"/>
                <a:gd name="T11" fmla="*/ 9 h 9"/>
                <a:gd name="T12" fmla="*/ 23 w 30"/>
                <a:gd name="T13" fmla="*/ 2 h 9"/>
                <a:gd name="T14" fmla="*/ 19 w 30"/>
                <a:gd name="T15" fmla="*/ 2 h 9"/>
                <a:gd name="T16" fmla="*/ 16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23 h 16"/>
                <a:gd name="T2" fmla="*/ 1 w 65"/>
                <a:gd name="T3" fmla="*/ 23 h 16"/>
                <a:gd name="T4" fmla="*/ 16 w 65"/>
                <a:gd name="T5" fmla="*/ 18 h 16"/>
                <a:gd name="T6" fmla="*/ 29 w 65"/>
                <a:gd name="T7" fmla="*/ 16 h 16"/>
                <a:gd name="T8" fmla="*/ 53 w 65"/>
                <a:gd name="T9" fmla="*/ 16 h 16"/>
                <a:gd name="T10" fmla="*/ 72 w 65"/>
                <a:gd name="T11" fmla="*/ 7 h 16"/>
                <a:gd name="T12" fmla="*/ 72 w 65"/>
                <a:gd name="T13" fmla="*/ 0 h 16"/>
                <a:gd name="T14" fmla="*/ 53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6 h 16"/>
                <a:gd name="T22" fmla="*/ 0 w 65"/>
                <a:gd name="T23" fmla="*/ 16 h 16"/>
                <a:gd name="T24" fmla="*/ 1 w 65"/>
                <a:gd name="T25" fmla="*/ 23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9 h 22"/>
                <a:gd name="T2" fmla="*/ 1 w 42"/>
                <a:gd name="T3" fmla="*/ 29 h 22"/>
                <a:gd name="T4" fmla="*/ 9 w 42"/>
                <a:gd name="T5" fmla="*/ 25 h 22"/>
                <a:gd name="T6" fmla="*/ 18 w 42"/>
                <a:gd name="T7" fmla="*/ 21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0 h 22"/>
                <a:gd name="T20" fmla="*/ 0 w 42"/>
                <a:gd name="T21" fmla="*/ 25 h 22"/>
                <a:gd name="T22" fmla="*/ 0 w 42"/>
                <a:gd name="T23" fmla="*/ 25 h 22"/>
                <a:gd name="T24" fmla="*/ 1 w 42"/>
                <a:gd name="T25" fmla="*/ 29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7 w 20"/>
                <a:gd name="T1" fmla="*/ 18 h 18"/>
                <a:gd name="T2" fmla="*/ 27 w 20"/>
                <a:gd name="T3" fmla="*/ 18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7 w 20"/>
                <a:gd name="T13" fmla="*/ 25 h 18"/>
                <a:gd name="T14" fmla="*/ 27 w 20"/>
                <a:gd name="T15" fmla="*/ 25 h 18"/>
                <a:gd name="T16" fmla="*/ 27 w 20"/>
                <a:gd name="T17" fmla="*/ 18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7 w 30"/>
                <a:gd name="T1" fmla="*/ 8 h 13"/>
                <a:gd name="T2" fmla="*/ 37 w 30"/>
                <a:gd name="T3" fmla="*/ 8 h 13"/>
                <a:gd name="T4" fmla="*/ 22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5 w 30"/>
                <a:gd name="T13" fmla="*/ 13 h 13"/>
                <a:gd name="T14" fmla="*/ 35 w 30"/>
                <a:gd name="T15" fmla="*/ 13 h 13"/>
                <a:gd name="T16" fmla="*/ 37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4 w 41"/>
                <a:gd name="T1" fmla="*/ 1 h 9"/>
                <a:gd name="T2" fmla="*/ 34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4 w 41"/>
                <a:gd name="T13" fmla="*/ 4 h 9"/>
                <a:gd name="T14" fmla="*/ 34 w 41"/>
                <a:gd name="T15" fmla="*/ 4 h 9"/>
                <a:gd name="T16" fmla="*/ 34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3 w 39"/>
                <a:gd name="T1" fmla="*/ 0 h 13"/>
                <a:gd name="T2" fmla="*/ 43 w 39"/>
                <a:gd name="T3" fmla="*/ 0 h 13"/>
                <a:gd name="T4" fmla="*/ 35 w 39"/>
                <a:gd name="T5" fmla="*/ 5 h 13"/>
                <a:gd name="T6" fmla="*/ 27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7 w 39"/>
                <a:gd name="T17" fmla="*/ 13 h 13"/>
                <a:gd name="T18" fmla="*/ 36 w 39"/>
                <a:gd name="T19" fmla="*/ 11 h 13"/>
                <a:gd name="T20" fmla="*/ 46 w 39"/>
                <a:gd name="T21" fmla="*/ 5 h 13"/>
                <a:gd name="T22" fmla="*/ 46 w 39"/>
                <a:gd name="T23" fmla="*/ 5 h 13"/>
                <a:gd name="T24" fmla="*/ 43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3 h 20"/>
                <a:gd name="T6" fmla="*/ 3 w 10"/>
                <a:gd name="T7" fmla="*/ 27 h 20"/>
                <a:gd name="T8" fmla="*/ 8 w 10"/>
                <a:gd name="T9" fmla="*/ 25 h 20"/>
                <a:gd name="T10" fmla="*/ 8 w 10"/>
                <a:gd name="T11" fmla="*/ 22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2 h 20"/>
                <a:gd name="T38" fmla="*/ 3 w 10"/>
                <a:gd name="T39" fmla="*/ 23 h 20"/>
                <a:gd name="T40" fmla="*/ 7 w 10"/>
                <a:gd name="T41" fmla="*/ 25 h 20"/>
                <a:gd name="T42" fmla="*/ 7 w 10"/>
                <a:gd name="T43" fmla="*/ 22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6 h 63"/>
                <a:gd name="T10" fmla="*/ 15 w 13"/>
                <a:gd name="T11" fmla="*/ 70 h 63"/>
                <a:gd name="T12" fmla="*/ 20 w 13"/>
                <a:gd name="T13" fmla="*/ 70 h 63"/>
                <a:gd name="T14" fmla="*/ 19 w 13"/>
                <a:gd name="T15" fmla="*/ 45 h 63"/>
                <a:gd name="T16" fmla="*/ 15 w 13"/>
                <a:gd name="T17" fmla="*/ 25 h 63"/>
                <a:gd name="T18" fmla="*/ 14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8 h 49"/>
                <a:gd name="T8" fmla="*/ 9 w 18"/>
                <a:gd name="T9" fmla="*/ 29 h 49"/>
                <a:gd name="T10" fmla="*/ 9 w 18"/>
                <a:gd name="T11" fmla="*/ 35 h 49"/>
                <a:gd name="T12" fmla="*/ 11 w 18"/>
                <a:gd name="T13" fmla="*/ 35 h 49"/>
                <a:gd name="T14" fmla="*/ 9 w 18"/>
                <a:gd name="T15" fmla="*/ 27 h 49"/>
                <a:gd name="T16" fmla="*/ 9 w 18"/>
                <a:gd name="T17" fmla="*/ 16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4 w 25"/>
                <a:gd name="T9" fmla="*/ 29 h 38"/>
                <a:gd name="T10" fmla="*/ 27 w 25"/>
                <a:gd name="T11" fmla="*/ 38 h 38"/>
                <a:gd name="T12" fmla="*/ 32 w 25"/>
                <a:gd name="T13" fmla="*/ 36 h 38"/>
                <a:gd name="T14" fmla="*/ 27 w 25"/>
                <a:gd name="T15" fmla="*/ 25 h 38"/>
                <a:gd name="T16" fmla="*/ 21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3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6717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86" r:id="rId1"/>
    <p:sldLayoutId id="2147485587" r:id="rId2"/>
    <p:sldLayoutId id="2147485588" r:id="rId3"/>
    <p:sldLayoutId id="2147485589" r:id="rId4"/>
    <p:sldLayoutId id="2147485590" r:id="rId5"/>
    <p:sldLayoutId id="2147485591" r:id="rId6"/>
    <p:sldLayoutId id="2147485592" r:id="rId7"/>
    <p:sldLayoutId id="2147485593" r:id="rId8"/>
    <p:sldLayoutId id="2147485594" r:id="rId9"/>
    <p:sldLayoutId id="2147485595" r:id="rId10"/>
    <p:sldLayoutId id="2147485596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63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fld id="{7D349640-9ABA-594B-99A1-5D1966640DC2}" type="datetime1">
              <a:rPr lang="en-GB"/>
              <a:pPr>
                <a:lnSpc>
                  <a:spcPct val="100000"/>
                </a:lnSpc>
                <a:defRPr/>
              </a:pPr>
              <a:t>23/06/15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fld id="{3FD5CBBB-B9CA-DF4B-8742-91CC16D42C55}" type="slidenum">
              <a:rPr lang="en-US"/>
              <a:pPr>
                <a:lnSpc>
                  <a:spcPct val="100000"/>
                </a:lnSpc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84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5598" r:id="rId1"/>
    <p:sldLayoutId id="2147485599" r:id="rId2"/>
    <p:sldLayoutId id="2147485600" r:id="rId3"/>
    <p:sldLayoutId id="2147485601" r:id="rId4"/>
    <p:sldLayoutId id="2147485602" r:id="rId5"/>
    <p:sldLayoutId id="2147485603" r:id="rId6"/>
    <p:sldLayoutId id="2147485604" r:id="rId7"/>
    <p:sldLayoutId id="2147485605" r:id="rId8"/>
    <p:sldLayoutId id="2147485606" r:id="rId9"/>
    <p:sldLayoutId id="2147485607" r:id="rId10"/>
    <p:sldLayoutId id="2147485608" r:id="rId11"/>
  </p:sldLayoutIdLst>
  <p:transition xmlns:p14="http://schemas.microsoft.com/office/powerpoint/2010/main">
    <p:zoom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4876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10" r:id="rId1"/>
    <p:sldLayoutId id="2147485611" r:id="rId2"/>
    <p:sldLayoutId id="2147485612" r:id="rId3"/>
    <p:sldLayoutId id="2147485613" r:id="rId4"/>
    <p:sldLayoutId id="2147485614" r:id="rId5"/>
    <p:sldLayoutId id="2147485615" r:id="rId6"/>
    <p:sldLayoutId id="2147485616" r:id="rId7"/>
    <p:sldLayoutId id="2147485617" r:id="rId8"/>
    <p:sldLayoutId id="2147485618" r:id="rId9"/>
    <p:sldLayoutId id="2147485619" r:id="rId10"/>
    <p:sldLayoutId id="2147485620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30723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 smtClean="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 smtClean="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30725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26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518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29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5183" y="3030558"/>
            <a:ext cx="193675" cy="80803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558" tIns="47776" rIns="95558" bIns="4777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 dirty="0">
              <a:solidFill>
                <a:srgbClr val="000000"/>
              </a:solidFill>
              <a:latin typeface="Times New Roman" charset="0"/>
              <a:cs typeface="Arial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4"/>
            <a:ext cx="13589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 smtClean="0">
                <a:solidFill>
                  <a:srgbClr val="000000"/>
                </a:solidFill>
                <a:latin typeface="Times New Roman" charset="0"/>
                <a:cs typeface="Arial" charset="0"/>
              </a:rPr>
              <a:t>University of Durham</a:t>
            </a:r>
            <a:endParaRPr lang="en-GB" sz="1200" smtClean="0">
              <a:solidFill>
                <a:srgbClr val="000000"/>
              </a:solidFill>
              <a:latin typeface="Verdana" charset="0"/>
              <a:cs typeface="Arial" charset="0"/>
            </a:endParaRPr>
          </a:p>
        </p:txBody>
      </p:sp>
      <p:pic>
        <p:nvPicPr>
          <p:cNvPr id="24580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581" name="Group 90"/>
          <p:cNvGrpSpPr>
            <a:grpSpLocks/>
          </p:cNvGrpSpPr>
          <p:nvPr userDrawn="1"/>
        </p:nvGrpSpPr>
        <p:grpSpPr bwMode="auto">
          <a:xfrm>
            <a:off x="592933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 dirty="0">
                  <a:solidFill>
                    <a:srgbClr val="000066"/>
                  </a:solidFill>
                  <a:latin typeface="Verdana" charset="0"/>
                  <a:cs typeface="Arial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 dirty="0">
                  <a:solidFill>
                    <a:srgbClr val="000066"/>
                  </a:solidFill>
                  <a:latin typeface="Verdana" charset="0"/>
                  <a:cs typeface="Arial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 dirty="0">
                  <a:solidFill>
                    <a:srgbClr val="000066"/>
                  </a:solidFill>
                  <a:latin typeface="Verdana" charset="0"/>
                  <a:cs typeface="Arial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3393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31" r:id="rId1"/>
  </p:sldLayoutIdLst>
  <p:transition xmlns:p14="http://schemas.microsoft.com/office/powerpoint/2010/main">
    <p:zoom/>
  </p:transition>
  <p:txStyles>
    <p:titleStyle>
      <a:lvl1pPr algn="ctr" defTabSz="953696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3696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3696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3696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3696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6062" algn="ctr" defTabSz="95488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2127" algn="ctr" defTabSz="95488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68193" algn="ctr" defTabSz="95488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4255" algn="ctr" defTabSz="95488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6448" indent="-356448" algn="l" defTabSz="953696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4681" indent="-296249" algn="l" defTabSz="953696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2915" indent="-237635" algn="l" defTabSz="953696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1344" indent="-237635" algn="l" defTabSz="953696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49775" indent="-237635" algn="l" defTabSz="953696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06531" indent="-239121" algn="l" defTabSz="95488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62598" indent="-239121" algn="l" defTabSz="95488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18659" indent="-239121" algn="l" defTabSz="95488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74722" indent="-239121" algn="l" defTabSz="95488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60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062" algn="l" defTabSz="4560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127" algn="l" defTabSz="4560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193" algn="l" defTabSz="4560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255" algn="l" defTabSz="4560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0321" algn="l" defTabSz="4560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6382" algn="l" defTabSz="4560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2440" algn="l" defTabSz="4560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8509" algn="l" defTabSz="4560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 smtClean="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 smtClean="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3316" name="Picture 87" descr="icc5"/>
          <p:cNvPicPr>
            <a:picLocks noChangeAspect="1" noChangeArrowheads="1"/>
          </p:cNvPicPr>
          <p:nvPr userDrawn="1"/>
        </p:nvPicPr>
        <p:blipFill>
          <a:blip r:embed="rId6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8006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35" r:id="rId1"/>
    <p:sldLayoutId id="2147485636" r:id="rId2"/>
    <p:sldLayoutId id="2147485637" r:id="rId3"/>
    <p:sldLayoutId id="2147485638" r:id="rId4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40964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0965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702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44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331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35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5163" y="3030538"/>
            <a:ext cx="193675" cy="80803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53" tIns="47876" rIns="95753" bIns="4787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589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6963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963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 dirty="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 dirty="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 dirty="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702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46" r:id="rId1"/>
  </p:sldLayoutIdLst>
  <p:transition xmlns:p14="http://schemas.microsoft.com/office/powerpoint/2010/main">
    <p:zoom/>
  </p:transition>
  <p:txStyles>
    <p:titleStyle>
      <a:lvl1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011" algn="ctr" defTabSz="9568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021" algn="ctr" defTabSz="9568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032" algn="ctr" defTabSz="9568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041" algn="ctr" defTabSz="9568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7188" indent="-357188" algn="l" defTabSz="955675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6288" indent="-296863" algn="l" defTabSz="955675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5388" indent="-238125" algn="l" defTabSz="955675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4813" indent="-238125" algn="l" defTabSz="955675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4238" indent="-238125" algn="l" defTabSz="9556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1941" indent="-239614" algn="l" defTabSz="9568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68952" indent="-239614" algn="l" defTabSz="9568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5963" indent="-239614" algn="l" defTabSz="9568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2973" indent="-239614" algn="l" defTabSz="9568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1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32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41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52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62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72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83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404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05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264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48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61444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445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8285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50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1492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52" r:id="rId1"/>
    <p:sldLayoutId id="2147485653" r:id="rId2"/>
    <p:sldLayoutId id="2147485654" r:id="rId3"/>
    <p:sldLayoutId id="2147485655" r:id="rId4"/>
    <p:sldLayoutId id="2147485656" r:id="rId5"/>
    <p:sldLayoutId id="2147485657" r:id="rId6"/>
    <p:sldLayoutId id="2147485658" r:id="rId7"/>
    <p:sldLayoutId id="2147485659" r:id="rId8"/>
    <p:sldLayoutId id="2147485660" r:id="rId9"/>
    <p:sldLayoutId id="2147485661" r:id="rId10"/>
    <p:sldLayoutId id="2147485662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7987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987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3303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64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4087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66" r:id="rId1"/>
    <p:sldLayoutId id="2147485667" r:id="rId2"/>
    <p:sldLayoutId id="2147485668" r:id="rId3"/>
    <p:sldLayoutId id="2147485669" r:id="rId4"/>
    <p:sldLayoutId id="2147485670" r:id="rId5"/>
    <p:sldLayoutId id="2147485671" r:id="rId6"/>
    <p:sldLayoutId id="2147485672" r:id="rId7"/>
    <p:sldLayoutId id="2147485673" r:id="rId8"/>
    <p:sldLayoutId id="2147485674" r:id="rId9"/>
    <p:sldLayoutId id="2147485675" r:id="rId10"/>
    <p:sldLayoutId id="2147485676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88068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806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9388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78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94212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4213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3960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80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81924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25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382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82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7439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87" r:id="rId1"/>
    <p:sldLayoutId id="2147485688" r:id="rId2"/>
    <p:sldLayoutId id="2147485689" r:id="rId3"/>
    <p:sldLayoutId id="2147485690" r:id="rId4"/>
    <p:sldLayoutId id="2147485691" r:id="rId5"/>
    <p:sldLayoutId id="2147485692" r:id="rId6"/>
    <p:sldLayoutId id="2147485693" r:id="rId7"/>
    <p:sldLayoutId id="2147485694" r:id="rId8"/>
    <p:sldLayoutId id="2147485695" r:id="rId9"/>
    <p:sldLayoutId id="2147485696" r:id="rId10"/>
    <p:sldLayoutId id="2147485697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2532" name="Picture 87" descr="icc5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3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40" r:id="rId1"/>
    <p:sldLayoutId id="2147485541" r:id="rId2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65540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5541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561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99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56324" name="Picture 87" descr="icc5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325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8471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01" r:id="rId1"/>
    <p:sldLayoutId id="2147485702" r:id="rId2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96260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6261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6088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04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038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07" r:id="rId1"/>
    <p:sldLayoutId id="2147485708" r:id="rId2"/>
    <p:sldLayoutId id="2147485709" r:id="rId3"/>
    <p:sldLayoutId id="2147485710" r:id="rId4"/>
    <p:sldLayoutId id="2147485711" r:id="rId5"/>
    <p:sldLayoutId id="2147485712" r:id="rId6"/>
    <p:sldLayoutId id="2147485713" r:id="rId7"/>
    <p:sldLayoutId id="2147485714" r:id="rId8"/>
    <p:sldLayoutId id="2147485715" r:id="rId9"/>
    <p:sldLayoutId id="2147485716" r:id="rId10"/>
    <p:sldLayoutId id="2147485717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9011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011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2584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19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4013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21" r:id="rId1"/>
    <p:sldLayoutId id="2147485722" r:id="rId2"/>
    <p:sldLayoutId id="2147485723" r:id="rId3"/>
    <p:sldLayoutId id="2147485724" r:id="rId4"/>
    <p:sldLayoutId id="2147485725" r:id="rId5"/>
    <p:sldLayoutId id="2147485726" r:id="rId6"/>
    <p:sldLayoutId id="2147485727" r:id="rId7"/>
    <p:sldLayoutId id="2147485728" r:id="rId8"/>
    <p:sldLayoutId id="2147485729" r:id="rId9"/>
    <p:sldLayoutId id="2147485730" r:id="rId10"/>
    <p:sldLayoutId id="2147485731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grpSp>
        <p:nvGrpSpPr>
          <p:cNvPr id="34819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34821" name="Picture 87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822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46" r:id="rId1"/>
    <p:sldLayoutId id="2147485705" r:id="rId2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4403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403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51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46084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6085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52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56324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325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57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88068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806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73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92164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165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75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3.jpeg"/><Relationship Id="rId5" Type="http://schemas.openxmlformats.org/officeDocument/2006/relationships/oleObject" Target="../embeddings/oleObject1.bin"/><Relationship Id="rId6" Type="http://schemas.openxmlformats.org/officeDocument/2006/relationships/image" Target="../media/image2.emf"/><Relationship Id="rId7" Type="http://schemas.openxmlformats.org/officeDocument/2006/relationships/image" Target="../media/image1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5.jpg"/><Relationship Id="rId5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0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g"/><Relationship Id="rId1" Type="http://schemas.openxmlformats.org/officeDocument/2006/relationships/slideLayout" Target="../slideLayouts/slideLayout66.xml"/><Relationship Id="rId2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6.xml"/><Relationship Id="rId5" Type="http://schemas.openxmlformats.org/officeDocument/2006/relationships/image" Target="../media/image15.png"/><Relationship Id="rId1" Type="http://schemas.microsoft.com/office/2007/relationships/media" Target="file://localhost/Users/csf/Movies/popular/tully_hires.qt" TargetMode="External"/><Relationship Id="rId2" Type="http://schemas.openxmlformats.org/officeDocument/2006/relationships/video" Target="file://localhost/Users/csf/Movies/popular/tully_hires.qt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Relationship Id="rId2" Type="http://schemas.openxmlformats.org/officeDocument/2006/relationships/notesSlide" Target="../notesSlides/notesSlid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.jpe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.jpeg"/><Relationship Id="rId5" Type="http://schemas.openxmlformats.org/officeDocument/2006/relationships/image" Target="../media/image18.jpe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4" Type="http://schemas.openxmlformats.org/officeDocument/2006/relationships/image" Target="../media/image20.jpeg"/><Relationship Id="rId5" Type="http://schemas.openxmlformats.org/officeDocument/2006/relationships/oleObject" Target="../embeddings/oleObject2.bin"/><Relationship Id="rId6" Type="http://schemas.openxmlformats.org/officeDocument/2006/relationships/image" Target="../media/image19.emf"/><Relationship Id="rId7" Type="http://schemas.openxmlformats.org/officeDocument/2006/relationships/image" Target="../media/image21.jpeg"/><Relationship Id="rId8" Type="http://schemas.openxmlformats.org/officeDocument/2006/relationships/image" Target="../media/image22.jpe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5" Type="http://schemas.openxmlformats.org/officeDocument/2006/relationships/image" Target="../media/image27.jpeg"/><Relationship Id="rId6" Type="http://schemas.openxmlformats.org/officeDocument/2006/relationships/image" Target="../media/image28.jpeg"/><Relationship Id="rId7" Type="http://schemas.openxmlformats.org/officeDocument/2006/relationships/image" Target="../media/image29.jpg"/><Relationship Id="rId8" Type="http://schemas.openxmlformats.org/officeDocument/2006/relationships/image" Target="../media/image30.jpg"/><Relationship Id="rId1" Type="http://schemas.openxmlformats.org/officeDocument/2006/relationships/slideLayout" Target="../slideLayouts/slideLayout65.xml"/><Relationship Id="rId2" Type="http://schemas.openxmlformats.org/officeDocument/2006/relationships/notesSlide" Target="../notesSlides/notesSlide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Relationship Id="rId2" Type="http://schemas.openxmlformats.org/officeDocument/2006/relationships/notesSlide" Target="../notesSlides/notesSlide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1" Type="http://schemas.openxmlformats.org/officeDocument/2006/relationships/slideLayout" Target="../slideLayouts/slideLayout58.xml"/><Relationship Id="rId2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.jpeg"/><Relationship Id="rId5" Type="http://schemas.openxmlformats.org/officeDocument/2006/relationships/image" Target="../media/image18.jpeg"/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jpeg"/><Relationship Id="rId5" Type="http://schemas.openxmlformats.org/officeDocument/2006/relationships/image" Target="../media/image38.jpeg"/><Relationship Id="rId1" Type="http://schemas.openxmlformats.org/officeDocument/2006/relationships/slideLayout" Target="../slideLayouts/slideLayout79.xml"/><Relationship Id="rId2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12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4" Type="http://schemas.openxmlformats.org/officeDocument/2006/relationships/image" Target="../media/image40.jpeg"/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9.xml"/><Relationship Id="rId4" Type="http://schemas.openxmlformats.org/officeDocument/2006/relationships/notesSlide" Target="../notesSlides/notesSlide19.xml"/><Relationship Id="rId5" Type="http://schemas.openxmlformats.org/officeDocument/2006/relationships/image" Target="../media/image42.png"/><Relationship Id="rId1" Type="http://schemas.microsoft.com/office/2007/relationships/media" Target="file://localhost/Users/csf/Movies/popular/dijkgraaf/VacuumGas3.avi" TargetMode="External"/><Relationship Id="rId2" Type="http://schemas.openxmlformats.org/officeDocument/2006/relationships/video" Target="file://localhost/Users/csf/Movies/popular/dijkgraaf/VacuumGas3.avi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4" Type="http://schemas.openxmlformats.org/officeDocument/2006/relationships/image" Target="../media/image45.jpeg"/><Relationship Id="rId5" Type="http://schemas.openxmlformats.org/officeDocument/2006/relationships/oleObject" Target="../embeddings/oleObject3.bin"/><Relationship Id="rId6" Type="http://schemas.openxmlformats.org/officeDocument/2006/relationships/image" Target="../media/image43.emf"/><Relationship Id="rId7" Type="http://schemas.openxmlformats.org/officeDocument/2006/relationships/oleObject" Target="../embeddings/oleObject4.bin"/><Relationship Id="rId8" Type="http://schemas.openxmlformats.org/officeDocument/2006/relationships/image" Target="../media/image44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4" Type="http://schemas.openxmlformats.org/officeDocument/2006/relationships/notesSlide" Target="../notesSlides/notesSlide22.xml"/><Relationship Id="rId5" Type="http://schemas.openxmlformats.org/officeDocument/2006/relationships/image" Target="../media/image42.png"/><Relationship Id="rId1" Type="http://schemas.microsoft.com/office/2007/relationships/media" Target="file://localhost/Users/csf/Movies/popular/dijkgraaf/VacuumGas3.avi" TargetMode="External"/><Relationship Id="rId2" Type="http://schemas.openxmlformats.org/officeDocument/2006/relationships/video" Target="file://localhost/Users/csf/Movies/popular/dijkgraaf/VacuumGas3.avi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4" Type="http://schemas.openxmlformats.org/officeDocument/2006/relationships/image" Target="../media/image45.jpeg"/><Relationship Id="rId5" Type="http://schemas.openxmlformats.org/officeDocument/2006/relationships/oleObject" Target="../embeddings/oleObject5.bin"/><Relationship Id="rId6" Type="http://schemas.openxmlformats.org/officeDocument/2006/relationships/image" Target="../media/image43.emf"/><Relationship Id="rId7" Type="http://schemas.openxmlformats.org/officeDocument/2006/relationships/oleObject" Target="../embeddings/oleObject6.bin"/><Relationship Id="rId8" Type="http://schemas.openxmlformats.org/officeDocument/2006/relationships/image" Target="../media/image44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4" Type="http://schemas.openxmlformats.org/officeDocument/2006/relationships/image" Target="../media/image41.jpeg"/><Relationship Id="rId5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4" Type="http://schemas.openxmlformats.org/officeDocument/2006/relationships/image" Target="../media/image40.jpeg"/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2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26.xml"/><Relationship Id="rId5" Type="http://schemas.openxmlformats.org/officeDocument/2006/relationships/image" Target="../media/image48.png"/><Relationship Id="rId1" Type="http://schemas.microsoft.com/office/2007/relationships/media" Target="file://localhost/Users/csf/Movies/claudio/SPHERE_600x600MPEG1.mpg" TargetMode="External"/><Relationship Id="rId2" Type="http://schemas.openxmlformats.org/officeDocument/2006/relationships/video" Target="file://localhost/Users/csf/Movies/claudio/SPHERE_600x600MPEG1.mpg" TargetMode="Externa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Relationship Id="rId2" Type="http://schemas.openxmlformats.org/officeDocument/2006/relationships/notesSlide" Target="../notesSlides/notesSlide2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4" Type="http://schemas.openxmlformats.org/officeDocument/2006/relationships/image" Target="../media/image41.jpeg"/><Relationship Id="rId5" Type="http://schemas.openxmlformats.org/officeDocument/2006/relationships/image" Target="../media/image47.png"/><Relationship Id="rId1" Type="http://schemas.openxmlformats.org/officeDocument/2006/relationships/slideLayout" Target="../slideLayouts/slideLayout92.xml"/><Relationship Id="rId2" Type="http://schemas.openxmlformats.org/officeDocument/2006/relationships/notesSlide" Target="../notesSlides/notesSlide2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9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0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52.jpeg"/><Relationship Id="rId1" Type="http://schemas.openxmlformats.org/officeDocument/2006/relationships/slideLayout" Target="../slideLayouts/slideLayout105.xml"/><Relationship Id="rId2" Type="http://schemas.openxmlformats.org/officeDocument/2006/relationships/notesSlide" Target="../notesSlides/notesSlide3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Relationship Id="rId2" Type="http://schemas.openxmlformats.org/officeDocument/2006/relationships/image" Target="../media/image5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49.jpeg"/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54.jpeg"/><Relationship Id="rId5" Type="http://schemas.openxmlformats.org/officeDocument/2006/relationships/image" Target="../media/image55.jpeg"/><Relationship Id="rId1" Type="http://schemas.openxmlformats.org/officeDocument/2006/relationships/slideLayout" Target="../slideLayouts/slideLayout108.xml"/><Relationship Id="rId2" Type="http://schemas.openxmlformats.org/officeDocument/2006/relationships/notesSlide" Target="../notesSlides/notesSlide3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4" Type="http://schemas.openxmlformats.org/officeDocument/2006/relationships/image" Target="../media/image57.jpe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.jpeg"/><Relationship Id="rId5" Type="http://schemas.openxmlformats.org/officeDocument/2006/relationships/image" Target="../media/image58.jpe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4" Type="http://schemas.openxmlformats.org/officeDocument/2006/relationships/image" Target="../media/image56.jpeg"/><Relationship Id="rId5" Type="http://schemas.openxmlformats.org/officeDocument/2006/relationships/image" Target="../media/image59.jpeg"/><Relationship Id="rId6" Type="http://schemas.openxmlformats.org/officeDocument/2006/relationships/image" Target="../media/image60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4" Type="http://schemas.openxmlformats.org/officeDocument/2006/relationships/image" Target="../media/image56.jpeg"/><Relationship Id="rId5" Type="http://schemas.openxmlformats.org/officeDocument/2006/relationships/image" Target="../media/image61.jpe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4" Type="http://schemas.openxmlformats.org/officeDocument/2006/relationships/image" Target="../media/image56.jpeg"/><Relationship Id="rId5" Type="http://schemas.openxmlformats.org/officeDocument/2006/relationships/image" Target="../media/image61.jpeg"/><Relationship Id="rId6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9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6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image" Target="../media/image8.jpg"/><Relationship Id="rId3" Type="http://schemas.openxmlformats.org/officeDocument/2006/relationships/image" Target="../media/image9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41.jpeg"/><Relationship Id="rId5" Type="http://schemas.openxmlformats.org/officeDocument/2006/relationships/image" Target="../media/image47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4" Type="http://schemas.openxmlformats.org/officeDocument/2006/relationships/image" Target="../media/image47.png"/><Relationship Id="rId5" Type="http://schemas.openxmlformats.org/officeDocument/2006/relationships/image" Target="../media/image63.jpe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4" Type="http://schemas.openxmlformats.org/officeDocument/2006/relationships/image" Target="../media/image64.png"/><Relationship Id="rId1" Type="http://schemas.microsoft.com/office/2007/relationships/media" Target="file://localhost/Users/csf/Movies/volker/billennium/Aq-A-2-evolv.avi" TargetMode="External"/><Relationship Id="rId2" Type="http://schemas.openxmlformats.org/officeDocument/2006/relationships/video" Target="file://localhost/Users/csf/Movies/volker/billennium/Aq-A-2-evolv.avi" TargetMode="Externa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4" Type="http://schemas.openxmlformats.org/officeDocument/2006/relationships/notesSlide" Target="../notesSlides/notesSlide42.xml"/><Relationship Id="rId5" Type="http://schemas.openxmlformats.org/officeDocument/2006/relationships/image" Target="../media/image65.png"/><Relationship Id="rId1" Type="http://schemas.microsoft.com/office/2007/relationships/media" Target="file://localhost/Users/csf/Movies/volker/millennium/millennium_flythru_fast.avi" TargetMode="External"/><Relationship Id="rId2" Type="http://schemas.openxmlformats.org/officeDocument/2006/relationships/video" Target="file://localhost/Users/csf/Movies/volker/millennium/millennium_flythru_fast.avi" TargetMode="Externa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4" Type="http://schemas.openxmlformats.org/officeDocument/2006/relationships/image" Target="../media/image66.png"/><Relationship Id="rId1" Type="http://schemas.microsoft.com/office/2007/relationships/media" Target="../media/media1.avi"/><Relationship Id="rId2" Type="http://schemas.openxmlformats.org/officeDocument/2006/relationships/video" Target="../media/media1.avi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image" Target="../media/image67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4" Type="http://schemas.openxmlformats.org/officeDocument/2006/relationships/image" Target="../media/image45.jpeg"/><Relationship Id="rId5" Type="http://schemas.openxmlformats.org/officeDocument/2006/relationships/image" Target="../media/image68.jpeg"/><Relationship Id="rId6" Type="http://schemas.openxmlformats.org/officeDocument/2006/relationships/image" Target="../media/image47.png"/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4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1.jpe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69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4" Type="http://schemas.openxmlformats.org/officeDocument/2006/relationships/image" Target="../media/image3.jpeg"/><Relationship Id="rId5" Type="http://schemas.openxmlformats.org/officeDocument/2006/relationships/oleObject" Target="../embeddings/oleObject7.bin"/><Relationship Id="rId6" Type="http://schemas.openxmlformats.org/officeDocument/2006/relationships/image" Target="../media/image70.emf"/><Relationship Id="rId7" Type="http://schemas.openxmlformats.org/officeDocument/2006/relationships/image" Target="../media/image1.jpeg"/><Relationship Id="rId8" Type="http://schemas.openxmlformats.org/officeDocument/2006/relationships/image" Target="../media/image71.jpe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image" Target="../media/image8.jpg"/><Relationship Id="rId3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5.jpg"/><Relationship Id="rId5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9" name="Picture 2" descr="cath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72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1618" name="Object 2"/>
          <p:cNvGraphicFramePr>
            <a:graphicFrameLocks noChangeAspect="1"/>
          </p:cNvGraphicFramePr>
          <p:nvPr/>
        </p:nvGraphicFramePr>
        <p:xfrm>
          <a:off x="46038" y="265113"/>
          <a:ext cx="1063625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23" name="CorelDRAW" r:id="rId5" imgW="4038600" imgH="4219575" progId="CorelDRAW.Graphic.9">
                  <p:embed/>
                </p:oleObj>
              </mc:Choice>
              <mc:Fallback>
                <p:oleObj name="CorelDRAW" r:id="rId5" imgW="4038600" imgH="4219575" progId="CorelDRAW.Graphic.9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8" y="265113"/>
                        <a:ext cx="1063625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4852988" y="4648200"/>
            <a:ext cx="393858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100000"/>
              </a:lnSpc>
              <a:spcBef>
                <a:spcPct val="50000"/>
              </a:spcBef>
              <a:buClr>
                <a:srgbClr val="006600"/>
              </a:buClr>
              <a:buSzPct val="200000"/>
            </a:pPr>
            <a:endParaRPr lang="en-GB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621" name="Text Box 5"/>
          <p:cNvSpPr txBox="1">
            <a:spLocks noChangeArrowheads="1"/>
          </p:cNvSpPr>
          <p:nvPr/>
        </p:nvSpPr>
        <p:spPr bwMode="auto">
          <a:xfrm>
            <a:off x="990600" y="2971800"/>
            <a:ext cx="7259638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900" i="1">
                <a:solidFill>
                  <a:srgbClr val="000066"/>
                </a:solidFill>
                <a:latin typeface="Times New Roman" charset="0"/>
              </a:rPr>
              <a:t>Carlos S.  Frenk</a:t>
            </a:r>
          </a:p>
          <a:p>
            <a:pPr algn="ctr"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900" i="1">
                <a:solidFill>
                  <a:srgbClr val="000066"/>
                </a:solidFill>
                <a:latin typeface="Times New Roman" charset="0"/>
              </a:rPr>
              <a:t>  Institute for Computational Cosmology, Durham</a:t>
            </a:r>
          </a:p>
        </p:txBody>
      </p:sp>
      <p:pic>
        <p:nvPicPr>
          <p:cNvPr id="111622" name="Picture 6" descr="icc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214313"/>
            <a:ext cx="2122488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3" name="AutoShape 7"/>
          <p:cNvSpPr>
            <a:spLocks noChangeArrowheads="1"/>
          </p:cNvSpPr>
          <p:nvPr/>
        </p:nvSpPr>
        <p:spPr bwMode="auto">
          <a:xfrm>
            <a:off x="1043608" y="1552328"/>
            <a:ext cx="7560840" cy="1267321"/>
          </a:xfrm>
          <a:prstGeom prst="roundRect">
            <a:avLst>
              <a:gd name="adj" fmla="val 60"/>
            </a:avLst>
          </a:prstGeom>
          <a:solidFill>
            <a:srgbClr val="FFCC00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wrap="square" lIns="0" tIns="0" rIns="0" bIns="0" anchor="ctr" anchorCtr="1">
            <a:spAutoFit/>
          </a:bodyPr>
          <a:lstStyle/>
          <a:p>
            <a:pPr algn="ctr" defTabSz="828675" eaLnBrk="1">
              <a:lnSpc>
                <a:spcPct val="93000"/>
              </a:lnSpc>
              <a:spcBef>
                <a:spcPts val="1800"/>
              </a:spcBef>
              <a:buClr>
                <a:srgbClr val="000000"/>
              </a:buClr>
              <a:buSzPct val="45000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</a:pPr>
            <a:r>
              <a:rPr lang="en-US" sz="4400" dirty="0">
                <a:solidFill>
                  <a:srgbClr val="FF0000"/>
                </a:solidFill>
              </a:rPr>
              <a:t>Los </a:t>
            </a:r>
            <a:r>
              <a:rPr lang="en-US" sz="4400" dirty="0" err="1" smtClean="0">
                <a:solidFill>
                  <a:srgbClr val="FF0000"/>
                </a:solidFill>
              </a:rPr>
              <a:t>límites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>
                <a:solidFill>
                  <a:srgbClr val="FF0000"/>
                </a:solidFill>
              </a:rPr>
              <a:t>del </a:t>
            </a:r>
            <a:r>
              <a:rPr lang="en-US" sz="4400" dirty="0" err="1">
                <a:solidFill>
                  <a:srgbClr val="FF0000"/>
                </a:solidFill>
              </a:rPr>
              <a:t>universo</a:t>
            </a:r>
            <a:r>
              <a:rPr lang="en-US" sz="4400" dirty="0">
                <a:solidFill>
                  <a:srgbClr val="FF0000"/>
                </a:solidFill>
              </a:rPr>
              <a:t>: </a:t>
            </a:r>
            <a:r>
              <a:rPr lang="en-US" sz="4400" dirty="0" err="1" smtClean="0">
                <a:solidFill>
                  <a:srgbClr val="FF0000"/>
                </a:solidFill>
              </a:rPr>
              <a:t>investigación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>
                <a:solidFill>
                  <a:srgbClr val="FF0000"/>
                </a:solidFill>
              </a:rPr>
              <a:t>y </a:t>
            </a:r>
            <a:r>
              <a:rPr lang="en-US" sz="4400" dirty="0" err="1" smtClean="0">
                <a:solidFill>
                  <a:srgbClr val="FF0000"/>
                </a:solidFill>
              </a:rPr>
              <a:t>creatividad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5868144" y="5733256"/>
            <a:ext cx="3203848" cy="1152128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marR="0" indent="-45720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  <p:pic>
        <p:nvPicPr>
          <p:cNvPr id="7" name="Picture 6" descr="dur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23400"/>
            <a:ext cx="3545027" cy="2845560"/>
          </a:xfrm>
          <a:prstGeom prst="rect">
            <a:avLst/>
          </a:prstGeom>
        </p:spPr>
      </p:pic>
      <p:pic>
        <p:nvPicPr>
          <p:cNvPr id="9" name="Picture 8" descr="picass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705" y="3573016"/>
            <a:ext cx="2705707" cy="3312368"/>
          </a:xfrm>
          <a:prstGeom prst="rect">
            <a:avLst/>
          </a:prstGeom>
        </p:spPr>
      </p:pic>
      <p:pic>
        <p:nvPicPr>
          <p:cNvPr id="10" name="Picture 9" descr="zurbara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73" y="1124744"/>
            <a:ext cx="2687435" cy="4013076"/>
          </a:xfrm>
          <a:prstGeom prst="rect">
            <a:avLst/>
          </a:prstGeom>
        </p:spPr>
      </p:pic>
      <p:pic>
        <p:nvPicPr>
          <p:cNvPr id="13" name="Picture 12" descr="planck_power_spectrum_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6656" r="5328" b="6590"/>
          <a:stretch>
            <a:fillRect/>
          </a:stretch>
        </p:blipFill>
        <p:spPr bwMode="auto">
          <a:xfrm>
            <a:off x="2123728" y="4281733"/>
            <a:ext cx="4309715" cy="253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372200" y="188640"/>
            <a:ext cx="2808312" cy="715963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</a:rPr>
              <a:t>Creatividad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72200" y="1196753"/>
            <a:ext cx="2880320" cy="1782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Arte y </a:t>
            </a:r>
            <a:r>
              <a:rPr lang="en-US" sz="2400" dirty="0" err="1" smtClean="0">
                <a:solidFill>
                  <a:schemeClr val="bg1"/>
                </a:solidFill>
              </a:rPr>
              <a:t>ciencia</a:t>
            </a:r>
            <a:r>
              <a:rPr lang="en-US" sz="2400" dirty="0" smtClean="0">
                <a:solidFill>
                  <a:schemeClr val="bg1"/>
                </a:solidFill>
              </a:rPr>
              <a:t> son la </a:t>
            </a:r>
            <a:r>
              <a:rPr lang="en-US" sz="2400" dirty="0" err="1" smtClean="0">
                <a:solidFill>
                  <a:schemeClr val="bg1"/>
                </a:solidFill>
              </a:rPr>
              <a:t>expresión</a:t>
            </a:r>
            <a:r>
              <a:rPr lang="en-US" sz="2400" dirty="0" smtClean="0">
                <a:solidFill>
                  <a:schemeClr val="bg1"/>
                </a:solidFill>
              </a:rPr>
              <a:t> mas </a:t>
            </a:r>
            <a:r>
              <a:rPr lang="en-US" sz="2400" dirty="0" err="1" smtClean="0">
                <a:solidFill>
                  <a:schemeClr val="bg1"/>
                </a:solidFill>
              </a:rPr>
              <a:t>alta</a:t>
            </a:r>
            <a:r>
              <a:rPr lang="en-US" sz="2400" dirty="0" smtClean="0">
                <a:solidFill>
                  <a:schemeClr val="bg1"/>
                </a:solidFill>
              </a:rPr>
              <a:t> de la </a:t>
            </a:r>
            <a:r>
              <a:rPr lang="en-US" sz="2400" dirty="0" err="1" smtClean="0">
                <a:solidFill>
                  <a:schemeClr val="bg1"/>
                </a:solidFill>
              </a:rPr>
              <a:t>creatividad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humana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80844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186" name="Picture 3" descr="hieronymus-bosch102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extrusionH="19050" contourW="31750">
            <a:bevelT/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123728" y="116632"/>
            <a:ext cx="5040560" cy="600164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3600" dirty="0" smtClean="0">
                <a:solidFill>
                  <a:srgbClr val="FF0000"/>
                </a:solidFill>
              </a:rPr>
              <a:t>Los </a:t>
            </a:r>
            <a:r>
              <a:rPr lang="en-US" sz="3600" dirty="0" err="1" smtClean="0">
                <a:solidFill>
                  <a:srgbClr val="FF0000"/>
                </a:solidFill>
              </a:rPr>
              <a:t>límites</a:t>
            </a:r>
            <a:r>
              <a:rPr lang="en-US" sz="3600" dirty="0" smtClean="0">
                <a:solidFill>
                  <a:srgbClr val="FF0000"/>
                </a:solidFill>
              </a:rPr>
              <a:t> del </a:t>
            </a:r>
            <a:r>
              <a:rPr lang="en-US" sz="3600" dirty="0" err="1" smtClean="0">
                <a:solidFill>
                  <a:srgbClr val="FF0000"/>
                </a:solidFill>
              </a:rPr>
              <a:t>Universo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endParaRPr lang="en-US" sz="3200" dirty="0">
              <a:solidFill>
                <a:srgbClr val="0000FF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475656" y="1124744"/>
            <a:ext cx="6718523" cy="4953867"/>
            <a:chOff x="2339752" y="1916832"/>
            <a:chExt cx="6718523" cy="4953867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>
              <a:off x="6981825" y="6335713"/>
              <a:ext cx="2076450" cy="522287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118800" rIns="90000" bIns="118800" anchor="ctr"/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39752" y="2195242"/>
              <a:ext cx="6472461" cy="467545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>
              <a:outerShdw blurRad="63500" dist="38099" dir="2700000" algn="ctr" rotWithShape="0">
                <a:srgbClr val="181502">
                  <a:alpha val="74998"/>
                </a:srgbClr>
              </a:outerShdw>
            </a:effectLst>
          </p:spPr>
        </p:pic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4139952" y="5765775"/>
              <a:ext cx="2451100" cy="615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dist="63500" dir="2700000" algn="ctr" rotWithShape="0">
                <a:srgbClr val="312B05">
                  <a:alpha val="74998"/>
                </a:srgbClr>
              </a:outerShdw>
            </a:effectLst>
          </p:spPr>
          <p:txBody>
            <a:bodyPr lIns="0" tIns="0" rIns="0" bIns="0">
              <a:spAutoFit/>
            </a:bodyPr>
            <a:lstStyle/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/>
              </a:pPr>
              <a:r>
                <a:rPr lang="en-US" sz="2000" b="1" dirty="0">
                  <a:solidFill>
                    <a:srgbClr val="FD003D"/>
                  </a:solidFill>
                </a:rPr>
                <a:t>  Perhaps </a:t>
              </a:r>
              <a:r>
                <a:rPr lang="en-US" sz="2000" b="1" dirty="0" smtClean="0">
                  <a:solidFill>
                    <a:srgbClr val="FD003D"/>
                  </a:solidFill>
                </a:rPr>
                <a:t>10</a:t>
              </a:r>
              <a:r>
                <a:rPr lang="en-US" sz="2000" b="1" baseline="30000" dirty="0" smtClean="0">
                  <a:solidFill>
                    <a:srgbClr val="FD003D"/>
                  </a:solidFill>
                </a:rPr>
                <a:t>500</a:t>
              </a:r>
              <a:r>
                <a:rPr lang="en-US" sz="2000" b="1" dirty="0" smtClean="0">
                  <a:solidFill>
                    <a:srgbClr val="FD003D"/>
                  </a:solidFill>
                </a:rPr>
                <a:t>   </a:t>
              </a:r>
              <a:r>
                <a:rPr lang="en-US" sz="2000" b="1" dirty="0">
                  <a:solidFill>
                    <a:srgbClr val="FD003D"/>
                  </a:solidFill>
                </a:rPr>
                <a:t>different </a:t>
              </a:r>
              <a:r>
                <a:rPr lang="en-US" sz="2000" b="1" dirty="0" err="1">
                  <a:solidFill>
                    <a:srgbClr val="FD003D"/>
                  </a:solidFill>
                </a:rPr>
                <a:t>vacua</a:t>
              </a:r>
              <a:endParaRPr lang="en-US" sz="2000" b="1" dirty="0">
                <a:solidFill>
                  <a:srgbClr val="FD003D"/>
                </a:solidFill>
              </a:endParaRPr>
            </a:p>
          </p:txBody>
        </p:sp>
        <p:sp>
          <p:nvSpPr>
            <p:cNvPr id="9" name="Rectangle 6"/>
            <p:cNvSpPr>
              <a:spLocks noChangeAspect="1" noChangeArrowheads="1"/>
            </p:cNvSpPr>
            <p:nvPr/>
          </p:nvSpPr>
          <p:spPr bwMode="auto">
            <a:xfrm>
              <a:off x="4427984" y="1916832"/>
              <a:ext cx="2448272" cy="576263"/>
            </a:xfrm>
            <a:prstGeom prst="rect">
              <a:avLst/>
            </a:prstGeom>
            <a:solidFill>
              <a:srgbClr val="FFCC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0000" tIns="82800" rIns="90000" bIns="10800" anchor="ctr" anchorCtr="1"/>
            <a:lstStyle/>
            <a:p>
              <a:pPr>
                <a:lnSpc>
                  <a:spcPct val="50000"/>
                </a:lnSpc>
                <a:spcBef>
                  <a:spcPct val="50000"/>
                </a:spcBef>
                <a:buClrTx/>
              </a:pPr>
              <a:r>
                <a:rPr lang="en-US" dirty="0" smtClean="0">
                  <a:solidFill>
                    <a:srgbClr val="FF0000"/>
                  </a:solidFill>
                </a:rPr>
                <a:t>El </a:t>
              </a:r>
              <a:r>
                <a:rPr lang="en-US" dirty="0" err="1" smtClean="0">
                  <a:solidFill>
                    <a:srgbClr val="FF0000"/>
                  </a:solidFill>
                </a:rPr>
                <a:t>multiverso</a:t>
              </a:r>
              <a:endParaRPr lang="en-US" dirty="0" smtClean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7216942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9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762" name="Group 4"/>
          <p:cNvGrpSpPr>
            <a:grpSpLocks/>
          </p:cNvGrpSpPr>
          <p:nvPr/>
        </p:nvGrpSpPr>
        <p:grpSpPr bwMode="auto">
          <a:xfrm>
            <a:off x="152400" y="2060848"/>
            <a:ext cx="8991600" cy="4167539"/>
            <a:chOff x="304800" y="2060826"/>
            <a:chExt cx="8991600" cy="4167489"/>
          </a:xfrm>
        </p:grpSpPr>
        <p:sp>
          <p:nvSpPr>
            <p:cNvPr id="117763" name="Rectangle 2"/>
            <p:cNvSpPr>
              <a:spLocks noChangeArrowheads="1"/>
            </p:cNvSpPr>
            <p:nvPr/>
          </p:nvSpPr>
          <p:spPr bwMode="auto">
            <a:xfrm>
              <a:off x="304800" y="2708890"/>
              <a:ext cx="8991600" cy="3519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Aft>
                  <a:spcPts val="1800"/>
                </a:spcAft>
                <a:buSzPct val="125000"/>
              </a:pPr>
              <a:r>
                <a:rPr lang="en-US" dirty="0">
                  <a:solidFill>
                    <a:srgbClr val="000000"/>
                  </a:solidFill>
                </a:rPr>
                <a:t>Las </a:t>
              </a:r>
              <a:r>
                <a:rPr lang="en-US" dirty="0" err="1">
                  <a:solidFill>
                    <a:srgbClr val="000000"/>
                  </a:solidFill>
                </a:rPr>
                <a:t>leyes</a:t>
              </a:r>
              <a:r>
                <a:rPr lang="en-US" dirty="0">
                  <a:solidFill>
                    <a:srgbClr val="000000"/>
                  </a:solidFill>
                </a:rPr>
                <a:t> de la </a:t>
              </a:r>
              <a:r>
                <a:rPr lang="en-US" dirty="0" err="1" smtClean="0">
                  <a:solidFill>
                    <a:srgbClr val="000000"/>
                  </a:solidFill>
                </a:rPr>
                <a:t>física</a:t>
              </a:r>
              <a:r>
                <a:rPr lang="en-US" dirty="0">
                  <a:solidFill>
                    <a:srgbClr val="000000"/>
                  </a:solidFill>
                </a:rPr>
                <a:t>: </a:t>
              </a:r>
              <a:r>
                <a:rPr lang="en-US" sz="2400" dirty="0" err="1">
                  <a:solidFill>
                    <a:srgbClr val="3366FF"/>
                  </a:solidFill>
                </a:rPr>
                <a:t>reglas</a:t>
              </a:r>
              <a:r>
                <a:rPr lang="en-US" sz="2400" dirty="0">
                  <a:solidFill>
                    <a:srgbClr val="3366FF"/>
                  </a:solidFill>
                </a:rPr>
                <a:t> </a:t>
              </a:r>
              <a:r>
                <a:rPr lang="en-US" sz="2400" dirty="0" err="1">
                  <a:solidFill>
                    <a:srgbClr val="3366FF"/>
                  </a:solidFill>
                </a:rPr>
                <a:t>generales</a:t>
              </a:r>
              <a:r>
                <a:rPr lang="en-US" sz="2400" dirty="0">
                  <a:solidFill>
                    <a:srgbClr val="3366FF"/>
                  </a:solidFill>
                </a:rPr>
                <a:t> </a:t>
              </a:r>
              <a:r>
                <a:rPr lang="en-US" sz="2400" dirty="0" err="1">
                  <a:solidFill>
                    <a:srgbClr val="3366FF"/>
                  </a:solidFill>
                </a:rPr>
                <a:t>sobre</a:t>
              </a:r>
              <a:r>
                <a:rPr lang="en-US" sz="2400" dirty="0">
                  <a:solidFill>
                    <a:srgbClr val="3366FF"/>
                  </a:solidFill>
                </a:rPr>
                <a:t> </a:t>
              </a:r>
              <a:r>
                <a:rPr lang="en-US" sz="2400" dirty="0" err="1" smtClean="0">
                  <a:solidFill>
                    <a:srgbClr val="3366FF"/>
                  </a:solidFill>
                </a:rPr>
                <a:t>fenómenos</a:t>
              </a:r>
              <a:r>
                <a:rPr lang="en-US" sz="2400" dirty="0" smtClean="0">
                  <a:solidFill>
                    <a:srgbClr val="3366FF"/>
                  </a:solidFill>
                </a:rPr>
                <a:t>  </a:t>
              </a:r>
              <a:r>
                <a:rPr lang="en-US" sz="2400" dirty="0" err="1">
                  <a:solidFill>
                    <a:srgbClr val="3366FF"/>
                  </a:solidFill>
                </a:rPr>
                <a:t>naturales</a:t>
              </a:r>
              <a:r>
                <a:rPr lang="en-US" sz="2400" dirty="0">
                  <a:solidFill>
                    <a:srgbClr val="3366FF"/>
                  </a:solidFill>
                </a:rPr>
                <a:t>, </a:t>
              </a:r>
              <a:r>
                <a:rPr lang="en-US" sz="2400" dirty="0" err="1">
                  <a:solidFill>
                    <a:srgbClr val="3366FF"/>
                  </a:solidFill>
                </a:rPr>
                <a:t>derivadas</a:t>
              </a:r>
              <a:r>
                <a:rPr lang="en-US" sz="2400" dirty="0">
                  <a:solidFill>
                    <a:srgbClr val="3366FF"/>
                  </a:solidFill>
                </a:rPr>
                <a:t> </a:t>
              </a:r>
              <a:r>
                <a:rPr lang="en-US" sz="2400" dirty="0" err="1" smtClean="0">
                  <a:solidFill>
                    <a:srgbClr val="3366FF"/>
                  </a:solidFill>
                </a:rPr>
                <a:t>empíricamente</a:t>
              </a:r>
              <a:r>
                <a:rPr lang="en-US" sz="2400" dirty="0">
                  <a:solidFill>
                    <a:srgbClr val="3366FF"/>
                  </a:solidFill>
                </a:rPr>
                <a:t>, y </a:t>
              </a:r>
              <a:r>
                <a:rPr lang="en-US" sz="2400" dirty="0" err="1">
                  <a:solidFill>
                    <a:srgbClr val="3366FF"/>
                  </a:solidFill>
                </a:rPr>
                <a:t>expresadas</a:t>
              </a:r>
              <a:r>
                <a:rPr lang="en-US" sz="2400" dirty="0">
                  <a:solidFill>
                    <a:srgbClr val="3366FF"/>
                  </a:solidFill>
                </a:rPr>
                <a:t> </a:t>
              </a:r>
              <a:r>
                <a:rPr lang="en-US" sz="2400" dirty="0" err="1">
                  <a:solidFill>
                    <a:srgbClr val="3366FF"/>
                  </a:solidFill>
                </a:rPr>
                <a:t>matematicamente</a:t>
              </a:r>
              <a:r>
                <a:rPr lang="en-US" sz="2400" dirty="0">
                  <a:solidFill>
                    <a:srgbClr val="3366FF"/>
                  </a:solidFill>
                </a:rPr>
                <a:t> e.g. ley de </a:t>
              </a:r>
              <a:r>
                <a:rPr lang="en-US" sz="2400" dirty="0" err="1" smtClean="0">
                  <a:solidFill>
                    <a:srgbClr val="3366FF"/>
                  </a:solidFill>
                </a:rPr>
                <a:t>gravitación</a:t>
              </a:r>
              <a:r>
                <a:rPr lang="en-US" sz="2400" dirty="0" smtClean="0">
                  <a:solidFill>
                    <a:srgbClr val="3366FF"/>
                  </a:solidFill>
                </a:rPr>
                <a:t> </a:t>
              </a:r>
              <a:r>
                <a:rPr lang="en-US" sz="2400" dirty="0">
                  <a:solidFill>
                    <a:srgbClr val="3366FF"/>
                  </a:solidFill>
                </a:rPr>
                <a:t>de Newton, ley de los gases de Boyle, </a:t>
              </a:r>
              <a:r>
                <a:rPr lang="en-US" sz="2400" dirty="0" err="1" smtClean="0">
                  <a:solidFill>
                    <a:srgbClr val="3366FF"/>
                  </a:solidFill>
                </a:rPr>
                <a:t>mecánica</a:t>
              </a:r>
              <a:r>
                <a:rPr lang="en-US" sz="2400" dirty="0" smtClean="0">
                  <a:solidFill>
                    <a:srgbClr val="3366FF"/>
                  </a:solidFill>
                </a:rPr>
                <a:t> </a:t>
              </a:r>
              <a:r>
                <a:rPr lang="en-US" sz="2400" dirty="0" err="1" smtClean="0">
                  <a:solidFill>
                    <a:srgbClr val="3366FF"/>
                  </a:solidFill>
                </a:rPr>
                <a:t>cuántica</a:t>
              </a:r>
              <a:r>
                <a:rPr lang="en-US" sz="2400" dirty="0">
                  <a:solidFill>
                    <a:srgbClr val="3366FF"/>
                  </a:solidFill>
                </a:rPr>
                <a:t>, </a:t>
              </a:r>
              <a:r>
                <a:rPr lang="en-US" sz="2400" dirty="0" err="1">
                  <a:solidFill>
                    <a:srgbClr val="3366FF"/>
                  </a:solidFill>
                </a:rPr>
                <a:t>relatividad</a:t>
              </a:r>
              <a:endParaRPr lang="en-US" sz="2400" dirty="0">
                <a:solidFill>
                  <a:srgbClr val="3366FF"/>
                </a:solidFill>
              </a:endParaRPr>
            </a:p>
            <a:p>
              <a:pPr lvl="1">
                <a:spcAft>
                  <a:spcPts val="1800"/>
                </a:spcAft>
                <a:buSzPct val="125000"/>
                <a:buFont typeface="Lucida Grande" charset="0"/>
                <a:buChar char="-"/>
              </a:pPr>
              <a:r>
                <a:rPr lang="en-US" sz="2400" dirty="0">
                  <a:solidFill>
                    <a:srgbClr val="3366FF"/>
                  </a:solidFill>
                </a:rPr>
                <a:t> </a:t>
              </a:r>
              <a:r>
                <a:rPr lang="en-US" dirty="0" err="1">
                  <a:solidFill>
                    <a:srgbClr val="000000"/>
                  </a:solidFill>
                </a:rPr>
                <a:t>Verificadas</a:t>
              </a:r>
              <a:r>
                <a:rPr lang="en-US" dirty="0">
                  <a:solidFill>
                    <a:srgbClr val="000000"/>
                  </a:solidFill>
                </a:rPr>
                <a:t> </a:t>
              </a:r>
              <a:r>
                <a:rPr lang="en-US" dirty="0" err="1">
                  <a:solidFill>
                    <a:srgbClr val="000000"/>
                  </a:solidFill>
                </a:rPr>
                <a:t>experimentalmente</a:t>
              </a:r>
              <a:r>
                <a:rPr lang="en-US" dirty="0">
                  <a:solidFill>
                    <a:srgbClr val="000000"/>
                  </a:solidFill>
                </a:rPr>
                <a:t> en la Tierra  </a:t>
              </a:r>
            </a:p>
            <a:p>
              <a:pPr lvl="1">
                <a:spcAft>
                  <a:spcPts val="1200"/>
                </a:spcAft>
                <a:buSzPct val="125000"/>
                <a:buFont typeface="Lucida Grande" charset="0"/>
                <a:buChar char="-"/>
              </a:pPr>
              <a:r>
                <a:rPr lang="en-US" dirty="0">
                  <a:solidFill>
                    <a:srgbClr val="000000"/>
                  </a:solidFill>
                </a:rPr>
                <a:t> </a:t>
              </a:r>
              <a:r>
                <a:rPr lang="en-US" dirty="0" err="1">
                  <a:solidFill>
                    <a:srgbClr val="000000"/>
                  </a:solidFill>
                </a:rPr>
                <a:t>Universales</a:t>
              </a:r>
              <a:r>
                <a:rPr lang="en-US" dirty="0">
                  <a:solidFill>
                    <a:srgbClr val="000000"/>
                  </a:solidFill>
                </a:rPr>
                <a:t> (?)</a:t>
              </a:r>
            </a:p>
          </p:txBody>
        </p:sp>
        <p:sp>
          <p:nvSpPr>
            <p:cNvPr id="117765" name="TextBox 3"/>
            <p:cNvSpPr txBox="1">
              <a:spLocks noChangeArrowheads="1"/>
            </p:cNvSpPr>
            <p:nvPr/>
          </p:nvSpPr>
          <p:spPr bwMode="auto">
            <a:xfrm>
              <a:off x="1340024" y="2060826"/>
              <a:ext cx="6672169" cy="577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dirty="0">
                  <a:solidFill>
                    <a:srgbClr val="000000"/>
                  </a:solidFill>
                </a:rPr>
                <a:t>La </a:t>
              </a:r>
              <a:r>
                <a:rPr lang="en-US" dirty="0" err="1" smtClean="0">
                  <a:solidFill>
                    <a:srgbClr val="000000"/>
                  </a:solidFill>
                </a:rPr>
                <a:t>cosmología</a:t>
              </a:r>
              <a:r>
                <a:rPr lang="en-US" dirty="0" smtClean="0">
                  <a:solidFill>
                    <a:srgbClr val="000000"/>
                  </a:solidFill>
                </a:rPr>
                <a:t> </a:t>
              </a:r>
              <a:r>
                <a:rPr lang="en-US" dirty="0" err="1">
                  <a:solidFill>
                    <a:srgbClr val="000000"/>
                  </a:solidFill>
                </a:rPr>
                <a:t>moderna</a:t>
              </a:r>
              <a:r>
                <a:rPr lang="en-US" dirty="0">
                  <a:solidFill>
                    <a:srgbClr val="000000"/>
                  </a:solidFill>
                </a:rPr>
                <a:t> </a:t>
              </a:r>
              <a:r>
                <a:rPr lang="en-US" dirty="0" err="1">
                  <a:solidFill>
                    <a:srgbClr val="000000"/>
                  </a:solidFill>
                </a:rPr>
                <a:t>esta</a:t>
              </a:r>
              <a:r>
                <a:rPr lang="en-US" dirty="0">
                  <a:solidFill>
                    <a:srgbClr val="000000"/>
                  </a:solidFill>
                </a:rPr>
                <a:t> </a:t>
              </a:r>
              <a:r>
                <a:rPr lang="en-US" dirty="0" err="1">
                  <a:solidFill>
                    <a:srgbClr val="000000"/>
                  </a:solidFill>
                </a:rPr>
                <a:t>basada</a:t>
              </a:r>
              <a:r>
                <a:rPr lang="en-US" dirty="0">
                  <a:solidFill>
                    <a:srgbClr val="000000"/>
                  </a:solidFill>
                </a:rPr>
                <a:t> en: </a:t>
              </a:r>
            </a:p>
          </p:txBody>
        </p:sp>
      </p:grp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619672" y="116632"/>
            <a:ext cx="7488832" cy="1165447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3600" dirty="0" smtClean="0">
                <a:solidFill>
                  <a:srgbClr val="FF0000"/>
                </a:solidFill>
              </a:rPr>
              <a:t>       Los </a:t>
            </a:r>
            <a:r>
              <a:rPr lang="en-US" sz="3600" dirty="0" err="1" smtClean="0">
                <a:solidFill>
                  <a:srgbClr val="FF0000"/>
                </a:solidFill>
              </a:rPr>
              <a:t>límites</a:t>
            </a:r>
            <a:r>
              <a:rPr lang="en-US" sz="3600" dirty="0" smtClean="0">
                <a:solidFill>
                  <a:srgbClr val="FF0000"/>
                </a:solidFill>
              </a:rPr>
              <a:t> del </a:t>
            </a:r>
            <a:r>
              <a:rPr lang="en-US" sz="3600" dirty="0" err="1" smtClean="0">
                <a:solidFill>
                  <a:srgbClr val="FF0000"/>
                </a:solidFill>
              </a:rPr>
              <a:t>Universo</a:t>
            </a:r>
            <a:endParaRPr lang="en-US" sz="3600" dirty="0">
              <a:solidFill>
                <a:srgbClr val="FF0000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en-US" sz="3200" dirty="0" smtClean="0">
                <a:solidFill>
                  <a:srgbClr val="0000FF"/>
                </a:solidFill>
              </a:rPr>
              <a:t>(o de </a:t>
            </a:r>
            <a:r>
              <a:rPr lang="en-US" sz="3200" dirty="0" err="1" smtClean="0">
                <a:solidFill>
                  <a:srgbClr val="0000FF"/>
                </a:solidFill>
              </a:rPr>
              <a:t>nuestra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</a:rPr>
              <a:t>abilidad</a:t>
            </a:r>
            <a:r>
              <a:rPr lang="en-US" sz="3200" dirty="0" smtClean="0">
                <a:solidFill>
                  <a:srgbClr val="0000FF"/>
                </a:solidFill>
              </a:rPr>
              <a:t> de </a:t>
            </a:r>
            <a:r>
              <a:rPr lang="en-US" sz="3200" dirty="0" err="1" smtClean="0">
                <a:solidFill>
                  <a:srgbClr val="0000FF"/>
                </a:solidFill>
              </a:rPr>
              <a:t>comprenderlo</a:t>
            </a:r>
            <a:r>
              <a:rPr lang="en-US" sz="3200" dirty="0" smtClean="0">
                <a:solidFill>
                  <a:srgbClr val="0000FF"/>
                </a:solidFill>
              </a:rPr>
              <a:t>) </a:t>
            </a:r>
            <a:endParaRPr lang="en-US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30338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346" name="Picture 2" descr="slide7_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0"/>
            <a:ext cx="8382000" cy="69215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132099" name="Text Box 7"/>
          <p:cNvSpPr txBox="1">
            <a:spLocks noChangeArrowheads="1"/>
          </p:cNvSpPr>
          <p:nvPr/>
        </p:nvSpPr>
        <p:spPr bwMode="auto">
          <a:xfrm>
            <a:off x="838200" y="228600"/>
            <a:ext cx="7712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>
                <a:solidFill>
                  <a:srgbClr val="CC0000"/>
                </a:solidFill>
              </a:rPr>
              <a:t>Los </a:t>
            </a:r>
            <a:r>
              <a:rPr lang="en-GB" sz="3200" dirty="0" err="1">
                <a:solidFill>
                  <a:srgbClr val="CC0000"/>
                </a:solidFill>
              </a:rPr>
              <a:t>bloques</a:t>
            </a:r>
            <a:r>
              <a:rPr lang="en-GB" sz="3200" dirty="0">
                <a:solidFill>
                  <a:srgbClr val="CC0000"/>
                </a:solidFill>
              </a:rPr>
              <a:t> de </a:t>
            </a:r>
            <a:r>
              <a:rPr lang="en-GB" sz="3200" dirty="0" err="1" smtClean="0">
                <a:solidFill>
                  <a:srgbClr val="CC0000"/>
                </a:solidFill>
              </a:rPr>
              <a:t>construcción</a:t>
            </a:r>
            <a:r>
              <a:rPr lang="en-GB" sz="3200" dirty="0" smtClean="0">
                <a:solidFill>
                  <a:srgbClr val="CC0000"/>
                </a:solidFill>
              </a:rPr>
              <a:t> </a:t>
            </a:r>
            <a:r>
              <a:rPr lang="en-GB" sz="3200" dirty="0">
                <a:solidFill>
                  <a:srgbClr val="CC0000"/>
                </a:solidFill>
              </a:rPr>
              <a:t>del </a:t>
            </a:r>
            <a:r>
              <a:rPr lang="en-GB" sz="3200" dirty="0" err="1">
                <a:solidFill>
                  <a:srgbClr val="CC0000"/>
                </a:solidFill>
              </a:rPr>
              <a:t>universo</a:t>
            </a:r>
            <a:endParaRPr lang="en-GB" sz="3200" dirty="0">
              <a:solidFill>
                <a:srgbClr val="CC0000"/>
              </a:solidFill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33400" y="6121400"/>
            <a:ext cx="89916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FF0000"/>
                </a:solidFill>
              </a:rPr>
              <a:t>Galaxias: colecciones de hasta cien mil millones de estrellas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87400" y="2806700"/>
            <a:ext cx="2620809" cy="3073400"/>
            <a:chOff x="787400" y="2806700"/>
            <a:chExt cx="2620809" cy="3073400"/>
          </a:xfrm>
        </p:grpSpPr>
        <p:pic>
          <p:nvPicPr>
            <p:cNvPr id="2" name="Picture 1" descr="madrid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084" y="4365104"/>
              <a:ext cx="2427125" cy="1514996"/>
            </a:xfrm>
            <a:prstGeom prst="rect">
              <a:avLst/>
            </a:prstGeom>
          </p:spPr>
        </p:pic>
        <p:grpSp>
          <p:nvGrpSpPr>
            <p:cNvPr id="132103" name="Group 3"/>
            <p:cNvGrpSpPr>
              <a:grpSpLocks/>
            </p:cNvGrpSpPr>
            <p:nvPr/>
          </p:nvGrpSpPr>
          <p:grpSpPr bwMode="auto">
            <a:xfrm>
              <a:off x="787400" y="2806700"/>
              <a:ext cx="2070178" cy="2425702"/>
              <a:chOff x="496" y="1768"/>
              <a:chExt cx="1304" cy="1528"/>
            </a:xfrm>
          </p:grpSpPr>
          <p:sp>
            <p:nvSpPr>
              <p:cNvPr id="132104" name="Line 5"/>
              <p:cNvSpPr>
                <a:spLocks noChangeShapeType="1"/>
              </p:cNvSpPr>
              <p:nvPr/>
            </p:nvSpPr>
            <p:spPr bwMode="auto">
              <a:xfrm rot="20874867" flipH="1">
                <a:off x="496" y="1864"/>
                <a:ext cx="1304" cy="130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32105" name="Line 6"/>
              <p:cNvSpPr>
                <a:spLocks noChangeShapeType="1"/>
              </p:cNvSpPr>
              <p:nvPr/>
            </p:nvSpPr>
            <p:spPr bwMode="auto">
              <a:xfrm>
                <a:off x="1640" y="1768"/>
                <a:ext cx="0" cy="152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06146644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tully_hires.qt" descr="/Users/csf/Movies/popular/tully_hires.qt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92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92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26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9266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2060848"/>
            <a:ext cx="183801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 5 </a:t>
            </a:r>
            <a:r>
              <a:rPr lang="en-US" sz="4000" dirty="0" err="1" smtClean="0"/>
              <a:t>mins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2771800" y="3356992"/>
            <a:ext cx="2958362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Movie is 3.5 </a:t>
            </a:r>
            <a:r>
              <a:rPr lang="en-US" dirty="0" err="1" smtClean="0"/>
              <a:t>mins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72215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Text Box 2"/>
          <p:cNvSpPr txBox="1">
            <a:spLocks noChangeArrowheads="1"/>
          </p:cNvSpPr>
          <p:nvPr/>
        </p:nvSpPr>
        <p:spPr bwMode="auto">
          <a:xfrm>
            <a:off x="1143000" y="2514600"/>
            <a:ext cx="701040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FF0000"/>
                </a:solidFill>
              </a:rPr>
              <a:t>El contenido del universo</a:t>
            </a:r>
          </a:p>
        </p:txBody>
      </p:sp>
    </p:spTree>
    <p:extLst>
      <p:ext uri="{BB962C8B-B14F-4D97-AF65-F5344CB8AC3E}">
        <p14:creationId xmlns:p14="http://schemas.microsoft.com/office/powerpoint/2010/main" val="146397183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98" t="40167" r="28038" b="33534"/>
          <a:stretch>
            <a:fillRect/>
          </a:stretch>
        </p:blipFill>
        <p:spPr bwMode="auto">
          <a:xfrm>
            <a:off x="4343400" y="3200400"/>
            <a:ext cx="1905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5651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55663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4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5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6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7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8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9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0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1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2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3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4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5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6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7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8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9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0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1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2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3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4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5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6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7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8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9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0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1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2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3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4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5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6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7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8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9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0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1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2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3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4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5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6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7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8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9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0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1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2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3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4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5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6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7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8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9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0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1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2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3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4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5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6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7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8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9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0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1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2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3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4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5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6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7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8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55652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653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55654" name="Rectangle 90"/>
          <p:cNvSpPr>
            <a:spLocks noChangeArrowheads="1"/>
          </p:cNvSpPr>
          <p:nvPr/>
        </p:nvSpPr>
        <p:spPr bwMode="auto">
          <a:xfrm>
            <a:off x="914400" y="5638800"/>
            <a:ext cx="69215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FF"/>
                </a:solidFill>
              </a:rPr>
              <a:t>   Normal matter </a:t>
            </a:r>
            <a:r>
              <a:rPr lang="en-US" sz="2400">
                <a:solidFill>
                  <a:srgbClr val="FFFFFF"/>
                </a:solidFill>
                <a:sym typeface="Symbol" charset="0"/>
              </a:rPr>
              <a:t> matter made of ordinary atoms</a:t>
            </a:r>
            <a:endParaRPr lang="en-US" sz="2400">
              <a:solidFill>
                <a:srgbClr val="FFFFFF"/>
              </a:solidFill>
            </a:endParaRPr>
          </a:p>
        </p:txBody>
      </p:sp>
      <p:sp useBgFill="1">
        <p:nvSpPr>
          <p:cNvPr id="155655" name="Right Triangle 86"/>
          <p:cNvSpPr>
            <a:spLocks noChangeAspect="1"/>
          </p:cNvSpPr>
          <p:nvPr/>
        </p:nvSpPr>
        <p:spPr bwMode="auto">
          <a:xfrm rot="157108">
            <a:off x="4310063" y="3025775"/>
            <a:ext cx="2055812" cy="1714500"/>
          </a:xfrm>
          <a:prstGeom prst="rtTriangle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 useBgFill="1">
        <p:nvSpPr>
          <p:cNvPr id="155656" name="Right Triangle 87"/>
          <p:cNvSpPr>
            <a:spLocks noChangeAspect="1"/>
          </p:cNvSpPr>
          <p:nvPr/>
        </p:nvSpPr>
        <p:spPr bwMode="auto">
          <a:xfrm rot="-3968190">
            <a:off x="4815682" y="1966119"/>
            <a:ext cx="1096962" cy="2247900"/>
          </a:xfrm>
          <a:prstGeom prst="rtTriangle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 useBgFill="1">
        <p:nvSpPr>
          <p:cNvPr id="155657" name="Rectangle 88"/>
          <p:cNvSpPr>
            <a:spLocks noChangeArrowheads="1"/>
          </p:cNvSpPr>
          <p:nvPr/>
        </p:nvSpPr>
        <p:spPr bwMode="auto">
          <a:xfrm rot="1611309">
            <a:off x="6016625" y="4005263"/>
            <a:ext cx="914400" cy="201612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pic>
        <p:nvPicPr>
          <p:cNvPr id="155658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54" t="63696" r="12151" b="22462"/>
          <a:stretch>
            <a:fillRect/>
          </a:stretch>
        </p:blipFill>
        <p:spPr bwMode="auto">
          <a:xfrm>
            <a:off x="5791200" y="4495800"/>
            <a:ext cx="1752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5659" name="Group 85"/>
          <p:cNvGrpSpPr>
            <a:grpSpLocks/>
          </p:cNvGrpSpPr>
          <p:nvPr/>
        </p:nvGrpSpPr>
        <p:grpSpPr bwMode="auto">
          <a:xfrm>
            <a:off x="5867398" y="1066800"/>
            <a:ext cx="3209924" cy="4343400"/>
            <a:chOff x="5867400" y="1066800"/>
            <a:chExt cx="3209499" cy="4343400"/>
          </a:xfrm>
        </p:grpSpPr>
        <p:pic>
          <p:nvPicPr>
            <p:cNvPr id="155661" name="Picture 1" descr="dark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541" t="16667" r="4842" b="8888"/>
            <a:stretch>
              <a:fillRect/>
            </a:stretch>
          </p:blipFill>
          <p:spPr bwMode="auto">
            <a:xfrm>
              <a:off x="7391400" y="1066800"/>
              <a:ext cx="1685499" cy="4343400"/>
            </a:xfrm>
            <a:prstGeom prst="rect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55662" name="Straight Arrow Connector 84"/>
            <p:cNvCxnSpPr>
              <a:cxnSpLocks noChangeShapeType="1"/>
            </p:cNvCxnSpPr>
            <p:nvPr/>
          </p:nvCxnSpPr>
          <p:spPr bwMode="auto">
            <a:xfrm rot="10800000" flipV="1">
              <a:off x="5867400" y="2667000"/>
              <a:ext cx="1524000" cy="1371600"/>
            </a:xfrm>
            <a:prstGeom prst="straightConnector1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55660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5 %</a:t>
            </a: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98" t="29095"/>
          <a:stretch>
            <a:fillRect/>
          </a:stretch>
        </p:blipFill>
        <p:spPr bwMode="auto">
          <a:xfrm>
            <a:off x="4343400" y="2590800"/>
            <a:ext cx="4191000" cy="390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7699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57713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4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5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6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7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8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9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0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1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2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3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4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5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6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7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8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9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0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1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2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3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4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5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6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7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8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9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0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1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2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3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4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5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6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7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8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9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0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1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2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3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4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5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6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7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8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9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0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1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2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3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4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5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6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7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8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9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0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1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2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3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4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5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6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7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8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9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0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1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2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3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4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5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6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7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8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57700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701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57702" name="Rectangle 90"/>
          <p:cNvSpPr>
            <a:spLocks noChangeArrowheads="1"/>
          </p:cNvSpPr>
          <p:nvPr/>
        </p:nvSpPr>
        <p:spPr bwMode="auto">
          <a:xfrm>
            <a:off x="169863" y="5638800"/>
            <a:ext cx="8669337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FF"/>
                </a:solidFill>
              </a:rPr>
              <a:t>Dark matter </a:t>
            </a:r>
            <a:r>
              <a:rPr lang="en-US" sz="2400">
                <a:solidFill>
                  <a:srgbClr val="FFFFFF"/>
                </a:solidFill>
                <a:sym typeface="Symbol" charset="0"/>
              </a:rPr>
              <a:t> matter that does not emit light at any wavelength</a:t>
            </a:r>
            <a:endParaRPr lang="en-US" sz="2400">
              <a:solidFill>
                <a:srgbClr val="FFFFFF"/>
              </a:solidFill>
            </a:endParaRPr>
          </a:p>
        </p:txBody>
      </p:sp>
      <p:sp useBgFill="1">
        <p:nvSpPr>
          <p:cNvPr id="157703" name="Right Triangle 85"/>
          <p:cNvSpPr>
            <a:spLocks noChangeAspect="1"/>
          </p:cNvSpPr>
          <p:nvPr/>
        </p:nvSpPr>
        <p:spPr bwMode="auto">
          <a:xfrm rot="157108">
            <a:off x="4310063" y="3024188"/>
            <a:ext cx="2052637" cy="1716087"/>
          </a:xfrm>
          <a:prstGeom prst="rtTriangle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 useBgFill="1">
        <p:nvSpPr>
          <p:cNvPr id="157704" name="Right Triangle 86"/>
          <p:cNvSpPr>
            <a:spLocks noChangeAspect="1"/>
          </p:cNvSpPr>
          <p:nvPr/>
        </p:nvSpPr>
        <p:spPr bwMode="auto">
          <a:xfrm rot="5852128">
            <a:off x="4969669" y="1842294"/>
            <a:ext cx="1098550" cy="2246312"/>
          </a:xfrm>
          <a:prstGeom prst="rtTriangle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>
        <p:nvSpPr>
          <p:cNvPr id="157705" name="Rectangle 87"/>
          <p:cNvSpPr>
            <a:spLocks noChangeArrowheads="1"/>
          </p:cNvSpPr>
          <p:nvPr/>
        </p:nvSpPr>
        <p:spPr bwMode="auto">
          <a:xfrm>
            <a:off x="4267200" y="2514600"/>
            <a:ext cx="304800" cy="6921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 useBgFill="1">
        <p:nvSpPr>
          <p:cNvPr id="157706" name="Rectangle 88"/>
          <p:cNvSpPr>
            <a:spLocks noChangeArrowheads="1"/>
          </p:cNvSpPr>
          <p:nvPr/>
        </p:nvSpPr>
        <p:spPr bwMode="auto">
          <a:xfrm>
            <a:off x="5943600" y="4495800"/>
            <a:ext cx="1619250" cy="914400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pic>
        <p:nvPicPr>
          <p:cNvPr id="157707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54" t="63696" r="12151" b="22462"/>
          <a:stretch>
            <a:fillRect/>
          </a:stretch>
        </p:blipFill>
        <p:spPr bwMode="auto">
          <a:xfrm>
            <a:off x="5791200" y="4495800"/>
            <a:ext cx="1752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709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5 %</a:t>
            </a:r>
          </a:p>
        </p:txBody>
      </p:sp>
      <p:sp>
        <p:nvSpPr>
          <p:cNvPr id="157710" name="TextBox 93"/>
          <p:cNvSpPr txBox="1">
            <a:spLocks noChangeArrowheads="1"/>
          </p:cNvSpPr>
          <p:nvPr/>
        </p:nvSpPr>
        <p:spPr bwMode="auto">
          <a:xfrm>
            <a:off x="5119688" y="3135313"/>
            <a:ext cx="595312" cy="369887"/>
          </a:xfrm>
          <a:prstGeom prst="rect">
            <a:avLst/>
          </a:prstGeom>
          <a:solidFill>
            <a:srgbClr val="2F27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solidFill>
                  <a:srgbClr val="FFFFFF"/>
                </a:solidFill>
              </a:rPr>
              <a:t>25%</a:t>
            </a: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89013"/>
            <a:ext cx="81534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3059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73074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75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76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77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78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79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80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81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82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83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84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85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86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87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88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89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90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91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92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93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94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95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96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97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98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99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00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01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02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03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04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05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06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07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08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09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10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11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12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13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14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15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16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17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18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19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20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21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22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23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24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25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26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27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28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29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30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31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32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33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34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35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36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37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38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39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40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41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42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43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44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45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46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47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48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49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73060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3061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73062" name="Rectangle 90"/>
          <p:cNvSpPr>
            <a:spLocks noChangeArrowheads="1"/>
          </p:cNvSpPr>
          <p:nvPr/>
        </p:nvSpPr>
        <p:spPr bwMode="auto">
          <a:xfrm>
            <a:off x="169863" y="5638800"/>
            <a:ext cx="887253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FF"/>
                </a:solidFill>
              </a:rPr>
              <a:t>Dark energy </a:t>
            </a:r>
            <a:r>
              <a:rPr lang="en-US" sz="2400">
                <a:solidFill>
                  <a:srgbClr val="FFFFFF"/>
                </a:solidFill>
                <a:sym typeface="Symbol" charset="0"/>
              </a:rPr>
              <a:t> mysterious form of energy which opposes gravity </a:t>
            </a: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86" name="Oval 84"/>
          <p:cNvSpPr>
            <a:spLocks noChangeArrowheads="1"/>
          </p:cNvSpPr>
          <p:nvPr/>
        </p:nvSpPr>
        <p:spPr bwMode="auto">
          <a:xfrm>
            <a:off x="4419600" y="2743200"/>
            <a:ext cx="2819400" cy="963613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>
        <p:nvSpPr>
          <p:cNvPr id="173065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5 %</a:t>
            </a:r>
          </a:p>
        </p:txBody>
      </p:sp>
      <p:sp>
        <p:nvSpPr>
          <p:cNvPr id="173066" name="TextBox 92"/>
          <p:cNvSpPr txBox="1">
            <a:spLocks noChangeArrowheads="1"/>
          </p:cNvSpPr>
          <p:nvPr/>
        </p:nvSpPr>
        <p:spPr bwMode="auto">
          <a:xfrm>
            <a:off x="5119688" y="3135313"/>
            <a:ext cx="595312" cy="369887"/>
          </a:xfrm>
          <a:prstGeom prst="rect">
            <a:avLst/>
          </a:prstGeom>
          <a:solidFill>
            <a:srgbClr val="2F27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25%</a:t>
            </a:r>
          </a:p>
        </p:txBody>
      </p:sp>
      <p:sp>
        <p:nvSpPr>
          <p:cNvPr id="173067" name="TextBox 93"/>
          <p:cNvSpPr txBox="1">
            <a:spLocks noChangeArrowheads="1"/>
          </p:cNvSpPr>
          <p:nvPr/>
        </p:nvSpPr>
        <p:spPr bwMode="auto">
          <a:xfrm>
            <a:off x="2452688" y="3048000"/>
            <a:ext cx="595312" cy="369888"/>
          </a:xfrm>
          <a:prstGeom prst="rect">
            <a:avLst/>
          </a:prstGeom>
          <a:solidFill>
            <a:srgbClr val="1251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70%</a:t>
            </a:r>
          </a:p>
        </p:txBody>
      </p:sp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3352800" y="1066800"/>
            <a:ext cx="2540000" cy="2590800"/>
            <a:chOff x="3352800" y="1066800"/>
            <a:chExt cx="2540000" cy="2590799"/>
          </a:xfrm>
        </p:grpSpPr>
        <p:pic>
          <p:nvPicPr>
            <p:cNvPr id="173069" name="Picture 84" descr="magritte_2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2800" y="1066800"/>
              <a:ext cx="2540000" cy="185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73070" name="Straight Arrow Connector 86"/>
            <p:cNvCxnSpPr>
              <a:cxnSpLocks noChangeShapeType="1"/>
            </p:cNvCxnSpPr>
            <p:nvPr/>
          </p:nvCxnSpPr>
          <p:spPr bwMode="auto">
            <a:xfrm rot="10800000" flipV="1">
              <a:off x="3352800" y="2971798"/>
              <a:ext cx="762000" cy="685801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3071" name="Straight Arrow Connector 88"/>
            <p:cNvCxnSpPr>
              <a:cxnSpLocks noChangeShapeType="1"/>
            </p:cNvCxnSpPr>
            <p:nvPr/>
          </p:nvCxnSpPr>
          <p:spPr bwMode="auto">
            <a:xfrm rot="16200000" flipH="1">
              <a:off x="5029202" y="2743201"/>
              <a:ext cx="457199" cy="457198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7772400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7" name="Rectangle 3"/>
          <p:cNvSpPr>
            <a:spLocks noChangeArrowheads="1"/>
          </p:cNvSpPr>
          <p:nvPr/>
        </p:nvSpPr>
        <p:spPr bwMode="auto">
          <a:xfrm>
            <a:off x="2971800" y="6415088"/>
            <a:ext cx="4073525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Flammarion 1888: tete des  etoiles</a:t>
            </a:r>
          </a:p>
        </p:txBody>
      </p:sp>
      <p:pic>
        <p:nvPicPr>
          <p:cNvPr id="113668" name="Picture 4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52400"/>
            <a:ext cx="1360488" cy="552450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483768" y="2348880"/>
            <a:ext cx="5583580" cy="2316019"/>
          </a:xfrm>
          <a:prstGeom prst="rect">
            <a:avLst/>
          </a:prstGeom>
          <a:solidFill>
            <a:srgbClr val="FF6600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 dirty="0">
                <a:solidFill>
                  <a:srgbClr val="FF0000"/>
                </a:solidFill>
              </a:rPr>
              <a:t>  </a:t>
            </a:r>
            <a:r>
              <a:rPr lang="en-US" sz="2400" dirty="0">
                <a:solidFill>
                  <a:srgbClr val="191966"/>
                </a:solidFill>
              </a:rPr>
              <a:t> </a:t>
            </a:r>
            <a:r>
              <a:rPr lang="en-US" sz="2400" dirty="0" smtClean="0">
                <a:solidFill>
                  <a:srgbClr val="191966"/>
                </a:solidFill>
              </a:rPr>
              <a:t>      ART and SCIENCE</a:t>
            </a:r>
            <a:endParaRPr lang="en-US" dirty="0" smtClean="0">
              <a:solidFill>
                <a:srgbClr val="000000"/>
              </a:solidFill>
            </a:endParaRPr>
          </a:p>
          <a:p>
            <a:pPr>
              <a:buClr>
                <a:srgbClr val="000090"/>
              </a:buClr>
              <a:buFont typeface="Arial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 Both seek truth</a:t>
            </a:r>
          </a:p>
          <a:p>
            <a:pPr>
              <a:buClr>
                <a:srgbClr val="000090"/>
              </a:buClr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Both reveal new meaning</a:t>
            </a:r>
          </a:p>
          <a:p>
            <a:pPr>
              <a:buClr>
                <a:srgbClr val="000090"/>
              </a:buClr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Both increase our understanding  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491880" y="228600"/>
            <a:ext cx="3384376" cy="71558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 anchorCtr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</a:rPr>
              <a:t>Investigación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galaxies.jpg                                                   00034983Macintosh HD                   BCFB972B: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22263"/>
            <a:ext cx="7620000" cy="654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3059" name="Text Box 3"/>
          <p:cNvSpPr txBox="1">
            <a:spLocks noChangeArrowheads="1"/>
          </p:cNvSpPr>
          <p:nvPr/>
        </p:nvSpPr>
        <p:spPr bwMode="auto">
          <a:xfrm>
            <a:off x="152400" y="44624"/>
            <a:ext cx="9067800" cy="93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400" dirty="0" smtClean="0">
                <a:solidFill>
                  <a:srgbClr val="FF0000"/>
                </a:solidFill>
              </a:rPr>
              <a:t>Las </a:t>
            </a:r>
            <a:r>
              <a:rPr lang="en-GB" sz="2400" dirty="0" err="1" smtClean="0">
                <a:solidFill>
                  <a:srgbClr val="FF0000"/>
                </a:solidFill>
              </a:rPr>
              <a:t>estrellas</a:t>
            </a:r>
            <a:r>
              <a:rPr lang="en-GB" sz="2400" dirty="0" smtClean="0">
                <a:solidFill>
                  <a:srgbClr val="FF0000"/>
                </a:solidFill>
              </a:rPr>
              <a:t> </a:t>
            </a:r>
            <a:r>
              <a:rPr lang="en-GB" sz="2400" dirty="0" err="1" smtClean="0">
                <a:solidFill>
                  <a:srgbClr val="FF0000"/>
                </a:solidFill>
              </a:rPr>
              <a:t>giran</a:t>
            </a:r>
            <a:r>
              <a:rPr lang="en-GB" sz="2400" dirty="0" smtClean="0">
                <a:solidFill>
                  <a:srgbClr val="FF0000"/>
                </a:solidFill>
              </a:rPr>
              <a:t> </a:t>
            </a:r>
            <a:r>
              <a:rPr lang="en-GB" sz="2400" dirty="0" err="1" smtClean="0">
                <a:solidFill>
                  <a:srgbClr val="FF0000"/>
                </a:solidFill>
              </a:rPr>
              <a:t>demasiado</a:t>
            </a:r>
            <a:r>
              <a:rPr lang="en-GB" sz="2400" dirty="0" smtClean="0">
                <a:solidFill>
                  <a:srgbClr val="FF0000"/>
                </a:solidFill>
              </a:rPr>
              <a:t> </a:t>
            </a:r>
            <a:r>
              <a:rPr lang="en-GB" sz="2400" dirty="0" err="1" smtClean="0">
                <a:solidFill>
                  <a:srgbClr val="FF0000"/>
                </a:solidFill>
              </a:rPr>
              <a:t>rápido</a:t>
            </a:r>
            <a:r>
              <a:rPr lang="en-GB" sz="2400" dirty="0" smtClean="0">
                <a:solidFill>
                  <a:srgbClr val="FF0000"/>
                </a:solidFill>
              </a:rPr>
              <a:t> dada la </a:t>
            </a:r>
            <a:r>
              <a:rPr lang="en-GB" sz="2400" dirty="0" err="1" smtClean="0">
                <a:solidFill>
                  <a:srgbClr val="FF0000"/>
                </a:solidFill>
              </a:rPr>
              <a:t>gravedad</a:t>
            </a:r>
            <a:r>
              <a:rPr lang="en-GB" sz="2400" dirty="0" smtClean="0">
                <a:solidFill>
                  <a:srgbClr val="FF0000"/>
                </a:solidFill>
              </a:rPr>
              <a:t> </a:t>
            </a:r>
            <a:r>
              <a:rPr lang="en-GB" sz="2400" dirty="0" err="1" smtClean="0">
                <a:solidFill>
                  <a:srgbClr val="FF0000"/>
                </a:solidFill>
              </a:rPr>
              <a:t>producida</a:t>
            </a:r>
            <a:r>
              <a:rPr lang="en-GB" sz="2400" dirty="0" smtClean="0">
                <a:solidFill>
                  <a:srgbClr val="FF0000"/>
                </a:solidFill>
              </a:rPr>
              <a:t> </a:t>
            </a:r>
            <a:r>
              <a:rPr lang="en-GB" sz="2400" dirty="0" err="1" smtClean="0">
                <a:solidFill>
                  <a:srgbClr val="FF0000"/>
                </a:solidFill>
              </a:rPr>
              <a:t>por</a:t>
            </a:r>
            <a:r>
              <a:rPr lang="en-GB" sz="2400" dirty="0" smtClean="0">
                <a:solidFill>
                  <a:srgbClr val="FF0000"/>
                </a:solidFill>
              </a:rPr>
              <a:t> la </a:t>
            </a:r>
            <a:r>
              <a:rPr lang="en-GB" sz="2400" dirty="0" err="1" smtClean="0">
                <a:solidFill>
                  <a:srgbClr val="FF0000"/>
                </a:solidFill>
              </a:rPr>
              <a:t>materia</a:t>
            </a:r>
            <a:r>
              <a:rPr lang="en-GB" sz="2400" dirty="0" smtClean="0">
                <a:solidFill>
                  <a:srgbClr val="FF0000"/>
                </a:solidFill>
              </a:rPr>
              <a:t> visible</a:t>
            </a:r>
            <a:endParaRPr lang="en-GB" sz="2400" dirty="0">
              <a:solidFill>
                <a:srgbClr val="FF0000"/>
              </a:solidFill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81000" y="2795588"/>
            <a:ext cx="2286000" cy="3254375"/>
            <a:chOff x="381000" y="2796207"/>
            <a:chExt cx="2286000" cy="3253756"/>
          </a:xfrm>
        </p:grpSpPr>
        <p:graphicFrame>
          <p:nvGraphicFramePr>
            <p:cNvPr id="178178" name="Object 2"/>
            <p:cNvGraphicFramePr>
              <a:graphicFrameLocks noChangeAspect="1"/>
            </p:cNvGraphicFramePr>
            <p:nvPr/>
          </p:nvGraphicFramePr>
          <p:xfrm>
            <a:off x="800100" y="5410200"/>
            <a:ext cx="1143000" cy="639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284" name="Equation" r:id="rId5" imgW="635000" imgH="355600" progId="Equation.3">
                    <p:embed/>
                  </p:oleObj>
                </mc:Choice>
                <mc:Fallback>
                  <p:oleObj name="Equation" r:id="rId5" imgW="635000" imgH="355600" progId="Equation.3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0100" y="5410200"/>
                          <a:ext cx="1143000" cy="639763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78183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2796207"/>
              <a:ext cx="2286000" cy="2385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Picture 6" descr="402_AF26041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388" y="1295400"/>
            <a:ext cx="6475412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813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3059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3" descr="darkhalo_l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038"/>
            <a:ext cx="9144000" cy="688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709738" y="276225"/>
            <a:ext cx="6457950" cy="493713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827088"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827088"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</a:pPr>
            <a:r>
              <a:rPr lang="en-GB" sz="3200">
                <a:solidFill>
                  <a:srgbClr val="FF0000"/>
                </a:solidFill>
              </a:rPr>
              <a:t>Clumps of dark matter: dark halos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012453" y="5486400"/>
            <a:ext cx="7295326" cy="46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0" tIns="45706" rIns="91410" bIns="45706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400" dirty="0">
                <a:solidFill>
                  <a:srgbClr val="FF0000"/>
                </a:solidFill>
                <a:sym typeface="Wingdings" charset="0"/>
              </a:rPr>
              <a:t></a:t>
            </a:r>
            <a:r>
              <a:rPr lang="en-US" sz="2400" dirty="0">
                <a:solidFill>
                  <a:srgbClr val="FFFFFF"/>
                </a:solidFill>
                <a:sym typeface="Wingdings" charset="0"/>
              </a:rPr>
              <a:t> </a:t>
            </a:r>
            <a:r>
              <a:rPr lang="en-US" sz="2400" dirty="0" smtClean="0">
                <a:solidFill>
                  <a:srgbClr val="FFFFFF"/>
                </a:solidFill>
                <a:sym typeface="Wingdings" charset="0"/>
              </a:rPr>
              <a:t>la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materia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obscura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mantiene</a:t>
            </a:r>
            <a:r>
              <a:rPr lang="en-US" sz="2400" dirty="0" smtClean="0">
                <a:solidFill>
                  <a:srgbClr val="FFFFFF"/>
                </a:solidFill>
              </a:rPr>
              <a:t> a la </a:t>
            </a:r>
            <a:r>
              <a:rPr lang="en-US" sz="2400" dirty="0" err="1" smtClean="0">
                <a:solidFill>
                  <a:srgbClr val="FFFFFF"/>
                </a:solidFill>
              </a:rPr>
              <a:t>galaxia</a:t>
            </a:r>
            <a:r>
              <a:rPr lang="en-US" sz="2400" dirty="0" smtClean="0">
                <a:solidFill>
                  <a:srgbClr val="FFFFFF"/>
                </a:solidFill>
              </a:rPr>
              <a:t> en </a:t>
            </a:r>
            <a:r>
              <a:rPr lang="en-US" sz="2400" dirty="0" err="1" smtClean="0">
                <a:solidFill>
                  <a:srgbClr val="FFFFFF"/>
                </a:solidFill>
              </a:rPr>
              <a:t>lugar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371600" y="1219200"/>
            <a:ext cx="64865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00" tIns="45702" rIns="91400" bIns="45702">
            <a:spAutoFit/>
          </a:bodyPr>
          <a:lstStyle/>
          <a:p>
            <a:r>
              <a:rPr lang="en-US" sz="4000" dirty="0" err="1">
                <a:solidFill>
                  <a:srgbClr val="FFFFFF"/>
                </a:solidFill>
              </a:rPr>
              <a:t>Que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en-US" sz="4000" dirty="0" err="1">
                <a:solidFill>
                  <a:srgbClr val="FFFFFF"/>
                </a:solidFill>
              </a:rPr>
              <a:t>es</a:t>
            </a:r>
            <a:r>
              <a:rPr lang="en-US" sz="4000" dirty="0">
                <a:solidFill>
                  <a:srgbClr val="FFFFFF"/>
                </a:solidFill>
              </a:rPr>
              <a:t> la </a:t>
            </a:r>
            <a:r>
              <a:rPr lang="en-US" sz="4000" dirty="0" err="1">
                <a:solidFill>
                  <a:srgbClr val="FFFFFF"/>
                </a:solidFill>
              </a:rPr>
              <a:t>materia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en-US" sz="4000" dirty="0" err="1">
                <a:solidFill>
                  <a:srgbClr val="FFFFFF"/>
                </a:solidFill>
              </a:rPr>
              <a:t>obscura</a:t>
            </a:r>
            <a:r>
              <a:rPr lang="en-US" sz="4000" dirty="0">
                <a:solidFill>
                  <a:srgbClr val="FFFFFF"/>
                </a:solidFill>
              </a:rPr>
              <a:t>? </a:t>
            </a: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752600" y="1457325"/>
            <a:ext cx="2759075" cy="1266825"/>
            <a:chOff x="1751891" y="1457466"/>
            <a:chExt cx="2759443" cy="1265978"/>
          </a:xfrm>
        </p:grpSpPr>
        <p:sp>
          <p:nvSpPr>
            <p:cNvPr id="210949" name="TextBox 2"/>
            <p:cNvSpPr txBox="1">
              <a:spLocks noChangeArrowheads="1"/>
            </p:cNvSpPr>
            <p:nvPr/>
          </p:nvSpPr>
          <p:spPr bwMode="auto">
            <a:xfrm>
              <a:off x="1751891" y="1457466"/>
              <a:ext cx="2759443" cy="523141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>
                  <a:solidFill>
                    <a:srgbClr val="FFFFFF"/>
                  </a:solidFill>
                </a:rPr>
                <a:t>Materia obscura</a:t>
              </a:r>
            </a:p>
          </p:txBody>
        </p:sp>
        <p:cxnSp>
          <p:nvCxnSpPr>
            <p:cNvPr id="210950" name="Straight Arrow Connector 4"/>
            <p:cNvCxnSpPr>
              <a:cxnSpLocks noChangeShapeType="1"/>
            </p:cNvCxnSpPr>
            <p:nvPr/>
          </p:nvCxnSpPr>
          <p:spPr bwMode="auto">
            <a:xfrm>
              <a:off x="2963333" y="2074333"/>
              <a:ext cx="762000" cy="649111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0951" name="TextBox 5"/>
            <p:cNvSpPr txBox="1">
              <a:spLocks noChangeArrowheads="1"/>
            </p:cNvSpPr>
            <p:nvPr/>
          </p:nvSpPr>
          <p:spPr bwMode="auto">
            <a:xfrm>
              <a:off x="2858434" y="1905000"/>
              <a:ext cx="754934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3200">
                  <a:solidFill>
                    <a:srgbClr val="FFFFFF"/>
                  </a:solidFill>
                </a:rPr>
                <a:t>   ?</a:t>
              </a:r>
            </a:p>
          </p:txBody>
        </p:sp>
      </p:grp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505200" y="2819400"/>
            <a:ext cx="3605213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ja-JP" altLang="en-US">
                <a:solidFill>
                  <a:srgbClr val="FFFFFF"/>
                </a:solidFill>
              </a:rPr>
              <a:t>“</a:t>
            </a:r>
            <a:r>
              <a:rPr lang="en-US">
                <a:solidFill>
                  <a:srgbClr val="FFFFFF"/>
                </a:solidFill>
              </a:rPr>
              <a:t>Materia obscura fria</a:t>
            </a:r>
            <a:r>
              <a:rPr lang="ja-JP" altLang="en-US">
                <a:solidFill>
                  <a:srgbClr val="FFFFFF"/>
                </a:solidFill>
              </a:rPr>
              <a:t>”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568193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3"/>
          <p:cNvSpPr>
            <a:spLocks noChangeArrowheads="1"/>
          </p:cNvSpPr>
          <p:nvPr/>
        </p:nvSpPr>
        <p:spPr bwMode="auto">
          <a:xfrm>
            <a:off x="1371600" y="1219200"/>
            <a:ext cx="64865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00" tIns="45702" rIns="91400" bIns="45702">
            <a:spAutoFit/>
          </a:bodyPr>
          <a:lstStyle/>
          <a:p>
            <a:r>
              <a:rPr lang="en-US" sz="4000" dirty="0" err="1">
                <a:solidFill>
                  <a:srgbClr val="FFFFFF"/>
                </a:solidFill>
              </a:rPr>
              <a:t>Que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en-US" sz="4000" dirty="0" err="1">
                <a:solidFill>
                  <a:srgbClr val="FFFFFF"/>
                </a:solidFill>
              </a:rPr>
              <a:t>es</a:t>
            </a:r>
            <a:r>
              <a:rPr lang="en-US" sz="4000" dirty="0">
                <a:solidFill>
                  <a:srgbClr val="FFFFFF"/>
                </a:solidFill>
              </a:rPr>
              <a:t> la </a:t>
            </a:r>
            <a:r>
              <a:rPr lang="en-US" sz="4000" dirty="0" err="1">
                <a:solidFill>
                  <a:srgbClr val="FFFFFF"/>
                </a:solidFill>
              </a:rPr>
              <a:t>materia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en-US" sz="4000" dirty="0" err="1">
                <a:solidFill>
                  <a:srgbClr val="FFFFFF"/>
                </a:solidFill>
              </a:rPr>
              <a:t>obscura</a:t>
            </a:r>
            <a:r>
              <a:rPr lang="en-US" sz="4000" dirty="0">
                <a:solidFill>
                  <a:srgbClr val="FFFFFF"/>
                </a:solidFill>
              </a:rPr>
              <a:t>? </a:t>
            </a:r>
          </a:p>
        </p:txBody>
      </p:sp>
      <p:pic>
        <p:nvPicPr>
          <p:cNvPr id="6" name="Picture 5" descr="merke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6"/>
          <a:stretch>
            <a:fillRect/>
          </a:stretch>
        </p:blipFill>
        <p:spPr bwMode="auto">
          <a:xfrm>
            <a:off x="2057400" y="2132856"/>
            <a:ext cx="4629150" cy="401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david_camero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04864"/>
            <a:ext cx="6084888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79250" y="2944813"/>
            <a:ext cx="8885238" cy="1779587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3200" dirty="0" err="1" smtClean="0">
                <a:solidFill>
                  <a:srgbClr val="800000"/>
                </a:solidFill>
              </a:rPr>
              <a:t>Hipótesis</a:t>
            </a:r>
            <a:r>
              <a:rPr lang="en-GB" sz="3200" dirty="0" smtClean="0">
                <a:solidFill>
                  <a:srgbClr val="800000"/>
                </a:solidFill>
              </a:rPr>
              <a:t> </a:t>
            </a:r>
            <a:r>
              <a:rPr lang="en-GB" sz="3200" dirty="0">
                <a:solidFill>
                  <a:srgbClr val="800000"/>
                </a:solidFill>
              </a:rPr>
              <a:t>clave: </a:t>
            </a:r>
            <a:r>
              <a:rPr lang="en-GB" sz="3200" dirty="0">
                <a:solidFill>
                  <a:srgbClr val="FF0000"/>
                </a:solidFill>
              </a:rPr>
              <a:t>la </a:t>
            </a:r>
            <a:r>
              <a:rPr lang="en-GB" sz="3200" dirty="0" err="1">
                <a:solidFill>
                  <a:srgbClr val="FF0000"/>
                </a:solidFill>
              </a:rPr>
              <a:t>materia</a:t>
            </a:r>
            <a:r>
              <a:rPr lang="en-GB" sz="3200" dirty="0">
                <a:solidFill>
                  <a:srgbClr val="FF0000"/>
                </a:solidFill>
              </a:rPr>
              <a:t> </a:t>
            </a:r>
            <a:r>
              <a:rPr lang="en-GB" sz="3200" dirty="0" err="1">
                <a:solidFill>
                  <a:srgbClr val="FF0000"/>
                </a:solidFill>
              </a:rPr>
              <a:t>obscura</a:t>
            </a:r>
            <a:r>
              <a:rPr lang="en-GB" sz="3200" dirty="0">
                <a:solidFill>
                  <a:srgbClr val="FF0000"/>
                </a:solidFill>
              </a:rPr>
              <a:t> </a:t>
            </a:r>
            <a:r>
              <a:rPr lang="en-GB" sz="3200" dirty="0" err="1">
                <a:solidFill>
                  <a:srgbClr val="FF0000"/>
                </a:solidFill>
              </a:rPr>
              <a:t>es</a:t>
            </a:r>
            <a:r>
              <a:rPr lang="en-GB" sz="3200" dirty="0">
                <a:solidFill>
                  <a:srgbClr val="FF0000"/>
                </a:solidFill>
              </a:rPr>
              <a:t> </a:t>
            </a:r>
            <a:r>
              <a:rPr lang="en-GB" sz="3200" dirty="0" err="1">
                <a:solidFill>
                  <a:srgbClr val="FF0000"/>
                </a:solidFill>
              </a:rPr>
              <a:t>una</a:t>
            </a:r>
            <a:r>
              <a:rPr lang="en-GB" sz="3200" dirty="0">
                <a:solidFill>
                  <a:srgbClr val="FF0000"/>
                </a:solidFill>
              </a:rPr>
              <a:t> </a:t>
            </a:r>
            <a:r>
              <a:rPr lang="en-GB" sz="3200" dirty="0" err="1" smtClean="0">
                <a:solidFill>
                  <a:srgbClr val="FF0000"/>
                </a:solidFill>
              </a:rPr>
              <a:t>partícula</a:t>
            </a:r>
            <a:r>
              <a:rPr lang="en-GB" sz="3200" dirty="0" smtClean="0">
                <a:solidFill>
                  <a:srgbClr val="FF0000"/>
                </a:solidFill>
              </a:rPr>
              <a:t> </a:t>
            </a:r>
            <a:r>
              <a:rPr lang="en-GB" sz="3200" dirty="0">
                <a:solidFill>
                  <a:srgbClr val="FF0000"/>
                </a:solidFill>
              </a:rPr>
              <a:t>elemental, </a:t>
            </a:r>
            <a:r>
              <a:rPr lang="en-GB" sz="3200" dirty="0" err="1">
                <a:solidFill>
                  <a:srgbClr val="FF0000"/>
                </a:solidFill>
              </a:rPr>
              <a:t>diferente</a:t>
            </a:r>
            <a:r>
              <a:rPr lang="en-GB" sz="3200" dirty="0">
                <a:solidFill>
                  <a:srgbClr val="FF0000"/>
                </a:solidFill>
              </a:rPr>
              <a:t> de </a:t>
            </a:r>
            <a:r>
              <a:rPr lang="en-GB" sz="3200" dirty="0" err="1">
                <a:solidFill>
                  <a:srgbClr val="FF0000"/>
                </a:solidFill>
              </a:rPr>
              <a:t>las</a:t>
            </a:r>
            <a:r>
              <a:rPr lang="en-GB" sz="3200" dirty="0">
                <a:solidFill>
                  <a:srgbClr val="FF0000"/>
                </a:solidFill>
              </a:rPr>
              <a:t> </a:t>
            </a:r>
            <a:r>
              <a:rPr lang="en-GB" sz="3200" dirty="0" err="1" smtClean="0">
                <a:solidFill>
                  <a:srgbClr val="FF0000"/>
                </a:solidFill>
              </a:rPr>
              <a:t>partículas</a:t>
            </a:r>
            <a:r>
              <a:rPr lang="en-GB" sz="3200" dirty="0" smtClean="0">
                <a:solidFill>
                  <a:srgbClr val="FF0000"/>
                </a:solidFill>
              </a:rPr>
              <a:t> </a:t>
            </a:r>
            <a:r>
              <a:rPr lang="en-GB" sz="3200" dirty="0" err="1">
                <a:solidFill>
                  <a:srgbClr val="FF0000"/>
                </a:solidFill>
              </a:rPr>
              <a:t>ordinarias</a:t>
            </a:r>
            <a:r>
              <a:rPr lang="en-GB" sz="3200" dirty="0">
                <a:solidFill>
                  <a:srgbClr val="FF0000"/>
                </a:solidFill>
              </a:rPr>
              <a:t>, </a:t>
            </a:r>
            <a:r>
              <a:rPr lang="en-GB" sz="3200" dirty="0" err="1">
                <a:solidFill>
                  <a:srgbClr val="FF0000"/>
                </a:solidFill>
              </a:rPr>
              <a:t>formada</a:t>
            </a:r>
            <a:r>
              <a:rPr lang="en-GB" sz="3200" dirty="0">
                <a:solidFill>
                  <a:srgbClr val="FF0000"/>
                </a:solidFill>
              </a:rPr>
              <a:t> en el </a:t>
            </a:r>
            <a:r>
              <a:rPr lang="en-GB" sz="3200" dirty="0" err="1">
                <a:solidFill>
                  <a:srgbClr val="FF0000"/>
                </a:solidFill>
              </a:rPr>
              <a:t>universo</a:t>
            </a:r>
            <a:r>
              <a:rPr lang="en-GB" sz="3200" dirty="0">
                <a:solidFill>
                  <a:srgbClr val="FF0000"/>
                </a:solidFill>
              </a:rPr>
              <a:t> </a:t>
            </a:r>
            <a:r>
              <a:rPr lang="en-GB" sz="3200" dirty="0" err="1">
                <a:solidFill>
                  <a:srgbClr val="FF0000"/>
                </a:solidFill>
              </a:rPr>
              <a:t>temprano</a:t>
            </a:r>
            <a:r>
              <a:rPr lang="en-GB" sz="3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12" name="Picture 11" descr="blair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76872"/>
            <a:ext cx="6072188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blair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29272"/>
            <a:ext cx="6072188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images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314316"/>
            <a:ext cx="5256584" cy="2943688"/>
          </a:xfrm>
          <a:prstGeom prst="rect">
            <a:avLst/>
          </a:prstGeom>
        </p:spPr>
      </p:pic>
      <p:pic>
        <p:nvPicPr>
          <p:cNvPr id="13" name="Picture 12" descr="Angela+Merkel+Mariano+Rajoy+Merkel+Rajoy+Meet+YPc-G__In4Il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132856"/>
            <a:ext cx="5904656" cy="3936437"/>
          </a:xfrm>
          <a:prstGeom prst="rect">
            <a:avLst/>
          </a:prstGeom>
        </p:spPr>
      </p:pic>
      <p:pic>
        <p:nvPicPr>
          <p:cNvPr id="15" name="Picture 14" descr="Mariano-Rajoy-008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76872"/>
            <a:ext cx="6346056" cy="380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71554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3"/>
          <p:cNvSpPr>
            <a:spLocks noChangeArrowheads="1"/>
          </p:cNvSpPr>
          <p:nvPr/>
        </p:nvSpPr>
        <p:spPr bwMode="auto">
          <a:xfrm>
            <a:off x="457200" y="2133600"/>
            <a:ext cx="851176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La </a:t>
            </a:r>
            <a:r>
              <a:rPr lang="en-US" sz="4000" dirty="0" err="1" smtClean="0">
                <a:solidFill>
                  <a:srgbClr val="FFFFFF"/>
                </a:solidFill>
              </a:rPr>
              <a:t>búsqueda</a:t>
            </a:r>
            <a:r>
              <a:rPr lang="en-US" sz="4000" dirty="0" smtClean="0">
                <a:solidFill>
                  <a:srgbClr val="FFFFFF"/>
                </a:solidFill>
              </a:rPr>
              <a:t> </a:t>
            </a:r>
            <a:r>
              <a:rPr lang="en-US" sz="4000" dirty="0">
                <a:solidFill>
                  <a:srgbClr val="FFFFFF"/>
                </a:solidFill>
              </a:rPr>
              <a:t>de la </a:t>
            </a:r>
            <a:r>
              <a:rPr lang="en-US" sz="4000" dirty="0" err="1">
                <a:solidFill>
                  <a:srgbClr val="FFFFFF"/>
                </a:solidFill>
              </a:rPr>
              <a:t>materia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en-US" sz="4000" dirty="0" err="1">
                <a:solidFill>
                  <a:srgbClr val="FFFFFF"/>
                </a:solidFill>
              </a:rPr>
              <a:t>obscura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590800" y="3429000"/>
            <a:ext cx="4114800" cy="6461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3200" dirty="0" err="1" smtClean="0">
                <a:solidFill>
                  <a:srgbClr val="FF0000"/>
                </a:solidFill>
              </a:rPr>
              <a:t>Física</a:t>
            </a:r>
            <a:r>
              <a:rPr lang="en-GB" sz="3200" dirty="0" smtClean="0">
                <a:solidFill>
                  <a:srgbClr val="FF0000"/>
                </a:solidFill>
              </a:rPr>
              <a:t> </a:t>
            </a:r>
            <a:r>
              <a:rPr lang="en-GB" sz="3200" dirty="0">
                <a:solidFill>
                  <a:srgbClr val="FF0000"/>
                </a:solidFill>
              </a:rPr>
              <a:t>experimental </a:t>
            </a:r>
          </a:p>
        </p:txBody>
      </p:sp>
    </p:spTree>
    <p:extLst>
      <p:ext uri="{BB962C8B-B14F-4D97-AF65-F5344CB8AC3E}">
        <p14:creationId xmlns:p14="http://schemas.microsoft.com/office/powerpoint/2010/main" val="276025262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3"/>
          <p:cNvSpPr>
            <a:spLocks noChangeArrowheads="1"/>
          </p:cNvSpPr>
          <p:nvPr/>
        </p:nvSpPr>
        <p:spPr bwMode="auto">
          <a:xfrm>
            <a:off x="1447800" y="0"/>
            <a:ext cx="8026857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En </a:t>
            </a:r>
            <a:r>
              <a:rPr lang="en-US" sz="4000" dirty="0" err="1" smtClean="0">
                <a:solidFill>
                  <a:srgbClr val="FFFFFF"/>
                </a:solidFill>
              </a:rPr>
              <a:t>búsqueda</a:t>
            </a:r>
            <a:r>
              <a:rPr lang="en-US" sz="4000" dirty="0" smtClean="0">
                <a:solidFill>
                  <a:srgbClr val="FFFFFF"/>
                </a:solidFill>
              </a:rPr>
              <a:t> </a:t>
            </a:r>
            <a:r>
              <a:rPr lang="en-US" sz="4000" dirty="0">
                <a:solidFill>
                  <a:srgbClr val="FFFFFF"/>
                </a:solidFill>
              </a:rPr>
              <a:t>de </a:t>
            </a:r>
            <a:r>
              <a:rPr lang="en-US" sz="4000" dirty="0" err="1">
                <a:solidFill>
                  <a:srgbClr val="FFFFFF"/>
                </a:solidFill>
              </a:rPr>
              <a:t>materia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en-US" sz="4000" dirty="0" err="1">
                <a:solidFill>
                  <a:srgbClr val="FFFFFF"/>
                </a:solidFill>
              </a:rPr>
              <a:t>obscura</a:t>
            </a:r>
            <a:r>
              <a:rPr lang="en-US" sz="4000" dirty="0">
                <a:solidFill>
                  <a:srgbClr val="FFFFFF"/>
                </a:solidFill>
              </a:rPr>
              <a:t>  </a:t>
            </a:r>
          </a:p>
        </p:txBody>
      </p:sp>
      <p:pic>
        <p:nvPicPr>
          <p:cNvPr id="196613" name="Picture 5" descr="sc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066800"/>
            <a:ext cx="3019425" cy="536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513612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96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3"/>
          <p:cNvSpPr>
            <a:spLocks noChangeArrowheads="1"/>
          </p:cNvSpPr>
          <p:nvPr/>
        </p:nvSpPr>
        <p:spPr bwMode="auto">
          <a:xfrm>
            <a:off x="3376613" y="204788"/>
            <a:ext cx="3979862" cy="6477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3600" smtClean="0">
                <a:solidFill>
                  <a:srgbClr val="FF0000"/>
                </a:solidFill>
              </a:rPr>
              <a:t>Cold dark matter ?</a:t>
            </a:r>
          </a:p>
        </p:txBody>
      </p:sp>
      <p:grpSp>
        <p:nvGrpSpPr>
          <p:cNvPr id="226307" name="Group 20"/>
          <p:cNvGrpSpPr>
            <a:grpSpLocks/>
          </p:cNvGrpSpPr>
          <p:nvPr/>
        </p:nvGrpSpPr>
        <p:grpSpPr bwMode="auto">
          <a:xfrm>
            <a:off x="5224463" y="2398713"/>
            <a:ext cx="3825875" cy="2865437"/>
            <a:chOff x="5225474" y="1478824"/>
            <a:chExt cx="3824970" cy="2863847"/>
          </a:xfrm>
        </p:grpSpPr>
        <p:pic>
          <p:nvPicPr>
            <p:cNvPr id="226317" name="Picture 6" descr="BoulbySurfac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5474" y="1478824"/>
              <a:ext cx="3824970" cy="2238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318" name="Text Box 7"/>
            <p:cNvSpPr txBox="1">
              <a:spLocks noChangeArrowheads="1"/>
            </p:cNvSpPr>
            <p:nvPr/>
          </p:nvSpPr>
          <p:spPr bwMode="auto">
            <a:xfrm>
              <a:off x="6618208" y="3634785"/>
              <a:ext cx="2192768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GB" sz="2000" smtClean="0">
                  <a:solidFill>
                    <a:srgbClr val="FF0000"/>
                  </a:solidFill>
                </a:rPr>
                <a:t>UK DM search </a:t>
              </a:r>
              <a:r>
                <a:rPr lang="en-GB" sz="2000" smtClean="0">
                  <a:solidFill>
                    <a:srgbClr val="0000FF"/>
                  </a:solidFill>
                </a:rPr>
                <a:t>(Boulby</a:t>
              </a:r>
              <a:r>
                <a:rPr lang="en-GB" sz="2000" smtClean="0">
                  <a:solidFill>
                    <a:srgbClr val="FF0000"/>
                  </a:solidFill>
                </a:rPr>
                <a:t> </a:t>
              </a:r>
              <a:r>
                <a:rPr lang="en-GB" sz="2000" smtClean="0">
                  <a:solidFill>
                    <a:srgbClr val="0000FF"/>
                  </a:solidFill>
                </a:rPr>
                <a:t>mine)</a:t>
              </a:r>
            </a:p>
          </p:txBody>
        </p:sp>
      </p:grpSp>
      <p:pic>
        <p:nvPicPr>
          <p:cNvPr id="226308" name="Picture 5" descr="atlas_magnet_600x391.jpg                                       000349AE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950" y="3986213"/>
            <a:ext cx="3530600" cy="230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6309" name="Group 22"/>
          <p:cNvGrpSpPr>
            <a:grpSpLocks/>
          </p:cNvGrpSpPr>
          <p:nvPr/>
        </p:nvGrpSpPr>
        <p:grpSpPr bwMode="auto">
          <a:xfrm>
            <a:off x="287338" y="1849438"/>
            <a:ext cx="3271837" cy="2586037"/>
            <a:chOff x="287005" y="1735670"/>
            <a:chExt cx="2363788" cy="1778000"/>
          </a:xfrm>
        </p:grpSpPr>
        <p:pic>
          <p:nvPicPr>
            <p:cNvPr id="226315" name="Picture 7" descr="main_glast_226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819996">
              <a:off x="287005" y="1735670"/>
              <a:ext cx="2363788" cy="177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316" name="TextBox 13"/>
            <p:cNvSpPr txBox="1">
              <a:spLocks noChangeArrowheads="1"/>
            </p:cNvSpPr>
            <p:nvPr/>
          </p:nvSpPr>
          <p:spPr bwMode="auto">
            <a:xfrm rot="-1894165">
              <a:off x="413797" y="1787967"/>
              <a:ext cx="971089" cy="317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400" smtClean="0">
                  <a:solidFill>
                    <a:srgbClr val="0000FF"/>
                  </a:solidFill>
                </a:rPr>
                <a:t>Fermi</a:t>
              </a:r>
            </a:p>
          </p:txBody>
        </p:sp>
      </p:grpSp>
      <p:sp>
        <p:nvSpPr>
          <p:cNvPr id="226310" name="TextBox 4"/>
          <p:cNvSpPr txBox="1">
            <a:spLocks noChangeArrowheads="1"/>
          </p:cNvSpPr>
          <p:nvPr/>
        </p:nvSpPr>
        <p:spPr bwMode="auto">
          <a:xfrm>
            <a:off x="1804988" y="1246188"/>
            <a:ext cx="6583362" cy="461962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400" smtClean="0">
                <a:solidFill>
                  <a:srgbClr val="800000"/>
                </a:solidFill>
              </a:rPr>
              <a:t>Dark matter discovery possible in several ways</a:t>
            </a:r>
          </a:p>
        </p:txBody>
      </p:sp>
      <p:sp>
        <p:nvSpPr>
          <p:cNvPr id="226311" name="TextBox 13"/>
          <p:cNvSpPr txBox="1">
            <a:spLocks noChangeArrowheads="1"/>
          </p:cNvSpPr>
          <p:nvPr/>
        </p:nvSpPr>
        <p:spPr bwMode="auto">
          <a:xfrm>
            <a:off x="3186113" y="6272213"/>
            <a:ext cx="25066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  <a:buFontTx/>
              <a:buChar char="•"/>
            </a:pPr>
            <a:r>
              <a:rPr lang="en-US" sz="2000" smtClean="0">
                <a:solidFill>
                  <a:srgbClr val="FFFFFF"/>
                </a:solidFill>
              </a:rPr>
              <a:t>Evidence for SUSY</a:t>
            </a:r>
          </a:p>
        </p:txBody>
      </p:sp>
      <p:sp>
        <p:nvSpPr>
          <p:cNvPr id="226312" name="TextBox 14"/>
          <p:cNvSpPr txBox="1">
            <a:spLocks noChangeArrowheads="1"/>
          </p:cNvSpPr>
          <p:nvPr/>
        </p:nvSpPr>
        <p:spPr bwMode="auto">
          <a:xfrm>
            <a:off x="0" y="4151313"/>
            <a:ext cx="26463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  <a:buFontTx/>
              <a:buChar char="•"/>
            </a:pPr>
            <a:r>
              <a:rPr lang="en-US" sz="2000" smtClean="0">
                <a:solidFill>
                  <a:srgbClr val="FFFFFF"/>
                </a:solidFill>
              </a:rPr>
              <a:t>Annihilation radiation </a:t>
            </a:r>
          </a:p>
        </p:txBody>
      </p:sp>
      <p:sp>
        <p:nvSpPr>
          <p:cNvPr id="226313" name="TextBox 15"/>
          <p:cNvSpPr txBox="1">
            <a:spLocks noChangeArrowheads="1"/>
          </p:cNvSpPr>
          <p:nvPr/>
        </p:nvSpPr>
        <p:spPr bwMode="auto">
          <a:xfrm>
            <a:off x="6269038" y="1982788"/>
            <a:ext cx="2057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  <a:buFontTx/>
              <a:buChar char="•"/>
            </a:pPr>
            <a:r>
              <a:rPr lang="en-US" sz="2000" smtClean="0">
                <a:solidFill>
                  <a:srgbClr val="FFFFFF"/>
                </a:solidFill>
              </a:rPr>
              <a:t>Direct detection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24200" y="-159306"/>
            <a:ext cx="3037510" cy="701730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95250"/>
          </a:bodyPr>
          <a:lstStyle/>
          <a:p>
            <a:pPr>
              <a:defRPr/>
            </a:pPr>
            <a:r>
              <a:rPr lang="en-US" sz="4000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7023056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89013"/>
            <a:ext cx="81534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9747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59762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3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4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5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6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7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8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9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0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1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2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3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4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5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6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7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8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9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0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1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2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3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4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5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6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7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8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9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0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1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2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3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4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5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6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7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8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9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0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1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2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3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4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5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6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7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8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9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0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1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2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3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4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5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6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7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8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9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0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1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2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3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4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5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6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7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8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9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0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1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2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3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4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5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6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7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59748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49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59750" name="Rectangle 90"/>
          <p:cNvSpPr>
            <a:spLocks noChangeArrowheads="1"/>
          </p:cNvSpPr>
          <p:nvPr/>
        </p:nvSpPr>
        <p:spPr bwMode="auto">
          <a:xfrm>
            <a:off x="169863" y="5638800"/>
            <a:ext cx="887253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FF"/>
                </a:solidFill>
              </a:rPr>
              <a:t>Dark energy </a:t>
            </a:r>
            <a:r>
              <a:rPr lang="en-US" sz="2400">
                <a:solidFill>
                  <a:srgbClr val="FFFFFF"/>
                </a:solidFill>
                <a:sym typeface="Symbol" charset="0"/>
              </a:rPr>
              <a:t> mysterious form of energy which opposes gravity </a:t>
            </a: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86" name="Oval 84"/>
          <p:cNvSpPr>
            <a:spLocks noChangeArrowheads="1"/>
          </p:cNvSpPr>
          <p:nvPr/>
        </p:nvSpPr>
        <p:spPr bwMode="auto">
          <a:xfrm>
            <a:off x="1981200" y="2846388"/>
            <a:ext cx="2819400" cy="811212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>
        <p:nvSpPr>
          <p:cNvPr id="159753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solidFill>
                  <a:srgbClr val="FFFFFF"/>
                </a:solidFill>
              </a:rPr>
              <a:t>5 %</a:t>
            </a:r>
          </a:p>
        </p:txBody>
      </p:sp>
      <p:sp>
        <p:nvSpPr>
          <p:cNvPr id="159754" name="TextBox 92"/>
          <p:cNvSpPr txBox="1">
            <a:spLocks noChangeArrowheads="1"/>
          </p:cNvSpPr>
          <p:nvPr/>
        </p:nvSpPr>
        <p:spPr bwMode="auto">
          <a:xfrm>
            <a:off x="5119688" y="3135313"/>
            <a:ext cx="595312" cy="369887"/>
          </a:xfrm>
          <a:prstGeom prst="rect">
            <a:avLst/>
          </a:prstGeom>
          <a:solidFill>
            <a:srgbClr val="2F27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25%</a:t>
            </a:r>
          </a:p>
        </p:txBody>
      </p:sp>
      <p:sp>
        <p:nvSpPr>
          <p:cNvPr id="159755" name="TextBox 93"/>
          <p:cNvSpPr txBox="1">
            <a:spLocks noChangeArrowheads="1"/>
          </p:cNvSpPr>
          <p:nvPr/>
        </p:nvSpPr>
        <p:spPr bwMode="auto">
          <a:xfrm>
            <a:off x="2452688" y="3048000"/>
            <a:ext cx="595312" cy="369888"/>
          </a:xfrm>
          <a:prstGeom prst="rect">
            <a:avLst/>
          </a:prstGeom>
          <a:solidFill>
            <a:srgbClr val="1251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70%</a:t>
            </a:r>
          </a:p>
        </p:txBody>
      </p:sp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3352800" y="1066800"/>
            <a:ext cx="2540000" cy="2590800"/>
            <a:chOff x="3352800" y="1066800"/>
            <a:chExt cx="2540000" cy="2590799"/>
          </a:xfrm>
        </p:grpSpPr>
        <p:pic>
          <p:nvPicPr>
            <p:cNvPr id="159757" name="Picture 84" descr="magritte_2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2800" y="1066800"/>
              <a:ext cx="2540000" cy="185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59758" name="Straight Arrow Connector 86"/>
            <p:cNvCxnSpPr>
              <a:cxnSpLocks noChangeShapeType="1"/>
            </p:cNvCxnSpPr>
            <p:nvPr/>
          </p:nvCxnSpPr>
          <p:spPr bwMode="auto">
            <a:xfrm rot="10800000" flipV="1">
              <a:off x="3352800" y="2971798"/>
              <a:ext cx="762000" cy="685801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9759" name="Straight Arrow Connector 88"/>
            <p:cNvCxnSpPr>
              <a:cxnSpLocks noChangeShapeType="1"/>
            </p:cNvCxnSpPr>
            <p:nvPr/>
          </p:nvCxnSpPr>
          <p:spPr bwMode="auto">
            <a:xfrm rot="16200000" flipH="1">
              <a:off x="5029202" y="2743201"/>
              <a:ext cx="457199" cy="457198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28671761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5"/>
          <p:cNvSpPr txBox="1">
            <a:spLocks noChangeArrowheads="1"/>
          </p:cNvSpPr>
          <p:nvPr/>
        </p:nvSpPr>
        <p:spPr bwMode="auto">
          <a:xfrm>
            <a:off x="152400" y="192088"/>
            <a:ext cx="5562600" cy="798512"/>
          </a:xfrm>
          <a:prstGeom prst="rect">
            <a:avLst/>
          </a:prstGeom>
          <a:solidFill>
            <a:srgbClr val="FFCC00"/>
          </a:solidFill>
          <a:ln w="317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defTabSz="957263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957263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</a:pPr>
            <a:r>
              <a:rPr lang="en-US" sz="3800" dirty="0">
                <a:solidFill>
                  <a:srgbClr val="FF0000"/>
                </a:solidFill>
              </a:rPr>
              <a:t>La </a:t>
            </a:r>
            <a:r>
              <a:rPr lang="en-US" sz="3800" dirty="0" err="1" smtClean="0">
                <a:solidFill>
                  <a:srgbClr val="FF0000"/>
                </a:solidFill>
              </a:rPr>
              <a:t>expansión</a:t>
            </a:r>
            <a:r>
              <a:rPr lang="en-US" sz="3800" dirty="0" smtClean="0">
                <a:solidFill>
                  <a:srgbClr val="FF0000"/>
                </a:solidFill>
              </a:rPr>
              <a:t> </a:t>
            </a:r>
            <a:r>
              <a:rPr lang="en-US" sz="3800" dirty="0" err="1" smtClean="0">
                <a:solidFill>
                  <a:srgbClr val="FF0000"/>
                </a:solidFill>
              </a:rPr>
              <a:t>cósmica</a:t>
            </a:r>
            <a:r>
              <a:rPr lang="en-US" sz="3800" dirty="0" smtClean="0">
                <a:solidFill>
                  <a:srgbClr val="FF0000"/>
                </a:solidFill>
              </a:rPr>
              <a:t> </a:t>
            </a:r>
            <a:endParaRPr lang="en-US" sz="3800" dirty="0">
              <a:solidFill>
                <a:srgbClr val="FF0000"/>
              </a:solidFill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300038" y="2112963"/>
            <a:ext cx="8843962" cy="3290887"/>
            <a:chOff x="228600" y="3259138"/>
            <a:chExt cx="8843963" cy="3290887"/>
          </a:xfrm>
        </p:grpSpPr>
        <p:sp>
          <p:nvSpPr>
            <p:cNvPr id="168972" name="AutoShape 7"/>
            <p:cNvSpPr>
              <a:spLocks noChangeArrowheads="1"/>
            </p:cNvSpPr>
            <p:nvPr/>
          </p:nvSpPr>
          <p:spPr bwMode="auto">
            <a:xfrm>
              <a:off x="2951163" y="4365625"/>
              <a:ext cx="1512887" cy="792163"/>
            </a:xfrm>
            <a:prstGeom prst="rightArrow">
              <a:avLst>
                <a:gd name="adj1" fmla="val 50000"/>
                <a:gd name="adj2" fmla="val 47745"/>
              </a:avLst>
            </a:prstGeom>
            <a:solidFill>
              <a:srgbClr val="FF0000"/>
            </a:solidFill>
            <a:ln w="25400">
              <a:solidFill>
                <a:srgbClr val="080808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168973" name="Group 8"/>
            <p:cNvGrpSpPr>
              <a:grpSpLocks/>
            </p:cNvGrpSpPr>
            <p:nvPr/>
          </p:nvGrpSpPr>
          <p:grpSpPr bwMode="auto">
            <a:xfrm>
              <a:off x="4583113" y="3259138"/>
              <a:ext cx="4489450" cy="2792413"/>
              <a:chOff x="2887" y="2053"/>
              <a:chExt cx="2828" cy="1759"/>
            </a:xfrm>
          </p:grpSpPr>
          <p:pic>
            <p:nvPicPr>
              <p:cNvPr id="168978" name="Picture 9" descr="HubbleData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6243"/>
              <a:stretch>
                <a:fillRect/>
              </a:stretch>
            </p:blipFill>
            <p:spPr bwMode="auto">
              <a:xfrm>
                <a:off x="3022" y="2053"/>
                <a:ext cx="2693" cy="17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86090" name="Text Box 10"/>
              <p:cNvSpPr txBox="1">
                <a:spLocks noChangeArrowheads="1"/>
              </p:cNvSpPr>
              <p:nvPr/>
            </p:nvSpPr>
            <p:spPr bwMode="auto">
              <a:xfrm>
                <a:off x="4014" y="3606"/>
                <a:ext cx="1043" cy="206"/>
              </a:xfrm>
              <a:prstGeom prst="rect">
                <a:avLst/>
              </a:prstGeom>
              <a:solidFill>
                <a:schemeClr val="tx1"/>
              </a:solidFill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8000" tIns="10800" rIns="18000" bIns="10800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50000"/>
                  </a:spcBef>
                  <a:buClrTx/>
                </a:pPr>
                <a:r>
                  <a:rPr lang="en-US" sz="2000">
                    <a:solidFill>
                      <a:srgbClr val="CCFFCC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Distance </a:t>
                </a:r>
                <a:r>
                  <a:rPr lang="en-US" sz="2000">
                    <a:solidFill>
                      <a:srgbClr val="CCFFCC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sym typeface="Wingdings" charset="0"/>
                  </a:rPr>
                  <a:t></a:t>
                </a:r>
                <a:endParaRPr lang="en-US" sz="2000">
                  <a:solidFill>
                    <a:srgbClr val="CCFFCC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686091" name="Text Box 11"/>
              <p:cNvSpPr txBox="1">
                <a:spLocks noChangeArrowheads="1"/>
              </p:cNvSpPr>
              <p:nvPr/>
            </p:nvSpPr>
            <p:spPr bwMode="auto">
              <a:xfrm rot="16200000">
                <a:off x="2459" y="2739"/>
                <a:ext cx="1043" cy="187"/>
              </a:xfrm>
              <a:prstGeom prst="rect">
                <a:avLst/>
              </a:prstGeom>
              <a:solidFill>
                <a:schemeClr val="tx1"/>
              </a:solidFill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8000" tIns="10800" rIns="18000" bIns="10800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50000"/>
                  </a:spcBef>
                  <a:buClrTx/>
                </a:pPr>
                <a:r>
                  <a:rPr lang="en-US" sz="1800">
                    <a:solidFill>
                      <a:srgbClr val="CCFFCC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Velocity </a:t>
                </a:r>
                <a:r>
                  <a:rPr lang="en-US" sz="1800">
                    <a:solidFill>
                      <a:srgbClr val="CCFFCC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sym typeface="Wingdings" charset="0"/>
                  </a:rPr>
                  <a:t></a:t>
                </a:r>
                <a:endParaRPr lang="en-US" sz="1800">
                  <a:solidFill>
                    <a:srgbClr val="CCFFCC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</p:grpSp>
        <p:sp>
          <p:nvSpPr>
            <p:cNvPr id="686092" name="Text Box 12"/>
            <p:cNvSpPr txBox="1">
              <a:spLocks noChangeArrowheads="1"/>
            </p:cNvSpPr>
            <p:nvPr/>
          </p:nvSpPr>
          <p:spPr bwMode="auto">
            <a:xfrm>
              <a:off x="2916237" y="6092825"/>
              <a:ext cx="3529013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US" sz="2400">
                  <a:solidFill>
                    <a:srgbClr val="CCFFCC"/>
                  </a:solidFill>
                </a:rPr>
                <a:t>Hubble 1929:   </a:t>
              </a:r>
              <a:r>
                <a:rPr lang="en-US" sz="2400" b="1" i="1">
                  <a:solidFill>
                    <a:srgbClr val="CCFFCC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v = H</a:t>
              </a:r>
              <a:r>
                <a:rPr lang="en-US" sz="2400" b="1" i="1" baseline="-25000">
                  <a:solidFill>
                    <a:srgbClr val="CCFFCC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o</a:t>
              </a:r>
              <a:r>
                <a:rPr lang="en-US" sz="2400" b="1" i="1">
                  <a:solidFill>
                    <a:srgbClr val="CCFFCC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d</a:t>
              </a:r>
            </a:p>
          </p:txBody>
        </p:sp>
        <p:sp>
          <p:nvSpPr>
            <p:cNvPr id="686093" name="Text Box 13"/>
            <p:cNvSpPr txBox="1">
              <a:spLocks noChangeArrowheads="1"/>
            </p:cNvSpPr>
            <p:nvPr/>
          </p:nvSpPr>
          <p:spPr bwMode="auto">
            <a:xfrm>
              <a:off x="5491163" y="4117975"/>
              <a:ext cx="2895600" cy="10779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US" sz="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El universe se expande</a:t>
              </a:r>
            </a:p>
          </p:txBody>
        </p:sp>
        <p:sp>
          <p:nvSpPr>
            <p:cNvPr id="22" name="Text Box 16"/>
            <p:cNvSpPr txBox="1">
              <a:spLocks noChangeArrowheads="1"/>
            </p:cNvSpPr>
            <p:nvPr/>
          </p:nvSpPr>
          <p:spPr bwMode="auto">
            <a:xfrm>
              <a:off x="228600" y="4267200"/>
              <a:ext cx="865187" cy="45720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US" sz="2400">
                  <a:solidFill>
                    <a:srgbClr val="CCFFCC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1929</a:t>
              </a:r>
            </a:p>
          </p:txBody>
        </p:sp>
        <p:pic>
          <p:nvPicPr>
            <p:cNvPr id="168977" name="Picture 4" descr="hubbl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850" y="3284538"/>
              <a:ext cx="2520950" cy="316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304800" y="2133600"/>
            <a:ext cx="8839200" cy="3897313"/>
            <a:chOff x="228600" y="3260738"/>
            <a:chExt cx="8839200" cy="3895962"/>
          </a:xfrm>
        </p:grpSpPr>
        <p:sp>
          <p:nvSpPr>
            <p:cNvPr id="168967" name="AutoShape 7"/>
            <p:cNvSpPr>
              <a:spLocks noChangeArrowheads="1"/>
            </p:cNvSpPr>
            <p:nvPr/>
          </p:nvSpPr>
          <p:spPr bwMode="auto">
            <a:xfrm>
              <a:off x="2951163" y="4365625"/>
              <a:ext cx="1512887" cy="792163"/>
            </a:xfrm>
            <a:prstGeom prst="rightArrow">
              <a:avLst>
                <a:gd name="adj1" fmla="val 50000"/>
                <a:gd name="adj2" fmla="val 47745"/>
              </a:avLst>
            </a:prstGeom>
            <a:solidFill>
              <a:srgbClr val="FF0000"/>
            </a:solidFill>
            <a:ln w="25400">
              <a:solidFill>
                <a:srgbClr val="080808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" name="Text Box 16"/>
            <p:cNvSpPr txBox="1">
              <a:spLocks noChangeArrowheads="1"/>
            </p:cNvSpPr>
            <p:nvPr/>
          </p:nvSpPr>
          <p:spPr bwMode="auto">
            <a:xfrm>
              <a:off x="228600" y="4266864"/>
              <a:ext cx="865188" cy="4570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US" sz="2400">
                  <a:solidFill>
                    <a:srgbClr val="CCFFCC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1998</a:t>
              </a:r>
            </a:p>
          </p:txBody>
        </p:sp>
        <p:pic>
          <p:nvPicPr>
            <p:cNvPr id="168969" name="Picture 9" descr="galaxies_wlabel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3429000"/>
              <a:ext cx="3095625" cy="3095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8970" name="Picture 27" descr="Exp_univ.jpe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7550" y="3260738"/>
              <a:ext cx="4540250" cy="2835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Text Box 13"/>
            <p:cNvSpPr txBox="1">
              <a:spLocks noChangeArrowheads="1"/>
            </p:cNvSpPr>
            <p:nvPr/>
          </p:nvSpPr>
          <p:spPr bwMode="auto">
            <a:xfrm>
              <a:off x="4876800" y="6079161"/>
              <a:ext cx="3886200" cy="1077539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La </a:t>
              </a:r>
              <a:r>
                <a:rPr lang="en-US" sz="3200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expansión</a:t>
              </a:r>
              <a:r>
                <a:rPr lang="en-US" sz="32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esta</a:t>
              </a:r>
              <a:r>
                <a:rPr 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  </a:t>
              </a:r>
              <a:r>
                <a:rPr lang="en-US" sz="32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acelerandose</a:t>
              </a:r>
              <a:endPara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</p:grpSp>
      <p:sp>
        <p:nvSpPr>
          <p:cNvPr id="19" name="Rectangle 5"/>
          <p:cNvSpPr txBox="1">
            <a:spLocks noChangeArrowheads="1"/>
          </p:cNvSpPr>
          <p:nvPr/>
        </p:nvSpPr>
        <p:spPr bwMode="auto">
          <a:xfrm>
            <a:off x="152400" y="6059488"/>
            <a:ext cx="8915400" cy="798512"/>
          </a:xfrm>
          <a:prstGeom prst="rect">
            <a:avLst/>
          </a:prstGeom>
          <a:solidFill>
            <a:srgbClr val="FFCC00"/>
          </a:solidFill>
          <a:ln w="31750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chemeClr val="bg1">
                <a:alpha val="43000"/>
              </a:schemeClr>
            </a:outerShdw>
          </a:effectLst>
        </p:spPr>
        <p:txBody>
          <a:bodyPr/>
          <a:lstStyle/>
          <a:p>
            <a:pPr algn="ctr" defTabSz="957263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sz="3800" dirty="0" smtClean="0">
                <a:solidFill>
                  <a:srgbClr val="FF0000"/>
                </a:solidFill>
                <a:latin typeface="Wingdings" charset="2"/>
                <a:ea typeface="Wingdings" charset="2"/>
                <a:cs typeface="Wingdings" charset="2"/>
              </a:rPr>
              <a:t></a:t>
            </a:r>
            <a:r>
              <a:rPr lang="en-US" sz="3800" dirty="0" smtClean="0">
                <a:solidFill>
                  <a:srgbClr val="FF0000"/>
                </a:solidFill>
              </a:rPr>
              <a:t>El </a:t>
            </a:r>
            <a:r>
              <a:rPr lang="en-US" sz="3800" dirty="0" err="1">
                <a:solidFill>
                  <a:srgbClr val="FF0000"/>
                </a:solidFill>
              </a:rPr>
              <a:t>U</a:t>
            </a:r>
            <a:r>
              <a:rPr lang="en-US" sz="3800" dirty="0" err="1" smtClean="0">
                <a:solidFill>
                  <a:srgbClr val="FF0000"/>
                </a:solidFill>
              </a:rPr>
              <a:t>niverso</a:t>
            </a:r>
            <a:r>
              <a:rPr lang="en-US" sz="3800" dirty="0" smtClean="0">
                <a:solidFill>
                  <a:srgbClr val="FF0000"/>
                </a:solidFill>
              </a:rPr>
              <a:t> </a:t>
            </a:r>
            <a:r>
              <a:rPr lang="en-US" sz="3800" dirty="0" err="1">
                <a:solidFill>
                  <a:srgbClr val="FF0000"/>
                </a:solidFill>
              </a:rPr>
              <a:t>lleno</a:t>
            </a:r>
            <a:r>
              <a:rPr lang="en-US" sz="3800" dirty="0">
                <a:solidFill>
                  <a:srgbClr val="FF0000"/>
                </a:solidFill>
              </a:rPr>
              <a:t> de </a:t>
            </a:r>
            <a:r>
              <a:rPr lang="en-US" sz="3800" dirty="0" err="1" smtClean="0">
                <a:solidFill>
                  <a:srgbClr val="FF0000"/>
                </a:solidFill>
              </a:rPr>
              <a:t>energía</a:t>
            </a:r>
            <a:r>
              <a:rPr lang="en-US" sz="3800" dirty="0" smtClean="0">
                <a:solidFill>
                  <a:srgbClr val="FF0000"/>
                </a:solidFill>
              </a:rPr>
              <a:t> </a:t>
            </a:r>
            <a:r>
              <a:rPr lang="en-US" sz="3800" dirty="0" err="1">
                <a:solidFill>
                  <a:srgbClr val="FF0000"/>
                </a:solidFill>
              </a:rPr>
              <a:t>obscura</a:t>
            </a:r>
            <a:r>
              <a:rPr lang="en-US" sz="3800" dirty="0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04800" y="5822950"/>
            <a:ext cx="4648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 err="1">
                <a:solidFill>
                  <a:srgbClr val="FFFFFF"/>
                </a:solidFill>
              </a:rPr>
              <a:t>Premio</a:t>
            </a:r>
            <a:r>
              <a:rPr lang="en-US" dirty="0">
                <a:solidFill>
                  <a:srgbClr val="FFFFFF"/>
                </a:solidFill>
              </a:rPr>
              <a:t> Nobel de </a:t>
            </a:r>
            <a:r>
              <a:rPr lang="en-US" dirty="0" err="1" smtClean="0">
                <a:solidFill>
                  <a:srgbClr val="FFFFFF"/>
                </a:solidFill>
              </a:rPr>
              <a:t>física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2011 </a:t>
            </a:r>
          </a:p>
        </p:txBody>
      </p:sp>
    </p:spTree>
    <p:extLst>
      <p:ext uri="{BB962C8B-B14F-4D97-AF65-F5344CB8AC3E}">
        <p14:creationId xmlns:p14="http://schemas.microsoft.com/office/powerpoint/2010/main" val="4789414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7772400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7" name="Rectangle 3"/>
          <p:cNvSpPr>
            <a:spLocks noChangeArrowheads="1"/>
          </p:cNvSpPr>
          <p:nvPr/>
        </p:nvSpPr>
        <p:spPr bwMode="auto">
          <a:xfrm>
            <a:off x="2971800" y="6415088"/>
            <a:ext cx="4073525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Flammarion 1888: tete des  etoiles</a:t>
            </a:r>
          </a:p>
        </p:txBody>
      </p:sp>
      <p:pic>
        <p:nvPicPr>
          <p:cNvPr id="113668" name="Picture 4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52400"/>
            <a:ext cx="1360488" cy="552450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805587" y="2132856"/>
            <a:ext cx="5852884" cy="2833083"/>
          </a:xfrm>
          <a:prstGeom prst="rect">
            <a:avLst/>
          </a:prstGeom>
          <a:solidFill>
            <a:srgbClr val="FF6600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 dirty="0">
                <a:solidFill>
                  <a:srgbClr val="FF0000"/>
                </a:solidFill>
              </a:rPr>
              <a:t>  </a:t>
            </a:r>
            <a:r>
              <a:rPr lang="en-US" sz="2400" dirty="0">
                <a:solidFill>
                  <a:srgbClr val="191966"/>
                </a:solidFill>
              </a:rPr>
              <a:t> </a:t>
            </a:r>
            <a:r>
              <a:rPr lang="en-US" sz="2400" dirty="0" smtClean="0">
                <a:solidFill>
                  <a:srgbClr val="191966"/>
                </a:solidFill>
              </a:rPr>
              <a:t>               ART and SCIENCE</a:t>
            </a:r>
          </a:p>
          <a:p>
            <a:r>
              <a:rPr lang="en-US" sz="2400" dirty="0" smtClean="0">
                <a:solidFill>
                  <a:srgbClr val="191966"/>
                </a:solidFill>
              </a:rPr>
              <a:t>AMBAS:</a:t>
            </a:r>
            <a:endParaRPr lang="en-US" dirty="0" smtClean="0">
              <a:solidFill>
                <a:srgbClr val="000000"/>
              </a:solidFill>
            </a:endParaRPr>
          </a:p>
          <a:p>
            <a:pPr>
              <a:buClr>
                <a:srgbClr val="000090"/>
              </a:buClr>
              <a:buFont typeface="Arial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</a:t>
            </a:r>
            <a:r>
              <a:rPr lang="en-US" dirty="0" err="1" smtClean="0">
                <a:solidFill>
                  <a:srgbClr val="000000"/>
                </a:solidFill>
              </a:rPr>
              <a:t>uscan</a:t>
            </a:r>
            <a:r>
              <a:rPr lang="en-US" dirty="0" smtClean="0">
                <a:solidFill>
                  <a:srgbClr val="000000"/>
                </a:solidFill>
              </a:rPr>
              <a:t> la </a:t>
            </a:r>
            <a:r>
              <a:rPr lang="en-US" dirty="0" err="1" smtClean="0">
                <a:solidFill>
                  <a:srgbClr val="000000"/>
                </a:solidFill>
              </a:rPr>
              <a:t>verdad</a:t>
            </a:r>
            <a:endParaRPr lang="en-US" dirty="0" smtClean="0">
              <a:solidFill>
                <a:srgbClr val="000000"/>
              </a:solidFill>
            </a:endParaRPr>
          </a:p>
          <a:p>
            <a:pPr>
              <a:buClr>
                <a:srgbClr val="000090"/>
              </a:buClr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R</a:t>
            </a:r>
            <a:r>
              <a:rPr lang="en-US" dirty="0" err="1" smtClean="0">
                <a:solidFill>
                  <a:srgbClr val="000000"/>
                </a:solidFill>
              </a:rPr>
              <a:t>evelan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nuevos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significados</a:t>
            </a:r>
            <a:endParaRPr lang="en-US" dirty="0" smtClean="0">
              <a:solidFill>
                <a:srgbClr val="000000"/>
              </a:solidFill>
            </a:endParaRPr>
          </a:p>
          <a:p>
            <a:pPr>
              <a:buClr>
                <a:srgbClr val="000090"/>
              </a:buClr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Incrementan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nuestra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comprensión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491880" y="228600"/>
            <a:ext cx="3384376" cy="71558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 anchorCtr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</a:rPr>
              <a:t>Investigación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235292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TextBox 5"/>
          <p:cNvSpPr txBox="1">
            <a:spLocks noChangeArrowheads="1"/>
          </p:cNvSpPr>
          <p:nvPr/>
        </p:nvSpPr>
        <p:spPr bwMode="auto">
          <a:xfrm>
            <a:off x="1828800" y="609600"/>
            <a:ext cx="6881813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600">
                <a:solidFill>
                  <a:srgbClr val="FFFFFF"/>
                </a:solidFill>
              </a:rPr>
              <a:t>What is the cosmic dark energy?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62000" y="1752600"/>
            <a:ext cx="8153400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>
                <a:solidFill>
                  <a:srgbClr val="FFB51A"/>
                </a:solidFill>
              </a:rPr>
              <a:t>A form of energy that produces a repulsive force, causing the universal expansion to accelerate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39688" y="3530600"/>
            <a:ext cx="9183688" cy="50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kern="0" dirty="0">
                <a:solidFill>
                  <a:srgbClr val="C0F2FF"/>
                </a:solidFill>
                <a:ea typeface="Arial" charset="0"/>
                <a:cs typeface="Arial" charset="0"/>
              </a:rPr>
              <a:t>It is likely to be energy associated with empty space – the vacuum</a:t>
            </a:r>
          </a:p>
        </p:txBody>
      </p:sp>
    </p:spTree>
    <p:extLst>
      <p:ext uri="{BB962C8B-B14F-4D97-AF65-F5344CB8AC3E}">
        <p14:creationId xmlns:p14="http://schemas.microsoft.com/office/powerpoint/2010/main" val="18063817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TextBox 5"/>
          <p:cNvSpPr txBox="1">
            <a:spLocks noChangeArrowheads="1"/>
          </p:cNvSpPr>
          <p:nvPr/>
        </p:nvSpPr>
        <p:spPr bwMode="auto">
          <a:xfrm>
            <a:off x="1828800" y="609600"/>
            <a:ext cx="5882214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600" dirty="0" err="1" smtClean="0">
                <a:solidFill>
                  <a:srgbClr val="FFFFFF"/>
                </a:solidFill>
              </a:rPr>
              <a:t>Que</a:t>
            </a:r>
            <a:r>
              <a:rPr lang="en-US" sz="3600" dirty="0" smtClean="0">
                <a:solidFill>
                  <a:srgbClr val="FFFFFF"/>
                </a:solidFill>
              </a:rPr>
              <a:t> </a:t>
            </a:r>
            <a:r>
              <a:rPr lang="en-US" sz="3600" dirty="0" err="1" smtClean="0">
                <a:solidFill>
                  <a:srgbClr val="FFFFFF"/>
                </a:solidFill>
              </a:rPr>
              <a:t>es</a:t>
            </a:r>
            <a:r>
              <a:rPr lang="en-US" sz="3600" dirty="0" smtClean="0">
                <a:solidFill>
                  <a:srgbClr val="FFFFFF"/>
                </a:solidFill>
              </a:rPr>
              <a:t> la </a:t>
            </a:r>
            <a:r>
              <a:rPr lang="en-US" sz="3600" dirty="0" err="1" smtClean="0">
                <a:solidFill>
                  <a:srgbClr val="FFFFFF"/>
                </a:solidFill>
              </a:rPr>
              <a:t>energía</a:t>
            </a:r>
            <a:r>
              <a:rPr lang="en-US" sz="3600" dirty="0" smtClean="0">
                <a:solidFill>
                  <a:srgbClr val="FFFFFF"/>
                </a:solidFill>
              </a:rPr>
              <a:t> </a:t>
            </a:r>
            <a:r>
              <a:rPr lang="en-US" sz="3600" dirty="0" err="1" smtClean="0">
                <a:solidFill>
                  <a:srgbClr val="FFFFFF"/>
                </a:solidFill>
              </a:rPr>
              <a:t>obscura</a:t>
            </a:r>
            <a:r>
              <a:rPr lang="en-US" sz="3600" dirty="0" smtClean="0">
                <a:solidFill>
                  <a:srgbClr val="FFFFFF"/>
                </a:solidFill>
              </a:rPr>
              <a:t>?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23528" y="2780928"/>
            <a:ext cx="8820472" cy="3029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 err="1" smtClean="0">
                <a:solidFill>
                  <a:srgbClr val="FFFFFF"/>
                </a:solidFill>
              </a:rPr>
              <a:t>Una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posible</a:t>
            </a:r>
            <a:r>
              <a:rPr lang="en-US" dirty="0" smtClean="0">
                <a:solidFill>
                  <a:srgbClr val="FFFFFF"/>
                </a:solidFill>
              </a:rPr>
              <a:t> “</a:t>
            </a:r>
            <a:r>
              <a:rPr lang="en-US" dirty="0" err="1" smtClean="0">
                <a:solidFill>
                  <a:srgbClr val="FFFFFF"/>
                </a:solidFill>
              </a:rPr>
              <a:t>explicación</a:t>
            </a:r>
            <a:r>
              <a:rPr lang="en-US" dirty="0" smtClean="0">
                <a:solidFill>
                  <a:srgbClr val="FFFFFF"/>
                </a:solidFill>
              </a:rPr>
              <a:t>” de la </a:t>
            </a:r>
            <a:r>
              <a:rPr lang="en-US" dirty="0" err="1" smtClean="0">
                <a:solidFill>
                  <a:srgbClr val="FFFFFF"/>
                </a:solidFill>
              </a:rPr>
              <a:t>energía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obscura</a:t>
            </a:r>
            <a:r>
              <a:rPr lang="en-US" dirty="0" smtClean="0">
                <a:solidFill>
                  <a:srgbClr val="FFFFFF"/>
                </a:solidFill>
              </a:rPr>
              <a:t>:</a:t>
            </a:r>
          </a:p>
          <a:p>
            <a:pPr marL="514350" indent="-514350" algn="ctr">
              <a:lnSpc>
                <a:spcPct val="113000"/>
              </a:lnSpc>
              <a:spcAft>
                <a:spcPts val="1200"/>
              </a:spcAft>
              <a:buAutoNum type="arabicPeriod"/>
            </a:pPr>
            <a:r>
              <a:rPr lang="en-US" dirty="0" err="1" smtClean="0">
                <a:solidFill>
                  <a:srgbClr val="FFB51A"/>
                </a:solidFill>
              </a:rPr>
              <a:t>Energía</a:t>
            </a:r>
            <a:r>
              <a:rPr lang="en-US" dirty="0" smtClean="0">
                <a:solidFill>
                  <a:srgbClr val="FFB51A"/>
                </a:solidFill>
              </a:rPr>
              <a:t> </a:t>
            </a:r>
            <a:r>
              <a:rPr lang="en-US" dirty="0" err="1" smtClean="0">
                <a:solidFill>
                  <a:srgbClr val="FFB51A"/>
                </a:solidFill>
              </a:rPr>
              <a:t>obscura</a:t>
            </a:r>
            <a:r>
              <a:rPr lang="en-US" dirty="0" smtClean="0">
                <a:solidFill>
                  <a:srgbClr val="FFB51A"/>
                </a:solidFill>
              </a:rPr>
              <a:t> </a:t>
            </a:r>
            <a:r>
              <a:rPr lang="en-US" dirty="0" err="1" smtClean="0">
                <a:solidFill>
                  <a:srgbClr val="FFB51A"/>
                </a:solidFill>
              </a:rPr>
              <a:t>es</a:t>
            </a:r>
            <a:r>
              <a:rPr lang="en-US" dirty="0" smtClean="0">
                <a:solidFill>
                  <a:srgbClr val="FFB51A"/>
                </a:solidFill>
              </a:rPr>
              <a:t> indispensable </a:t>
            </a:r>
            <a:r>
              <a:rPr lang="en-US" dirty="0" err="1" smtClean="0">
                <a:solidFill>
                  <a:srgbClr val="FFB51A"/>
                </a:solidFill>
              </a:rPr>
              <a:t>para</a:t>
            </a:r>
            <a:r>
              <a:rPr lang="en-US" dirty="0" smtClean="0">
                <a:solidFill>
                  <a:srgbClr val="FFB51A"/>
                </a:solidFill>
              </a:rPr>
              <a:t> </a:t>
            </a:r>
            <a:r>
              <a:rPr lang="en-US" dirty="0" err="1" smtClean="0">
                <a:solidFill>
                  <a:srgbClr val="FFB51A"/>
                </a:solidFill>
              </a:rPr>
              <a:t>que</a:t>
            </a:r>
            <a:r>
              <a:rPr lang="en-US" dirty="0" smtClean="0">
                <a:solidFill>
                  <a:srgbClr val="FFB51A"/>
                </a:solidFill>
              </a:rPr>
              <a:t> se den </a:t>
            </a:r>
            <a:r>
              <a:rPr lang="en-US" dirty="0" err="1" smtClean="0">
                <a:solidFill>
                  <a:srgbClr val="FFB51A"/>
                </a:solidFill>
              </a:rPr>
              <a:t>las</a:t>
            </a:r>
            <a:r>
              <a:rPr lang="en-US" dirty="0" smtClean="0">
                <a:solidFill>
                  <a:srgbClr val="FFB51A"/>
                </a:solidFill>
              </a:rPr>
              <a:t> </a:t>
            </a:r>
            <a:r>
              <a:rPr lang="en-US" dirty="0" err="1" smtClean="0">
                <a:solidFill>
                  <a:srgbClr val="FFB51A"/>
                </a:solidFill>
              </a:rPr>
              <a:t>condiciones</a:t>
            </a:r>
            <a:r>
              <a:rPr lang="en-US" dirty="0" smtClean="0">
                <a:solidFill>
                  <a:srgbClr val="FFB51A"/>
                </a:solidFill>
              </a:rPr>
              <a:t> </a:t>
            </a:r>
            <a:r>
              <a:rPr lang="en-US" dirty="0" err="1" smtClean="0">
                <a:solidFill>
                  <a:srgbClr val="FFB51A"/>
                </a:solidFill>
              </a:rPr>
              <a:t>necesarias</a:t>
            </a:r>
            <a:r>
              <a:rPr lang="en-US" dirty="0" smtClean="0">
                <a:solidFill>
                  <a:srgbClr val="FFB51A"/>
                </a:solidFill>
              </a:rPr>
              <a:t> </a:t>
            </a:r>
            <a:r>
              <a:rPr lang="en-US" dirty="0" err="1" smtClean="0">
                <a:solidFill>
                  <a:srgbClr val="FFB51A"/>
                </a:solidFill>
              </a:rPr>
              <a:t>para</a:t>
            </a:r>
            <a:r>
              <a:rPr lang="en-US" dirty="0" smtClean="0">
                <a:solidFill>
                  <a:srgbClr val="FFB51A"/>
                </a:solidFill>
              </a:rPr>
              <a:t> la </a:t>
            </a:r>
            <a:r>
              <a:rPr lang="en-US" dirty="0" err="1" smtClean="0">
                <a:solidFill>
                  <a:srgbClr val="FFB51A"/>
                </a:solidFill>
              </a:rPr>
              <a:t>vida</a:t>
            </a:r>
            <a:r>
              <a:rPr lang="en-US" dirty="0" smtClean="0">
                <a:solidFill>
                  <a:srgbClr val="FFB51A"/>
                </a:solidFill>
              </a:rPr>
              <a:t> (</a:t>
            </a:r>
            <a:r>
              <a:rPr lang="en-US" dirty="0" err="1" smtClean="0">
                <a:solidFill>
                  <a:srgbClr val="FFB51A"/>
                </a:solidFill>
              </a:rPr>
              <a:t>antrópico</a:t>
            </a:r>
            <a:r>
              <a:rPr lang="en-US" dirty="0" smtClean="0">
                <a:solidFill>
                  <a:srgbClr val="FFB51A"/>
                </a:solidFill>
              </a:rPr>
              <a:t>)</a:t>
            </a:r>
          </a:p>
          <a:p>
            <a:pPr marL="514350" indent="-514350" algn="ctr">
              <a:lnSpc>
                <a:spcPct val="130000"/>
              </a:lnSpc>
              <a:buFontTx/>
              <a:buAutoNum type="arabicPeriod"/>
            </a:pPr>
            <a:r>
              <a:rPr lang="en-US" dirty="0" err="1" smtClean="0">
                <a:solidFill>
                  <a:srgbClr val="FFB51A"/>
                </a:solidFill>
              </a:rPr>
              <a:t>Nuestro</a:t>
            </a:r>
            <a:r>
              <a:rPr lang="en-US" dirty="0" smtClean="0">
                <a:solidFill>
                  <a:srgbClr val="FFB51A"/>
                </a:solidFill>
              </a:rPr>
              <a:t> </a:t>
            </a:r>
            <a:r>
              <a:rPr lang="en-US" dirty="0" err="1" smtClean="0">
                <a:solidFill>
                  <a:srgbClr val="FFB51A"/>
                </a:solidFill>
              </a:rPr>
              <a:t>Universo</a:t>
            </a:r>
            <a:r>
              <a:rPr lang="en-US" dirty="0" smtClean="0">
                <a:solidFill>
                  <a:srgbClr val="FFB51A"/>
                </a:solidFill>
              </a:rPr>
              <a:t> </a:t>
            </a:r>
            <a:r>
              <a:rPr lang="en-US" dirty="0" err="1">
                <a:solidFill>
                  <a:srgbClr val="FFB51A"/>
                </a:solidFill>
              </a:rPr>
              <a:t>e</a:t>
            </a:r>
            <a:r>
              <a:rPr lang="en-US" dirty="0" err="1" smtClean="0">
                <a:solidFill>
                  <a:srgbClr val="FFB51A"/>
                </a:solidFill>
              </a:rPr>
              <a:t>s</a:t>
            </a:r>
            <a:r>
              <a:rPr lang="en-US" dirty="0" smtClean="0">
                <a:solidFill>
                  <a:srgbClr val="FFB51A"/>
                </a:solidFill>
              </a:rPr>
              <a:t> </a:t>
            </a:r>
            <a:r>
              <a:rPr lang="en-US" dirty="0" err="1" smtClean="0">
                <a:solidFill>
                  <a:srgbClr val="FFB51A"/>
                </a:solidFill>
              </a:rPr>
              <a:t>una</a:t>
            </a:r>
            <a:r>
              <a:rPr lang="en-US" dirty="0" smtClean="0">
                <a:solidFill>
                  <a:srgbClr val="FFB51A"/>
                </a:solidFill>
              </a:rPr>
              <a:t> </a:t>
            </a:r>
            <a:r>
              <a:rPr lang="en-US" dirty="0" err="1" smtClean="0">
                <a:solidFill>
                  <a:srgbClr val="FFB51A"/>
                </a:solidFill>
              </a:rPr>
              <a:t>región</a:t>
            </a:r>
            <a:r>
              <a:rPr lang="en-US" dirty="0" smtClean="0">
                <a:solidFill>
                  <a:srgbClr val="FFB51A"/>
                </a:solidFill>
              </a:rPr>
              <a:t> del </a:t>
            </a:r>
            <a:r>
              <a:rPr lang="en-US" dirty="0" err="1" smtClean="0">
                <a:solidFill>
                  <a:srgbClr val="FFB51A"/>
                </a:solidFill>
              </a:rPr>
              <a:t>Multiverso</a:t>
            </a:r>
            <a:r>
              <a:rPr lang="en-US" dirty="0" smtClean="0">
                <a:solidFill>
                  <a:srgbClr val="FFB51A"/>
                </a:solidFill>
              </a:rPr>
              <a:t> </a:t>
            </a:r>
            <a:r>
              <a:rPr lang="en-US" dirty="0" err="1" smtClean="0">
                <a:solidFill>
                  <a:srgbClr val="FFB51A"/>
                </a:solidFill>
              </a:rPr>
              <a:t>donde</a:t>
            </a:r>
            <a:r>
              <a:rPr lang="en-US" dirty="0" smtClean="0">
                <a:solidFill>
                  <a:srgbClr val="FFB51A"/>
                </a:solidFill>
              </a:rPr>
              <a:t> se </a:t>
            </a:r>
            <a:r>
              <a:rPr lang="en-US" dirty="0" err="1" smtClean="0">
                <a:solidFill>
                  <a:srgbClr val="FFB51A"/>
                </a:solidFill>
              </a:rPr>
              <a:t>dan</a:t>
            </a:r>
            <a:r>
              <a:rPr lang="en-US" dirty="0" smtClean="0">
                <a:solidFill>
                  <a:srgbClr val="FFB51A"/>
                </a:solidFill>
              </a:rPr>
              <a:t> </a:t>
            </a:r>
            <a:r>
              <a:rPr lang="en-US" dirty="0" err="1" smtClean="0">
                <a:solidFill>
                  <a:srgbClr val="FFB51A"/>
                </a:solidFill>
              </a:rPr>
              <a:t>condiciones</a:t>
            </a:r>
            <a:r>
              <a:rPr lang="en-US" dirty="0" smtClean="0">
                <a:solidFill>
                  <a:srgbClr val="FFB51A"/>
                </a:solidFill>
              </a:rPr>
              <a:t> </a:t>
            </a:r>
            <a:r>
              <a:rPr lang="en-US" dirty="0" err="1" smtClean="0">
                <a:solidFill>
                  <a:srgbClr val="FFB51A"/>
                </a:solidFill>
              </a:rPr>
              <a:t>necesarias</a:t>
            </a:r>
            <a:r>
              <a:rPr lang="en-US" dirty="0" smtClean="0">
                <a:solidFill>
                  <a:srgbClr val="FFB51A"/>
                </a:solidFill>
              </a:rPr>
              <a:t> </a:t>
            </a:r>
            <a:r>
              <a:rPr lang="en-US" dirty="0" err="1" smtClean="0">
                <a:solidFill>
                  <a:srgbClr val="FFB51A"/>
                </a:solidFill>
              </a:rPr>
              <a:t>para</a:t>
            </a:r>
            <a:r>
              <a:rPr lang="en-US" dirty="0" smtClean="0">
                <a:solidFill>
                  <a:srgbClr val="FFB51A"/>
                </a:solidFill>
              </a:rPr>
              <a:t> la </a:t>
            </a:r>
            <a:r>
              <a:rPr lang="en-US" dirty="0" err="1" smtClean="0">
                <a:solidFill>
                  <a:srgbClr val="FFB51A"/>
                </a:solidFill>
              </a:rPr>
              <a:t>vida</a:t>
            </a:r>
            <a:endParaRPr lang="en-US" dirty="0">
              <a:solidFill>
                <a:srgbClr val="FFB51A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1700808"/>
            <a:ext cx="9007017" cy="57708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kern="0" dirty="0" smtClean="0">
                <a:solidFill>
                  <a:srgbClr val="C0F2FF"/>
                </a:solidFill>
                <a:ea typeface="Arial" charset="0"/>
                <a:cs typeface="Arial" charset="0"/>
              </a:rPr>
              <a:t> La </a:t>
            </a:r>
            <a:r>
              <a:rPr lang="en-GB" kern="0" dirty="0" err="1" smtClean="0">
                <a:solidFill>
                  <a:srgbClr val="C0F2FF"/>
                </a:solidFill>
                <a:ea typeface="Arial" charset="0"/>
                <a:cs typeface="Arial" charset="0"/>
              </a:rPr>
              <a:t>energía</a:t>
            </a:r>
            <a:r>
              <a:rPr lang="en-GB" kern="0" dirty="0" smtClean="0">
                <a:solidFill>
                  <a:srgbClr val="C0F2FF"/>
                </a:solidFill>
                <a:ea typeface="Arial" charset="0"/>
                <a:cs typeface="Arial" charset="0"/>
              </a:rPr>
              <a:t> </a:t>
            </a:r>
            <a:r>
              <a:rPr lang="en-GB" kern="0" dirty="0" err="1" smtClean="0">
                <a:solidFill>
                  <a:srgbClr val="C0F2FF"/>
                </a:solidFill>
                <a:ea typeface="Arial" charset="0"/>
                <a:cs typeface="Arial" charset="0"/>
              </a:rPr>
              <a:t>obscura</a:t>
            </a:r>
            <a:r>
              <a:rPr lang="en-GB" kern="0" dirty="0" smtClean="0">
                <a:solidFill>
                  <a:srgbClr val="C0F2FF"/>
                </a:solidFill>
                <a:ea typeface="Arial" charset="0"/>
                <a:cs typeface="Arial" charset="0"/>
              </a:rPr>
              <a:t> da </a:t>
            </a:r>
            <a:r>
              <a:rPr lang="en-GB" kern="0" dirty="0" err="1" smtClean="0">
                <a:solidFill>
                  <a:srgbClr val="C0F2FF"/>
                </a:solidFill>
                <a:ea typeface="Arial" charset="0"/>
                <a:cs typeface="Arial" charset="0"/>
              </a:rPr>
              <a:t>una</a:t>
            </a:r>
            <a:r>
              <a:rPr lang="en-GB" kern="0" dirty="0" smtClean="0">
                <a:solidFill>
                  <a:srgbClr val="C0F2FF"/>
                </a:solidFill>
                <a:ea typeface="Arial" charset="0"/>
                <a:cs typeface="Arial" charset="0"/>
              </a:rPr>
              <a:t> clave </a:t>
            </a:r>
            <a:r>
              <a:rPr lang="en-GB" kern="0" dirty="0" err="1" smtClean="0">
                <a:solidFill>
                  <a:srgbClr val="C0F2FF"/>
                </a:solidFill>
                <a:ea typeface="Arial" charset="0"/>
                <a:cs typeface="Arial" charset="0"/>
              </a:rPr>
              <a:t>acerca</a:t>
            </a:r>
            <a:r>
              <a:rPr lang="en-GB" kern="0" dirty="0" smtClean="0">
                <a:solidFill>
                  <a:srgbClr val="C0F2FF"/>
                </a:solidFill>
                <a:ea typeface="Arial" charset="0"/>
                <a:cs typeface="Arial" charset="0"/>
              </a:rPr>
              <a:t> del </a:t>
            </a:r>
            <a:r>
              <a:rPr lang="en-GB" kern="0" dirty="0" err="1" smtClean="0">
                <a:solidFill>
                  <a:srgbClr val="C0F2FF"/>
                </a:solidFill>
                <a:ea typeface="Arial" charset="0"/>
                <a:cs typeface="Arial" charset="0"/>
              </a:rPr>
              <a:t>multiverso</a:t>
            </a:r>
            <a:endParaRPr lang="en-GB" kern="0" dirty="0">
              <a:solidFill>
                <a:srgbClr val="C0F2FF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992082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ChangeArrowheads="1"/>
          </p:cNvSpPr>
          <p:nvPr/>
        </p:nvSpPr>
        <p:spPr bwMode="auto">
          <a:xfrm>
            <a:off x="6981825" y="6335713"/>
            <a:ext cx="2076450" cy="522287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118800" rIns="90000" bIns="118800" anchor="ctr"/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6830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4200" y="927100"/>
            <a:ext cx="8228013" cy="59436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181502">
                <a:alpha val="74998"/>
              </a:srgbClr>
            </a:outerShdw>
          </a:effectLst>
        </p:spPr>
      </p:pic>
      <p:sp>
        <p:nvSpPr>
          <p:cNvPr id="132100" name="Text Box 4"/>
          <p:cNvSpPr txBox="1">
            <a:spLocks noChangeArrowheads="1"/>
          </p:cNvSpPr>
          <p:nvPr/>
        </p:nvSpPr>
        <p:spPr bwMode="auto">
          <a:xfrm>
            <a:off x="849313" y="80963"/>
            <a:ext cx="11588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</a:pPr>
            <a:endParaRPr lang="en-US" sz="1200" smtClean="0">
              <a:solidFill>
                <a:srgbClr val="000000"/>
              </a:solidFill>
            </a:endParaRPr>
          </a:p>
        </p:txBody>
      </p:sp>
      <p:sp>
        <p:nvSpPr>
          <p:cNvPr id="683013" name="Text Box 5"/>
          <p:cNvSpPr txBox="1">
            <a:spLocks noChangeArrowheads="1"/>
          </p:cNvSpPr>
          <p:nvPr/>
        </p:nvSpPr>
        <p:spPr bwMode="auto">
          <a:xfrm>
            <a:off x="3543300" y="5086350"/>
            <a:ext cx="311693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63500" dir="2700000" algn="ctr" rotWithShape="0">
              <a:srgbClr val="312B05">
                <a:alpha val="74998"/>
              </a:srgbClr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en-US" sz="2400" b="1" dirty="0">
                <a:solidFill>
                  <a:srgbClr val="FD003D"/>
                </a:solidFill>
              </a:rPr>
              <a:t>  </a:t>
            </a:r>
            <a:r>
              <a:rPr lang="en-US" sz="2400" b="1" dirty="0" err="1" smtClean="0">
                <a:solidFill>
                  <a:srgbClr val="FD003D"/>
                </a:solidFill>
              </a:rPr>
              <a:t>Quiza</a:t>
            </a:r>
            <a:r>
              <a:rPr lang="en-US" sz="2400" b="1" dirty="0" smtClean="0">
                <a:solidFill>
                  <a:srgbClr val="FD003D"/>
                </a:solidFill>
              </a:rPr>
              <a:t> 10</a:t>
            </a:r>
            <a:r>
              <a:rPr lang="en-US" sz="2400" b="1" baseline="30000" dirty="0" smtClean="0">
                <a:solidFill>
                  <a:srgbClr val="FD003D"/>
                </a:solidFill>
              </a:rPr>
              <a:t>500</a:t>
            </a:r>
            <a:r>
              <a:rPr lang="en-US" sz="2400" b="1" dirty="0" smtClean="0">
                <a:solidFill>
                  <a:srgbClr val="FD003D"/>
                </a:solidFill>
              </a:rPr>
              <a:t>  </a:t>
            </a:r>
            <a:r>
              <a:rPr lang="en-US" sz="2400" b="1" dirty="0" err="1" smtClean="0">
                <a:solidFill>
                  <a:srgbClr val="FD003D"/>
                </a:solidFill>
              </a:rPr>
              <a:t>dominios</a:t>
            </a:r>
            <a:r>
              <a:rPr lang="en-US" sz="2400" b="1" dirty="0">
                <a:solidFill>
                  <a:srgbClr val="FD003D"/>
                </a:solidFill>
              </a:rPr>
              <a:t> </a:t>
            </a:r>
            <a:r>
              <a:rPr lang="en-US" sz="2400" b="1" dirty="0" err="1">
                <a:solidFill>
                  <a:srgbClr val="FD003D"/>
                </a:solidFill>
              </a:rPr>
              <a:t>diferentes</a:t>
            </a:r>
            <a:r>
              <a:rPr lang="en-US" sz="2400" b="1" dirty="0">
                <a:solidFill>
                  <a:srgbClr val="FD003D"/>
                </a:solidFill>
              </a:rPr>
              <a:t>  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635896" y="2348880"/>
            <a:ext cx="3168352" cy="932563"/>
            <a:chOff x="3635896" y="2348880"/>
            <a:chExt cx="3168352" cy="932563"/>
          </a:xfrm>
        </p:grpSpPr>
        <p:sp>
          <p:nvSpPr>
            <p:cNvPr id="2" name="TextBox 1"/>
            <p:cNvSpPr txBox="1"/>
            <p:nvPr/>
          </p:nvSpPr>
          <p:spPr>
            <a:xfrm>
              <a:off x="3635896" y="2348880"/>
              <a:ext cx="2016224" cy="932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 smtClean="0">
                  <a:solidFill>
                    <a:srgbClr val="FFFFFF"/>
                  </a:solidFill>
                </a:rPr>
                <a:t>Aquí</a:t>
              </a:r>
              <a:r>
                <a:rPr lang="en-US" sz="2400" dirty="0" smtClean="0">
                  <a:solidFill>
                    <a:srgbClr val="FFFFFF"/>
                  </a:solidFill>
                </a:rPr>
                <a:t> </a:t>
              </a:r>
              <a:r>
                <a:rPr lang="en-US" sz="2400" dirty="0" err="1" smtClean="0">
                  <a:solidFill>
                    <a:srgbClr val="FFFFFF"/>
                  </a:solidFill>
                </a:rPr>
                <a:t>energía</a:t>
              </a:r>
              <a:r>
                <a:rPr lang="en-US" sz="2400" dirty="0" smtClean="0">
                  <a:solidFill>
                    <a:srgbClr val="FFFFFF"/>
                  </a:solidFill>
                </a:rPr>
                <a:t> </a:t>
              </a:r>
              <a:r>
                <a:rPr lang="en-US" sz="2400" dirty="0" err="1" smtClean="0">
                  <a:solidFill>
                    <a:srgbClr val="FFFFFF"/>
                  </a:solidFill>
                </a:rPr>
                <a:t>obscura</a:t>
              </a:r>
              <a:endParaRPr lang="en-US" sz="2400" dirty="0">
                <a:solidFill>
                  <a:srgbClr val="FFFFFF"/>
                </a:solidFill>
              </a:endParaRPr>
            </a:p>
          </p:txBody>
        </p:sp>
        <p:cxnSp>
          <p:nvCxnSpPr>
            <p:cNvPr id="4" name="Curved Connector 3"/>
            <p:cNvCxnSpPr/>
            <p:nvPr/>
          </p:nvCxnSpPr>
          <p:spPr bwMode="auto">
            <a:xfrm>
              <a:off x="5580112" y="2636912"/>
              <a:ext cx="1224136" cy="360040"/>
            </a:xfrm>
            <a:prstGeom prst="curvedConnector3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3" name="Rectangle 6"/>
          <p:cNvSpPr>
            <a:spLocks noChangeAspect="1" noChangeArrowheads="1"/>
          </p:cNvSpPr>
          <p:nvPr/>
        </p:nvSpPr>
        <p:spPr bwMode="auto">
          <a:xfrm>
            <a:off x="1331640" y="44624"/>
            <a:ext cx="7416824" cy="792088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90000" tIns="82800" rIns="90000" bIns="10800" anchor="ctr" anchorCtr="1"/>
          <a:lstStyle/>
          <a:p>
            <a:pPr>
              <a:lnSpc>
                <a:spcPct val="50000"/>
              </a:lnSpc>
              <a:spcBef>
                <a:spcPct val="50000"/>
              </a:spcBef>
              <a:buClrTx/>
            </a:pPr>
            <a:r>
              <a:rPr lang="en-US" sz="3600" dirty="0" smtClean="0">
                <a:solidFill>
                  <a:srgbClr val="FF0000"/>
                </a:solidFill>
              </a:rPr>
              <a:t>El </a:t>
            </a:r>
            <a:r>
              <a:rPr lang="en-US" sz="3600" dirty="0" err="1" smtClean="0">
                <a:solidFill>
                  <a:srgbClr val="FF0000"/>
                </a:solidFill>
              </a:rPr>
              <a:t>entorno</a:t>
            </a:r>
            <a:r>
              <a:rPr lang="en-US" sz="3600" dirty="0" smtClean="0">
                <a:solidFill>
                  <a:srgbClr val="FF0000"/>
                </a:solidFill>
              </a:rPr>
              <a:t> de la </a:t>
            </a:r>
            <a:r>
              <a:rPr lang="en-US" sz="3600" dirty="0" err="1" smtClean="0">
                <a:solidFill>
                  <a:srgbClr val="FF0000"/>
                </a:solidFill>
              </a:rPr>
              <a:t>teoría</a:t>
            </a:r>
            <a:r>
              <a:rPr lang="en-US" sz="3600" dirty="0" smtClean="0">
                <a:solidFill>
                  <a:srgbClr val="FF0000"/>
                </a:solidFill>
              </a:rPr>
              <a:t> de </a:t>
            </a:r>
            <a:r>
              <a:rPr lang="en-US" sz="3600" dirty="0" err="1" smtClean="0">
                <a:solidFill>
                  <a:srgbClr val="FF0000"/>
                </a:solidFill>
              </a:rPr>
              <a:t>cuerdas</a:t>
            </a:r>
            <a:endParaRPr lang="en-US" sz="36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06704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8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3013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TextBox 1"/>
          <p:cNvSpPr txBox="1">
            <a:spLocks noChangeArrowheads="1"/>
          </p:cNvSpPr>
          <p:nvPr/>
        </p:nvSpPr>
        <p:spPr bwMode="auto">
          <a:xfrm>
            <a:off x="3352800" y="2895600"/>
            <a:ext cx="1941106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 smtClean="0"/>
              <a:t>15 </a:t>
            </a:r>
            <a:r>
              <a:rPr lang="en-US" dirty="0"/>
              <a:t>minutes</a:t>
            </a: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098" name="Picture 3" descr="coll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sistine_chapel_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2675"/>
            <a:ext cx="91440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-324544" y="1116608"/>
            <a:ext cx="7010400" cy="584200"/>
          </a:xfrm>
          <a:prstGeom prst="rect">
            <a:avLst/>
          </a:prstGeom>
          <a:solidFill>
            <a:srgbClr val="CC99FF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>
                <a:solidFill>
                  <a:srgbClr val="0000FF"/>
                </a:solidFill>
              </a:rPr>
              <a:t>De </a:t>
            </a:r>
            <a:r>
              <a:rPr lang="en-GB" sz="3200" dirty="0" err="1">
                <a:solidFill>
                  <a:srgbClr val="0000FF"/>
                </a:solidFill>
              </a:rPr>
              <a:t>donde</a:t>
            </a:r>
            <a:r>
              <a:rPr lang="en-GB" sz="3200" dirty="0">
                <a:solidFill>
                  <a:srgbClr val="0000FF"/>
                </a:solidFill>
              </a:rPr>
              <a:t> </a:t>
            </a:r>
            <a:r>
              <a:rPr lang="en-GB" sz="3200" dirty="0" err="1">
                <a:solidFill>
                  <a:srgbClr val="0000FF"/>
                </a:solidFill>
              </a:rPr>
              <a:t>vienen</a:t>
            </a:r>
            <a:r>
              <a:rPr lang="en-GB" sz="3200" dirty="0">
                <a:solidFill>
                  <a:srgbClr val="0000FF"/>
                </a:solidFill>
              </a:rPr>
              <a:t> </a:t>
            </a:r>
            <a:r>
              <a:rPr lang="en-GB" sz="3200" dirty="0" err="1">
                <a:solidFill>
                  <a:srgbClr val="0000FF"/>
                </a:solidFill>
              </a:rPr>
              <a:t>las</a:t>
            </a:r>
            <a:r>
              <a:rPr lang="en-GB" sz="3200" dirty="0">
                <a:solidFill>
                  <a:srgbClr val="0000FF"/>
                </a:solidFill>
              </a:rPr>
              <a:t> galaxias? </a:t>
            </a:r>
          </a:p>
        </p:txBody>
      </p:sp>
    </p:spTree>
    <p:extLst>
      <p:ext uri="{BB962C8B-B14F-4D97-AF65-F5344CB8AC3E}">
        <p14:creationId xmlns:p14="http://schemas.microsoft.com/office/powerpoint/2010/main" val="126728718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170" name="Picture 5" descr="the_persistence_of_me#B37E5.jpg                                00034983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14400"/>
            <a:ext cx="7391400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3171" name="Text Box 3"/>
          <p:cNvSpPr txBox="1">
            <a:spLocks noChangeArrowheads="1"/>
          </p:cNvSpPr>
          <p:nvPr/>
        </p:nvSpPr>
        <p:spPr bwMode="auto">
          <a:xfrm>
            <a:off x="1752600" y="112713"/>
            <a:ext cx="5792788" cy="649287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3200">
                <a:solidFill>
                  <a:srgbClr val="FF0000"/>
                </a:solidFill>
              </a:rPr>
              <a:t>… el principio del tiempo (casi) </a:t>
            </a:r>
          </a:p>
        </p:txBody>
      </p:sp>
      <p:sp>
        <p:nvSpPr>
          <p:cNvPr id="755716" name="Text Box 4"/>
          <p:cNvSpPr txBox="1">
            <a:spLocks noChangeArrowheads="1"/>
          </p:cNvSpPr>
          <p:nvPr/>
        </p:nvSpPr>
        <p:spPr bwMode="auto">
          <a:xfrm>
            <a:off x="346075" y="6249988"/>
            <a:ext cx="8721725" cy="577850"/>
          </a:xfrm>
          <a:prstGeom prst="rect">
            <a:avLst/>
          </a:prstGeom>
          <a:solidFill>
            <a:srgbClr val="FF99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b="1">
                <a:solidFill>
                  <a:srgbClr val="000000"/>
                </a:solidFill>
              </a:rPr>
              <a:t>t=0.00000000000000000000000000000000001 segs</a:t>
            </a:r>
          </a:p>
        </p:txBody>
      </p:sp>
    </p:spTree>
    <p:extLst>
      <p:ext uri="{BB962C8B-B14F-4D97-AF65-F5344CB8AC3E}">
        <p14:creationId xmlns:p14="http://schemas.microsoft.com/office/powerpoint/2010/main" val="205192934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5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5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5716" grpId="0" animBg="1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906" name="VacuumGas3.avi" descr="/Users/csf/Movies/popular/dijkgraaf/VacuumGas3.avi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9588" y="-379413"/>
            <a:ext cx="10160001" cy="7620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7573333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2519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190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19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519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1906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296864" y="3573464"/>
            <a:ext cx="3699072" cy="1580484"/>
            <a:chOff x="-137170" y="1855506"/>
            <a:chExt cx="3698634" cy="1580337"/>
          </a:xfrm>
        </p:grpSpPr>
        <p:sp>
          <p:nvSpPr>
            <p:cNvPr id="78854" name="TextBox 2"/>
            <p:cNvSpPr txBox="1">
              <a:spLocks noChangeArrowheads="1"/>
            </p:cNvSpPr>
            <p:nvPr/>
          </p:nvSpPr>
          <p:spPr bwMode="auto">
            <a:xfrm>
              <a:off x="-137170" y="2481825"/>
              <a:ext cx="3698634" cy="954018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dirty="0" err="1" smtClean="0">
                  <a:solidFill>
                    <a:srgbClr val="FFFFFF"/>
                  </a:solidFill>
                </a:rPr>
                <a:t>Inflación</a:t>
              </a:r>
              <a:r>
                <a:rPr lang="en-US" dirty="0" smtClean="0">
                  <a:solidFill>
                    <a:srgbClr val="FFFFFF"/>
                  </a:solidFill>
                </a:rPr>
                <a:t> </a:t>
              </a:r>
              <a:r>
                <a:rPr lang="en-US" dirty="0" err="1" smtClean="0">
                  <a:solidFill>
                    <a:srgbClr val="FFFFFF"/>
                  </a:solidFill>
                </a:rPr>
                <a:t>cósmica</a:t>
              </a:r>
              <a:r>
                <a:rPr lang="en-US" dirty="0" smtClean="0">
                  <a:solidFill>
                    <a:srgbClr val="FFFFFF"/>
                  </a:solidFill>
                </a:rPr>
                <a:t>   </a:t>
              </a:r>
            </a:p>
            <a:p>
              <a:pPr algn="ctr">
                <a:lnSpc>
                  <a:spcPct val="7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dirty="0" smtClean="0">
                  <a:solidFill>
                    <a:srgbClr val="0000FF"/>
                  </a:solidFill>
                  <a:sym typeface="Wingdings" charset="0"/>
                </a:rPr>
                <a:t></a:t>
              </a:r>
              <a:r>
                <a:rPr lang="en-US" dirty="0" smtClean="0">
                  <a:solidFill>
                    <a:srgbClr val="FFFFFF"/>
                  </a:solidFill>
                  <a:sym typeface="Wingdings" charset="0"/>
                </a:rPr>
                <a:t> </a:t>
              </a:r>
              <a:r>
                <a:rPr lang="en-US" dirty="0" err="1" smtClean="0">
                  <a:solidFill>
                    <a:srgbClr val="FFFFFF"/>
                  </a:solidFill>
                  <a:sym typeface="Wingdings" charset="0"/>
                </a:rPr>
                <a:t>condiciones</a:t>
              </a:r>
              <a:r>
                <a:rPr lang="en-US" dirty="0" smtClean="0">
                  <a:solidFill>
                    <a:srgbClr val="FFFFFF"/>
                  </a:solidFill>
                  <a:sym typeface="Wingdings" charset="0"/>
                </a:rPr>
                <a:t> </a:t>
              </a:r>
              <a:r>
                <a:rPr lang="en-US" dirty="0" err="1" smtClean="0">
                  <a:solidFill>
                    <a:srgbClr val="FFFFFF"/>
                  </a:solidFill>
                  <a:sym typeface="Wingdings" charset="0"/>
                </a:rPr>
                <a:t>iniciales</a:t>
              </a:r>
              <a:endParaRPr lang="en-US" dirty="0" smtClean="0">
                <a:solidFill>
                  <a:srgbClr val="FFFFFF"/>
                </a:solidFill>
              </a:endParaRPr>
            </a:p>
          </p:txBody>
        </p:sp>
        <p:cxnSp>
          <p:nvCxnSpPr>
            <p:cNvPr id="78855" name="Straight Arrow Connector 4"/>
            <p:cNvCxnSpPr>
              <a:cxnSpLocks noChangeShapeType="1"/>
            </p:cNvCxnSpPr>
            <p:nvPr/>
          </p:nvCxnSpPr>
          <p:spPr bwMode="auto">
            <a:xfrm rot="5400000" flipH="1" flipV="1">
              <a:off x="887859" y="1980995"/>
              <a:ext cx="664472" cy="413494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52604825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220" name="Group 2"/>
          <p:cNvGrpSpPr>
            <a:grpSpLocks/>
          </p:cNvGrpSpPr>
          <p:nvPr/>
        </p:nvGrpSpPr>
        <p:grpSpPr bwMode="auto">
          <a:xfrm>
            <a:off x="2238375" y="990600"/>
            <a:ext cx="4852988" cy="5607050"/>
            <a:chOff x="1410" y="624"/>
            <a:chExt cx="3057" cy="3532"/>
          </a:xfrm>
        </p:grpSpPr>
        <p:pic>
          <p:nvPicPr>
            <p:cNvPr id="579587" name="Picture 3" descr="Slide4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420" y="624"/>
              <a:ext cx="3047" cy="3532"/>
            </a:xfrm>
            <a:prstGeom prst="rect">
              <a:avLst/>
            </a:prstGeom>
            <a:noFill/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</p:pic>
        <p:sp>
          <p:nvSpPr>
            <p:cNvPr id="265232" name="Text Box 4"/>
            <p:cNvSpPr txBox="1">
              <a:spLocks noChangeArrowheads="1"/>
            </p:cNvSpPr>
            <p:nvPr/>
          </p:nvSpPr>
          <p:spPr bwMode="auto">
            <a:xfrm>
              <a:off x="1410" y="2459"/>
              <a:ext cx="615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GB" sz="1600" b="1">
                  <a:solidFill>
                    <a:srgbClr val="006600"/>
                  </a:solidFill>
                </a:rPr>
                <a:t>Chaotic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GB" sz="1600" b="1">
                  <a:solidFill>
                    <a:srgbClr val="006600"/>
                  </a:solidFill>
                </a:rPr>
                <a:t>inflation</a:t>
              </a:r>
              <a:endParaRPr lang="en-US" sz="1600" b="1">
                <a:solidFill>
                  <a:srgbClr val="006600"/>
                </a:solidFill>
              </a:endParaRPr>
            </a:p>
          </p:txBody>
        </p:sp>
        <p:graphicFrame>
          <p:nvGraphicFramePr>
            <p:cNvPr id="265218" name="Object 2"/>
            <p:cNvGraphicFramePr>
              <a:graphicFrameLocks noChangeAspect="1"/>
            </p:cNvGraphicFramePr>
            <p:nvPr/>
          </p:nvGraphicFramePr>
          <p:xfrm>
            <a:off x="2342" y="1229"/>
            <a:ext cx="1774" cy="18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5421" name="CorelDRAW" r:id="rId5" imgW="7363753" imgH="7363754" progId="CorelDRAW.Graphic.10">
                    <p:embed/>
                  </p:oleObj>
                </mc:Choice>
                <mc:Fallback>
                  <p:oleObj name="CorelDRAW" r:id="rId5" imgW="7363753" imgH="7363754" progId="CorelDRAW.Graphic.10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42" y="1229"/>
                          <a:ext cx="1774" cy="18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65219" name="Object 3"/>
            <p:cNvGraphicFramePr>
              <a:graphicFrameLocks noChangeAspect="1"/>
            </p:cNvGraphicFramePr>
            <p:nvPr/>
          </p:nvGraphicFramePr>
          <p:xfrm>
            <a:off x="3817" y="2117"/>
            <a:ext cx="75" cy="1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5422" name="Equation" r:id="rId7" imgW="114548" imgH="216016" progId="Equation.3">
                    <p:embed/>
                  </p:oleObj>
                </mc:Choice>
                <mc:Fallback>
                  <p:oleObj name="Equation" r:id="rId7" imgW="114548" imgH="216016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7" y="2117"/>
                          <a:ext cx="75" cy="14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5221" name="Text Box 7"/>
          <p:cNvSpPr txBox="1">
            <a:spLocks noChangeArrowheads="1"/>
          </p:cNvSpPr>
          <p:nvPr/>
        </p:nvSpPr>
        <p:spPr bwMode="auto">
          <a:xfrm>
            <a:off x="3122613" y="228600"/>
            <a:ext cx="33401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3200" b="1">
                <a:solidFill>
                  <a:srgbClr val="FF0000"/>
                </a:solidFill>
              </a:rPr>
              <a:t>Cosmic Inflation</a:t>
            </a:r>
            <a:endParaRPr lang="en-US" sz="3200" b="1">
              <a:solidFill>
                <a:srgbClr val="FF0000"/>
              </a:solidFill>
            </a:endParaRPr>
          </a:p>
        </p:txBody>
      </p:sp>
      <p:sp>
        <p:nvSpPr>
          <p:cNvPr id="265222" name="Text Box 8"/>
          <p:cNvSpPr txBox="1">
            <a:spLocks noChangeArrowheads="1"/>
          </p:cNvSpPr>
          <p:nvPr/>
        </p:nvSpPr>
        <p:spPr bwMode="auto">
          <a:xfrm>
            <a:off x="5791200" y="5791200"/>
            <a:ext cx="259080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endParaRPr lang="en-GB" sz="4600" b="1">
              <a:solidFill>
                <a:srgbClr val="000000"/>
              </a:solidFill>
            </a:endParaRPr>
          </a:p>
        </p:txBody>
      </p:sp>
      <p:grpSp>
        <p:nvGrpSpPr>
          <p:cNvPr id="265223" name="Group 9"/>
          <p:cNvGrpSpPr>
            <a:grpSpLocks/>
          </p:cNvGrpSpPr>
          <p:nvPr/>
        </p:nvGrpSpPr>
        <p:grpSpPr bwMode="auto">
          <a:xfrm>
            <a:off x="542925" y="1828800"/>
            <a:ext cx="2276475" cy="582613"/>
            <a:chOff x="342" y="1152"/>
            <a:chExt cx="1434" cy="367"/>
          </a:xfrm>
        </p:grpSpPr>
        <p:sp>
          <p:nvSpPr>
            <p:cNvPr id="265229" name="Text Box 10"/>
            <p:cNvSpPr txBox="1">
              <a:spLocks noChangeArrowheads="1"/>
            </p:cNvSpPr>
            <p:nvPr/>
          </p:nvSpPr>
          <p:spPr bwMode="auto">
            <a:xfrm>
              <a:off x="342" y="1152"/>
              <a:ext cx="954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GB">
                  <a:solidFill>
                    <a:srgbClr val="3333CC"/>
                  </a:solidFill>
                </a:rPr>
                <a:t>t=10</a:t>
              </a:r>
              <a:r>
                <a:rPr lang="en-GB" b="1" baseline="30000">
                  <a:solidFill>
                    <a:srgbClr val="3333CC"/>
                  </a:solidFill>
                </a:rPr>
                <a:t>-35</a:t>
              </a:r>
              <a:r>
                <a:rPr lang="en-GB">
                  <a:solidFill>
                    <a:srgbClr val="3333CC"/>
                  </a:solidFill>
                </a:rPr>
                <a:t> s</a:t>
              </a:r>
            </a:p>
          </p:txBody>
        </p:sp>
        <p:sp>
          <p:nvSpPr>
            <p:cNvPr id="265230" name="Line 11"/>
            <p:cNvSpPr>
              <a:spLocks noChangeShapeType="1"/>
            </p:cNvSpPr>
            <p:nvPr/>
          </p:nvSpPr>
          <p:spPr bwMode="auto">
            <a:xfrm>
              <a:off x="1296" y="1344"/>
              <a:ext cx="48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265224" name="AutoShape 12"/>
          <p:cNvSpPr>
            <a:spLocks noChangeArrowheads="1"/>
          </p:cNvSpPr>
          <p:nvPr/>
        </p:nvSpPr>
        <p:spPr bwMode="auto">
          <a:xfrm>
            <a:off x="5715000" y="6324600"/>
            <a:ext cx="3352800" cy="533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65225" name="Rectangle 13"/>
          <p:cNvSpPr>
            <a:spLocks noChangeArrowheads="1"/>
          </p:cNvSpPr>
          <p:nvPr/>
        </p:nvSpPr>
        <p:spPr bwMode="auto">
          <a:xfrm>
            <a:off x="1905000" y="3886200"/>
            <a:ext cx="5410200" cy="2819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65226" name="Oval 15"/>
          <p:cNvSpPr>
            <a:spLocks noChangeArrowheads="1"/>
          </p:cNvSpPr>
          <p:nvPr/>
        </p:nvSpPr>
        <p:spPr bwMode="auto">
          <a:xfrm>
            <a:off x="2209800" y="3429000"/>
            <a:ext cx="228600" cy="3048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65227" name="Rectangle 17"/>
          <p:cNvSpPr>
            <a:spLocks noChangeArrowheads="1"/>
          </p:cNvSpPr>
          <p:nvPr/>
        </p:nvSpPr>
        <p:spPr bwMode="auto">
          <a:xfrm>
            <a:off x="3810000" y="1385888"/>
            <a:ext cx="2509838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US" sz="2000">
                <a:solidFill>
                  <a:srgbClr val="3333CC"/>
                </a:solidFill>
              </a:rPr>
              <a:t>Observable universe</a:t>
            </a:r>
          </a:p>
        </p:txBody>
      </p:sp>
      <p:sp>
        <p:nvSpPr>
          <p:cNvPr id="265228" name="Rectangle 18"/>
          <p:cNvSpPr>
            <a:spLocks noChangeArrowheads="1"/>
          </p:cNvSpPr>
          <p:nvPr/>
        </p:nvSpPr>
        <p:spPr bwMode="auto">
          <a:xfrm>
            <a:off x="152400" y="4264725"/>
            <a:ext cx="8991600" cy="2260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21200" indent="-457200" algn="ctr">
              <a:spcBef>
                <a:spcPct val="10000"/>
              </a:spcBef>
              <a:spcAft>
                <a:spcPts val="1200"/>
              </a:spcAft>
              <a:buFont typeface="Lucida Grande"/>
              <a:buChar char="&gt;"/>
            </a:pPr>
            <a:r>
              <a:rPr lang="en-GB" dirty="0" smtClean="0">
                <a:solidFill>
                  <a:srgbClr val="000000"/>
                </a:solidFill>
              </a:rPr>
              <a:t>According to theory of cosmic inflation, our visible Universe is a small patch of a much larger region. </a:t>
            </a:r>
          </a:p>
          <a:p>
            <a:pPr marL="421200" indent="-457200" algn="ctr">
              <a:spcBef>
                <a:spcPct val="10000"/>
              </a:spcBef>
              <a:spcAft>
                <a:spcPts val="1200"/>
              </a:spcAft>
              <a:buFont typeface="Lucida Grande"/>
              <a:buChar char="&gt;"/>
            </a:pPr>
            <a:r>
              <a:rPr lang="en-GB" dirty="0">
                <a:solidFill>
                  <a:srgbClr val="000000"/>
                </a:solidFill>
              </a:rPr>
              <a:t>M</a:t>
            </a:r>
            <a:r>
              <a:rPr lang="en-GB" dirty="0" smtClean="0">
                <a:solidFill>
                  <a:srgbClr val="000000"/>
                </a:solidFill>
              </a:rPr>
              <a:t>any other patches could inflate too and produce other universes 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906" name="VacuumGas3.avi" descr="/Users/csf/Movies/popular/dijkgraaf/VacuumGas3.avi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9588" y="-379413"/>
            <a:ext cx="10160001" cy="7620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2519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190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19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519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190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491880" y="228600"/>
            <a:ext cx="2808312" cy="715963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</a:rPr>
              <a:t>Creatividad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52271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220" name="Group 2"/>
          <p:cNvGrpSpPr>
            <a:grpSpLocks/>
          </p:cNvGrpSpPr>
          <p:nvPr/>
        </p:nvGrpSpPr>
        <p:grpSpPr bwMode="auto">
          <a:xfrm>
            <a:off x="2238375" y="990600"/>
            <a:ext cx="4852988" cy="5607050"/>
            <a:chOff x="1410" y="624"/>
            <a:chExt cx="3057" cy="3532"/>
          </a:xfrm>
        </p:grpSpPr>
        <p:pic>
          <p:nvPicPr>
            <p:cNvPr id="579587" name="Picture 3" descr="Slide4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420" y="624"/>
              <a:ext cx="3047" cy="3532"/>
            </a:xfrm>
            <a:prstGeom prst="rect">
              <a:avLst/>
            </a:prstGeom>
            <a:noFill/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</p:pic>
        <p:sp>
          <p:nvSpPr>
            <p:cNvPr id="265232" name="Text Box 4"/>
            <p:cNvSpPr txBox="1">
              <a:spLocks noChangeArrowheads="1"/>
            </p:cNvSpPr>
            <p:nvPr/>
          </p:nvSpPr>
          <p:spPr bwMode="auto">
            <a:xfrm>
              <a:off x="1410" y="2459"/>
              <a:ext cx="615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GB" sz="1600" b="1">
                  <a:solidFill>
                    <a:srgbClr val="006600"/>
                  </a:solidFill>
                </a:rPr>
                <a:t>Chaotic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GB" sz="1600" b="1">
                  <a:solidFill>
                    <a:srgbClr val="006600"/>
                  </a:solidFill>
                </a:rPr>
                <a:t>inflation</a:t>
              </a:r>
              <a:endParaRPr lang="en-US" sz="1600" b="1">
                <a:solidFill>
                  <a:srgbClr val="006600"/>
                </a:solidFill>
              </a:endParaRPr>
            </a:p>
          </p:txBody>
        </p:sp>
        <p:graphicFrame>
          <p:nvGraphicFramePr>
            <p:cNvPr id="265218" name="Object 2"/>
            <p:cNvGraphicFramePr>
              <a:graphicFrameLocks noChangeAspect="1"/>
            </p:cNvGraphicFramePr>
            <p:nvPr/>
          </p:nvGraphicFramePr>
          <p:xfrm>
            <a:off x="2342" y="1229"/>
            <a:ext cx="1774" cy="18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5678" name="CorelDRAW" r:id="rId5" imgW="7363753" imgH="7363754" progId="CorelDRAW.Graphic.10">
                    <p:embed/>
                  </p:oleObj>
                </mc:Choice>
                <mc:Fallback>
                  <p:oleObj name="CorelDRAW" r:id="rId5" imgW="7363753" imgH="7363754" progId="CorelDRAW.Graphic.10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42" y="1229"/>
                          <a:ext cx="1774" cy="18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65219" name="Object 3"/>
            <p:cNvGraphicFramePr>
              <a:graphicFrameLocks noChangeAspect="1"/>
            </p:cNvGraphicFramePr>
            <p:nvPr/>
          </p:nvGraphicFramePr>
          <p:xfrm>
            <a:off x="3817" y="2117"/>
            <a:ext cx="75" cy="1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5679" name="Equation" r:id="rId7" imgW="114548" imgH="216016" progId="Equation.3">
                    <p:embed/>
                  </p:oleObj>
                </mc:Choice>
                <mc:Fallback>
                  <p:oleObj name="Equation" r:id="rId7" imgW="114548" imgH="21601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7" y="2117"/>
                          <a:ext cx="75" cy="14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5222" name="Text Box 8"/>
          <p:cNvSpPr txBox="1">
            <a:spLocks noChangeArrowheads="1"/>
          </p:cNvSpPr>
          <p:nvPr/>
        </p:nvSpPr>
        <p:spPr bwMode="auto">
          <a:xfrm>
            <a:off x="5791200" y="5791200"/>
            <a:ext cx="259080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endParaRPr lang="en-GB" sz="4600" b="1">
              <a:solidFill>
                <a:srgbClr val="000000"/>
              </a:solidFill>
            </a:endParaRPr>
          </a:p>
        </p:txBody>
      </p:sp>
      <p:grpSp>
        <p:nvGrpSpPr>
          <p:cNvPr id="265223" name="Group 9"/>
          <p:cNvGrpSpPr>
            <a:grpSpLocks/>
          </p:cNvGrpSpPr>
          <p:nvPr/>
        </p:nvGrpSpPr>
        <p:grpSpPr bwMode="auto">
          <a:xfrm>
            <a:off x="542925" y="1828800"/>
            <a:ext cx="2276475" cy="582613"/>
            <a:chOff x="342" y="1152"/>
            <a:chExt cx="1434" cy="367"/>
          </a:xfrm>
        </p:grpSpPr>
        <p:sp>
          <p:nvSpPr>
            <p:cNvPr id="265229" name="Text Box 10"/>
            <p:cNvSpPr txBox="1">
              <a:spLocks noChangeArrowheads="1"/>
            </p:cNvSpPr>
            <p:nvPr/>
          </p:nvSpPr>
          <p:spPr bwMode="auto">
            <a:xfrm>
              <a:off x="342" y="1152"/>
              <a:ext cx="954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GB">
                  <a:solidFill>
                    <a:srgbClr val="3333CC"/>
                  </a:solidFill>
                </a:rPr>
                <a:t>t=10</a:t>
              </a:r>
              <a:r>
                <a:rPr lang="en-GB" b="1" baseline="30000">
                  <a:solidFill>
                    <a:srgbClr val="3333CC"/>
                  </a:solidFill>
                </a:rPr>
                <a:t>-35</a:t>
              </a:r>
              <a:r>
                <a:rPr lang="en-GB">
                  <a:solidFill>
                    <a:srgbClr val="3333CC"/>
                  </a:solidFill>
                </a:rPr>
                <a:t> s</a:t>
              </a:r>
            </a:p>
          </p:txBody>
        </p:sp>
        <p:sp>
          <p:nvSpPr>
            <p:cNvPr id="265230" name="Line 11"/>
            <p:cNvSpPr>
              <a:spLocks noChangeShapeType="1"/>
            </p:cNvSpPr>
            <p:nvPr/>
          </p:nvSpPr>
          <p:spPr bwMode="auto">
            <a:xfrm>
              <a:off x="1296" y="1344"/>
              <a:ext cx="48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265224" name="AutoShape 12"/>
          <p:cNvSpPr>
            <a:spLocks noChangeArrowheads="1"/>
          </p:cNvSpPr>
          <p:nvPr/>
        </p:nvSpPr>
        <p:spPr bwMode="auto">
          <a:xfrm>
            <a:off x="5715000" y="6324600"/>
            <a:ext cx="3352800" cy="533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65225" name="Rectangle 13"/>
          <p:cNvSpPr>
            <a:spLocks noChangeArrowheads="1"/>
          </p:cNvSpPr>
          <p:nvPr/>
        </p:nvSpPr>
        <p:spPr bwMode="auto">
          <a:xfrm>
            <a:off x="1905000" y="3886200"/>
            <a:ext cx="5410200" cy="2819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65226" name="Oval 15"/>
          <p:cNvSpPr>
            <a:spLocks noChangeArrowheads="1"/>
          </p:cNvSpPr>
          <p:nvPr/>
        </p:nvSpPr>
        <p:spPr bwMode="auto">
          <a:xfrm>
            <a:off x="2209800" y="3429000"/>
            <a:ext cx="228600" cy="3048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419872" y="903052"/>
            <a:ext cx="5907145" cy="1229804"/>
            <a:chOff x="3419872" y="903052"/>
            <a:chExt cx="5907145" cy="1229804"/>
          </a:xfrm>
        </p:grpSpPr>
        <p:grpSp>
          <p:nvGrpSpPr>
            <p:cNvPr id="17" name="Group 31"/>
            <p:cNvGrpSpPr>
              <a:grpSpLocks/>
            </p:cNvGrpSpPr>
            <p:nvPr/>
          </p:nvGrpSpPr>
          <p:grpSpPr bwMode="auto">
            <a:xfrm>
              <a:off x="3726066" y="903052"/>
              <a:ext cx="5600951" cy="1229804"/>
              <a:chOff x="3880556" y="4724400"/>
              <a:chExt cx="5538862" cy="1497157"/>
            </a:xfrm>
          </p:grpSpPr>
          <p:grpSp>
            <p:nvGrpSpPr>
              <p:cNvPr id="18" name="Group 26"/>
              <p:cNvGrpSpPr>
                <a:grpSpLocks/>
              </p:cNvGrpSpPr>
              <p:nvPr/>
            </p:nvGrpSpPr>
            <p:grpSpPr bwMode="auto">
              <a:xfrm>
                <a:off x="3880556" y="4724400"/>
                <a:ext cx="2142066" cy="1497157"/>
                <a:chOff x="3880556" y="4724400"/>
                <a:chExt cx="2142066" cy="1497157"/>
              </a:xfrm>
            </p:grpSpPr>
            <p:sp>
              <p:nvSpPr>
                <p:cNvPr id="21" name="Freeform 10"/>
                <p:cNvSpPr>
                  <a:spLocks noChangeArrowheads="1"/>
                </p:cNvSpPr>
                <p:nvPr/>
              </p:nvSpPr>
              <p:spPr bwMode="auto">
                <a:xfrm>
                  <a:off x="3880556" y="4924778"/>
                  <a:ext cx="214111" cy="229704"/>
                </a:xfrm>
                <a:custGeom>
                  <a:avLst/>
                  <a:gdLst>
                    <a:gd name="T0" fmla="*/ 0 w 214111"/>
                    <a:gd name="T1" fmla="*/ 56444 h 229704"/>
                    <a:gd name="T2" fmla="*/ 14111 w 214111"/>
                    <a:gd name="T3" fmla="*/ 197555 h 229704"/>
                    <a:gd name="T4" fmla="*/ 42333 w 214111"/>
                    <a:gd name="T5" fmla="*/ 225778 h 229704"/>
                    <a:gd name="T6" fmla="*/ 183444 w 214111"/>
                    <a:gd name="T7" fmla="*/ 211666 h 229704"/>
                    <a:gd name="T8" fmla="*/ 211666 w 214111"/>
                    <a:gd name="T9" fmla="*/ 169333 h 229704"/>
                    <a:gd name="T10" fmla="*/ 197555 w 214111"/>
                    <a:gd name="T11" fmla="*/ 127000 h 229704"/>
                    <a:gd name="T12" fmla="*/ 84666 w 214111"/>
                    <a:gd name="T13" fmla="*/ 84666 h 229704"/>
                    <a:gd name="T14" fmla="*/ 56444 w 214111"/>
                    <a:gd name="T15" fmla="*/ 42333 h 229704"/>
                    <a:gd name="T16" fmla="*/ 56444 w 214111"/>
                    <a:gd name="T17" fmla="*/ 42333 h 229704"/>
                    <a:gd name="T18" fmla="*/ 56444 w 214111"/>
                    <a:gd name="T19" fmla="*/ 42333 h 229704"/>
                    <a:gd name="T20" fmla="*/ 14111 w 214111"/>
                    <a:gd name="T21" fmla="*/ 0 h 229704"/>
                    <a:gd name="T22" fmla="*/ 0 w 214111"/>
                    <a:gd name="T23" fmla="*/ 56444 h 22970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214111"/>
                    <a:gd name="T37" fmla="*/ 0 h 229704"/>
                    <a:gd name="T38" fmla="*/ 214111 w 214111"/>
                    <a:gd name="T39" fmla="*/ 229704 h 229704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214111" h="229704">
                      <a:moveTo>
                        <a:pt x="0" y="56444"/>
                      </a:moveTo>
                      <a:cubicBezTo>
                        <a:pt x="4704" y="103481"/>
                        <a:pt x="2646" y="151695"/>
                        <a:pt x="14111" y="197555"/>
                      </a:cubicBezTo>
                      <a:cubicBezTo>
                        <a:pt x="17338" y="210462"/>
                        <a:pt x="29075" y="224673"/>
                        <a:pt x="42333" y="225778"/>
                      </a:cubicBezTo>
                      <a:cubicBezTo>
                        <a:pt x="89441" y="229704"/>
                        <a:pt x="136407" y="216370"/>
                        <a:pt x="183444" y="211666"/>
                      </a:cubicBezTo>
                      <a:cubicBezTo>
                        <a:pt x="192851" y="197555"/>
                        <a:pt x="208878" y="186062"/>
                        <a:pt x="211666" y="169333"/>
                      </a:cubicBezTo>
                      <a:cubicBezTo>
                        <a:pt x="214111" y="154661"/>
                        <a:pt x="206847" y="138615"/>
                        <a:pt x="197555" y="127000"/>
                      </a:cubicBezTo>
                      <a:cubicBezTo>
                        <a:pt x="169871" y="92395"/>
                        <a:pt x="122912" y="92316"/>
                        <a:pt x="84666" y="84666"/>
                      </a:cubicBezTo>
                      <a:cubicBezTo>
                        <a:pt x="69068" y="37871"/>
                        <a:pt x="85429" y="42333"/>
                        <a:pt x="56444" y="42333"/>
                      </a:cubicBezTo>
                      <a:lnTo>
                        <a:pt x="14111" y="0"/>
                      </a:lnTo>
                      <a:lnTo>
                        <a:pt x="0" y="5644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/>
                  <a:endParaRPr lang="en-US"/>
                </a:p>
              </p:txBody>
            </p:sp>
            <p:sp>
              <p:nvSpPr>
                <p:cNvPr id="22" name="Freeform 11"/>
                <p:cNvSpPr>
                  <a:spLocks noChangeArrowheads="1"/>
                </p:cNvSpPr>
                <p:nvPr/>
              </p:nvSpPr>
              <p:spPr bwMode="auto">
                <a:xfrm>
                  <a:off x="5753419" y="4811889"/>
                  <a:ext cx="116803" cy="184744"/>
                </a:xfrm>
                <a:custGeom>
                  <a:avLst/>
                  <a:gdLst>
                    <a:gd name="T0" fmla="*/ 3914 w 116803"/>
                    <a:gd name="T1" fmla="*/ 98778 h 184744"/>
                    <a:gd name="T2" fmla="*/ 18025 w 116803"/>
                    <a:gd name="T3" fmla="*/ 155222 h 184744"/>
                    <a:gd name="T4" fmla="*/ 116803 w 116803"/>
                    <a:gd name="T5" fmla="*/ 155222 h 184744"/>
                    <a:gd name="T6" fmla="*/ 102692 w 116803"/>
                    <a:gd name="T7" fmla="*/ 70555 h 184744"/>
                    <a:gd name="T8" fmla="*/ 88581 w 116803"/>
                    <a:gd name="T9" fmla="*/ 14111 h 184744"/>
                    <a:gd name="T10" fmla="*/ 46248 w 116803"/>
                    <a:gd name="T11" fmla="*/ 0 h 184744"/>
                    <a:gd name="T12" fmla="*/ 3914 w 116803"/>
                    <a:gd name="T13" fmla="*/ 70555 h 184744"/>
                    <a:gd name="T14" fmla="*/ 3914 w 116803"/>
                    <a:gd name="T15" fmla="*/ 98778 h 18474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16803"/>
                    <a:gd name="T25" fmla="*/ 0 h 184744"/>
                    <a:gd name="T26" fmla="*/ 116803 w 116803"/>
                    <a:gd name="T27" fmla="*/ 184744 h 18474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16803" h="184744">
                      <a:moveTo>
                        <a:pt x="3914" y="98778"/>
                      </a:moveTo>
                      <a:cubicBezTo>
                        <a:pt x="6266" y="112889"/>
                        <a:pt x="5910" y="140078"/>
                        <a:pt x="18025" y="155222"/>
                      </a:cubicBezTo>
                      <a:cubicBezTo>
                        <a:pt x="41643" y="184744"/>
                        <a:pt x="94319" y="160843"/>
                        <a:pt x="116803" y="155222"/>
                      </a:cubicBezTo>
                      <a:cubicBezTo>
                        <a:pt x="112099" y="127000"/>
                        <a:pt x="108303" y="98611"/>
                        <a:pt x="102692" y="70555"/>
                      </a:cubicBezTo>
                      <a:cubicBezTo>
                        <a:pt x="98889" y="51538"/>
                        <a:pt x="100696" y="29255"/>
                        <a:pt x="88581" y="14111"/>
                      </a:cubicBezTo>
                      <a:cubicBezTo>
                        <a:pt x="79289" y="2496"/>
                        <a:pt x="60359" y="4704"/>
                        <a:pt x="46248" y="0"/>
                      </a:cubicBezTo>
                      <a:cubicBezTo>
                        <a:pt x="34117" y="36393"/>
                        <a:pt x="37121" y="48418"/>
                        <a:pt x="3914" y="70555"/>
                      </a:cubicBezTo>
                      <a:cubicBezTo>
                        <a:pt x="0" y="73164"/>
                        <a:pt x="1562" y="84667"/>
                        <a:pt x="3914" y="98778"/>
                      </a:cubicBez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/>
                  <a:endParaRPr lang="en-US"/>
                </a:p>
              </p:txBody>
            </p:sp>
            <p:sp>
              <p:nvSpPr>
                <p:cNvPr id="23" name="Freeform 12"/>
                <p:cNvSpPr>
                  <a:spLocks noChangeArrowheads="1"/>
                </p:cNvSpPr>
                <p:nvPr/>
              </p:nvSpPr>
              <p:spPr bwMode="auto">
                <a:xfrm>
                  <a:off x="4012260" y="5616222"/>
                  <a:ext cx="174357" cy="184925"/>
                </a:xfrm>
                <a:custGeom>
                  <a:avLst/>
                  <a:gdLst>
                    <a:gd name="T0" fmla="*/ 9407 w 174357"/>
                    <a:gd name="T1" fmla="*/ 84667 h 184925"/>
                    <a:gd name="T2" fmla="*/ 23518 w 174357"/>
                    <a:gd name="T3" fmla="*/ 169334 h 184925"/>
                    <a:gd name="T4" fmla="*/ 65851 w 174357"/>
                    <a:gd name="T5" fmla="*/ 183445 h 184925"/>
                    <a:gd name="T6" fmla="*/ 164629 w 174357"/>
                    <a:gd name="T7" fmla="*/ 155222 h 184925"/>
                    <a:gd name="T8" fmla="*/ 122296 w 174357"/>
                    <a:gd name="T9" fmla="*/ 14111 h 184925"/>
                    <a:gd name="T10" fmla="*/ 79962 w 174357"/>
                    <a:gd name="T11" fmla="*/ 0 h 184925"/>
                    <a:gd name="T12" fmla="*/ 9407 w 174357"/>
                    <a:gd name="T13" fmla="*/ 84667 h 18492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4357"/>
                    <a:gd name="T22" fmla="*/ 0 h 184925"/>
                    <a:gd name="T23" fmla="*/ 174357 w 174357"/>
                    <a:gd name="T24" fmla="*/ 184925 h 18492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4357" h="184925">
                      <a:moveTo>
                        <a:pt x="9407" y="84667"/>
                      </a:moveTo>
                      <a:cubicBezTo>
                        <a:pt x="0" y="112889"/>
                        <a:pt x="9323" y="144492"/>
                        <a:pt x="23518" y="169334"/>
                      </a:cubicBezTo>
                      <a:cubicBezTo>
                        <a:pt x="30898" y="182249"/>
                        <a:pt x="51051" y="184925"/>
                        <a:pt x="65851" y="183445"/>
                      </a:cubicBezTo>
                      <a:cubicBezTo>
                        <a:pt x="99925" y="180037"/>
                        <a:pt x="131703" y="164630"/>
                        <a:pt x="164629" y="155222"/>
                      </a:cubicBezTo>
                      <a:cubicBezTo>
                        <a:pt x="157348" y="96976"/>
                        <a:pt x="174357" y="45348"/>
                        <a:pt x="122296" y="14111"/>
                      </a:cubicBezTo>
                      <a:cubicBezTo>
                        <a:pt x="109541" y="6458"/>
                        <a:pt x="94073" y="4704"/>
                        <a:pt x="79962" y="0"/>
                      </a:cubicBezTo>
                      <a:cubicBezTo>
                        <a:pt x="49636" y="60652"/>
                        <a:pt x="18814" y="56445"/>
                        <a:pt x="9407" y="84667"/>
                      </a:cubicBezTo>
                      <a:close/>
                    </a:path>
                  </a:pathLst>
                </a:custGeom>
                <a:solidFill>
                  <a:srgbClr val="00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pPr marL="457200" indent="-457200"/>
                  <a:endParaRPr lang="en-US"/>
                </a:p>
              </p:txBody>
            </p:sp>
            <p:sp>
              <p:nvSpPr>
                <p:cNvPr id="24" name="Freeform 13"/>
                <p:cNvSpPr>
                  <a:spLocks noChangeArrowheads="1"/>
                </p:cNvSpPr>
                <p:nvPr/>
              </p:nvSpPr>
              <p:spPr bwMode="auto">
                <a:xfrm>
                  <a:off x="5001951" y="5432598"/>
                  <a:ext cx="199907" cy="125557"/>
                </a:xfrm>
                <a:custGeom>
                  <a:avLst/>
                  <a:gdLst>
                    <a:gd name="T0" fmla="*/ 16463 w 199907"/>
                    <a:gd name="T1" fmla="*/ 97335 h 125557"/>
                    <a:gd name="T2" fmla="*/ 143463 w 199907"/>
                    <a:gd name="T3" fmla="*/ 125557 h 125557"/>
                    <a:gd name="T4" fmla="*/ 199907 w 199907"/>
                    <a:gd name="T5" fmla="*/ 111446 h 125557"/>
                    <a:gd name="T6" fmla="*/ 185796 w 199907"/>
                    <a:gd name="T7" fmla="*/ 55002 h 125557"/>
                    <a:gd name="T8" fmla="*/ 44685 w 199907"/>
                    <a:gd name="T9" fmla="*/ 40890 h 125557"/>
                    <a:gd name="T10" fmla="*/ 16463 w 199907"/>
                    <a:gd name="T11" fmla="*/ 97335 h 12555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9907"/>
                    <a:gd name="T19" fmla="*/ 0 h 125557"/>
                    <a:gd name="T20" fmla="*/ 199907 w 199907"/>
                    <a:gd name="T21" fmla="*/ 125557 h 12555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9907" h="125557">
                      <a:moveTo>
                        <a:pt x="16463" y="97335"/>
                      </a:moveTo>
                      <a:cubicBezTo>
                        <a:pt x="32926" y="111446"/>
                        <a:pt x="93793" y="125557"/>
                        <a:pt x="143463" y="125557"/>
                      </a:cubicBezTo>
                      <a:cubicBezTo>
                        <a:pt x="162857" y="125557"/>
                        <a:pt x="181092" y="116150"/>
                        <a:pt x="199907" y="111446"/>
                      </a:cubicBezTo>
                      <a:cubicBezTo>
                        <a:pt x="195203" y="92631"/>
                        <a:pt x="194469" y="72348"/>
                        <a:pt x="185796" y="55002"/>
                      </a:cubicBezTo>
                      <a:cubicBezTo>
                        <a:pt x="158296" y="0"/>
                        <a:pt x="92286" y="25023"/>
                        <a:pt x="44685" y="40890"/>
                      </a:cubicBezTo>
                      <a:cubicBezTo>
                        <a:pt x="34707" y="44216"/>
                        <a:pt x="0" y="83224"/>
                        <a:pt x="16463" y="97335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/>
                  <a:endParaRPr lang="en-US"/>
                </a:p>
              </p:txBody>
            </p:sp>
            <p:sp>
              <p:nvSpPr>
                <p:cNvPr id="25" name="Freeform 14"/>
                <p:cNvSpPr>
                  <a:spLocks noChangeArrowheads="1"/>
                </p:cNvSpPr>
                <p:nvPr/>
              </p:nvSpPr>
              <p:spPr bwMode="auto">
                <a:xfrm>
                  <a:off x="4572000" y="5715000"/>
                  <a:ext cx="174357" cy="184925"/>
                </a:xfrm>
                <a:custGeom>
                  <a:avLst/>
                  <a:gdLst>
                    <a:gd name="T0" fmla="*/ 9407 w 174357"/>
                    <a:gd name="T1" fmla="*/ 84667 h 184925"/>
                    <a:gd name="T2" fmla="*/ 23518 w 174357"/>
                    <a:gd name="T3" fmla="*/ 169334 h 184925"/>
                    <a:gd name="T4" fmla="*/ 65851 w 174357"/>
                    <a:gd name="T5" fmla="*/ 183445 h 184925"/>
                    <a:gd name="T6" fmla="*/ 164629 w 174357"/>
                    <a:gd name="T7" fmla="*/ 155222 h 184925"/>
                    <a:gd name="T8" fmla="*/ 122296 w 174357"/>
                    <a:gd name="T9" fmla="*/ 14111 h 184925"/>
                    <a:gd name="T10" fmla="*/ 79962 w 174357"/>
                    <a:gd name="T11" fmla="*/ 0 h 184925"/>
                    <a:gd name="T12" fmla="*/ 9407 w 174357"/>
                    <a:gd name="T13" fmla="*/ 84667 h 18492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4357"/>
                    <a:gd name="T22" fmla="*/ 0 h 184925"/>
                    <a:gd name="T23" fmla="*/ 174357 w 174357"/>
                    <a:gd name="T24" fmla="*/ 184925 h 18492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4357" h="184925">
                      <a:moveTo>
                        <a:pt x="9407" y="84667"/>
                      </a:moveTo>
                      <a:cubicBezTo>
                        <a:pt x="0" y="112889"/>
                        <a:pt x="9323" y="144492"/>
                        <a:pt x="23518" y="169334"/>
                      </a:cubicBezTo>
                      <a:cubicBezTo>
                        <a:pt x="30898" y="182249"/>
                        <a:pt x="51051" y="184925"/>
                        <a:pt x="65851" y="183445"/>
                      </a:cubicBezTo>
                      <a:cubicBezTo>
                        <a:pt x="99925" y="180037"/>
                        <a:pt x="131703" y="164630"/>
                        <a:pt x="164629" y="155222"/>
                      </a:cubicBezTo>
                      <a:cubicBezTo>
                        <a:pt x="157348" y="96976"/>
                        <a:pt x="174357" y="45348"/>
                        <a:pt x="122296" y="14111"/>
                      </a:cubicBezTo>
                      <a:cubicBezTo>
                        <a:pt x="109541" y="6458"/>
                        <a:pt x="94073" y="4704"/>
                        <a:pt x="79962" y="0"/>
                      </a:cubicBezTo>
                      <a:cubicBezTo>
                        <a:pt x="49636" y="60652"/>
                        <a:pt x="18814" y="56445"/>
                        <a:pt x="9407" y="84667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pPr marL="457200" indent="-457200"/>
                  <a:endParaRPr lang="en-US"/>
                </a:p>
              </p:txBody>
            </p:sp>
            <p:sp>
              <p:nvSpPr>
                <p:cNvPr id="26" name="Freeform 15"/>
                <p:cNvSpPr>
                  <a:spLocks noChangeArrowheads="1"/>
                </p:cNvSpPr>
                <p:nvPr/>
              </p:nvSpPr>
              <p:spPr bwMode="auto">
                <a:xfrm>
                  <a:off x="4419600" y="4724400"/>
                  <a:ext cx="250557" cy="184925"/>
                </a:xfrm>
                <a:custGeom>
                  <a:avLst/>
                  <a:gdLst>
                    <a:gd name="T0" fmla="*/ 116841160 w 174357"/>
                    <a:gd name="T1" fmla="*/ 84667 h 184925"/>
                    <a:gd name="T2" fmla="*/ 292108256 w 174357"/>
                    <a:gd name="T3" fmla="*/ 169334 h 184925"/>
                    <a:gd name="T4" fmla="*/ 817916558 w 174357"/>
                    <a:gd name="T5" fmla="*/ 183445 h 184925"/>
                    <a:gd name="T6" fmla="*/ 2044813041 w 174357"/>
                    <a:gd name="T7" fmla="*/ 155222 h 184925"/>
                    <a:gd name="T8" fmla="*/ 1519004194 w 174357"/>
                    <a:gd name="T9" fmla="*/ 14111 h 184925"/>
                    <a:gd name="T10" fmla="*/ 993183046 w 174357"/>
                    <a:gd name="T11" fmla="*/ 0 h 184925"/>
                    <a:gd name="T12" fmla="*/ 116841160 w 174357"/>
                    <a:gd name="T13" fmla="*/ 84667 h 18492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4357"/>
                    <a:gd name="T22" fmla="*/ 0 h 184925"/>
                    <a:gd name="T23" fmla="*/ 174357 w 174357"/>
                    <a:gd name="T24" fmla="*/ 184925 h 18492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4357" h="184925">
                      <a:moveTo>
                        <a:pt x="9407" y="84667"/>
                      </a:moveTo>
                      <a:cubicBezTo>
                        <a:pt x="0" y="112889"/>
                        <a:pt x="9323" y="144492"/>
                        <a:pt x="23518" y="169334"/>
                      </a:cubicBezTo>
                      <a:cubicBezTo>
                        <a:pt x="30898" y="182249"/>
                        <a:pt x="51051" y="184925"/>
                        <a:pt x="65851" y="183445"/>
                      </a:cubicBezTo>
                      <a:cubicBezTo>
                        <a:pt x="99925" y="180037"/>
                        <a:pt x="131703" y="164630"/>
                        <a:pt x="164629" y="155222"/>
                      </a:cubicBezTo>
                      <a:cubicBezTo>
                        <a:pt x="157348" y="96976"/>
                        <a:pt x="174357" y="45348"/>
                        <a:pt x="122296" y="14111"/>
                      </a:cubicBezTo>
                      <a:cubicBezTo>
                        <a:pt x="109541" y="6458"/>
                        <a:pt x="94073" y="4704"/>
                        <a:pt x="79962" y="0"/>
                      </a:cubicBezTo>
                      <a:cubicBezTo>
                        <a:pt x="49636" y="60652"/>
                        <a:pt x="18814" y="56445"/>
                        <a:pt x="9407" y="84667"/>
                      </a:cubicBezTo>
                      <a:close/>
                    </a:path>
                  </a:pathLst>
                </a:custGeom>
                <a:solidFill>
                  <a:srgbClr val="00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pPr marL="457200" indent="-457200"/>
                  <a:endParaRPr lang="en-US"/>
                </a:p>
              </p:txBody>
            </p:sp>
            <p:sp>
              <p:nvSpPr>
                <p:cNvPr id="27" name="Freeform 16"/>
                <p:cNvSpPr>
                  <a:spLocks noChangeArrowheads="1"/>
                </p:cNvSpPr>
                <p:nvPr/>
              </p:nvSpPr>
              <p:spPr bwMode="auto">
                <a:xfrm>
                  <a:off x="4800600" y="5165337"/>
                  <a:ext cx="174357" cy="184925"/>
                </a:xfrm>
                <a:custGeom>
                  <a:avLst/>
                  <a:gdLst>
                    <a:gd name="T0" fmla="*/ 9407 w 174357"/>
                    <a:gd name="T1" fmla="*/ 84667 h 184925"/>
                    <a:gd name="T2" fmla="*/ 23518 w 174357"/>
                    <a:gd name="T3" fmla="*/ 169334 h 184925"/>
                    <a:gd name="T4" fmla="*/ 65851 w 174357"/>
                    <a:gd name="T5" fmla="*/ 183445 h 184925"/>
                    <a:gd name="T6" fmla="*/ 164629 w 174357"/>
                    <a:gd name="T7" fmla="*/ 155222 h 184925"/>
                    <a:gd name="T8" fmla="*/ 122296 w 174357"/>
                    <a:gd name="T9" fmla="*/ 14111 h 184925"/>
                    <a:gd name="T10" fmla="*/ 79962 w 174357"/>
                    <a:gd name="T11" fmla="*/ 0 h 184925"/>
                    <a:gd name="T12" fmla="*/ 9407 w 174357"/>
                    <a:gd name="T13" fmla="*/ 84667 h 18492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4357"/>
                    <a:gd name="T22" fmla="*/ 0 h 184925"/>
                    <a:gd name="T23" fmla="*/ 174357 w 174357"/>
                    <a:gd name="T24" fmla="*/ 184925 h 18492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4357" h="184925">
                      <a:moveTo>
                        <a:pt x="9407" y="84667"/>
                      </a:moveTo>
                      <a:cubicBezTo>
                        <a:pt x="0" y="112889"/>
                        <a:pt x="9323" y="144492"/>
                        <a:pt x="23518" y="169334"/>
                      </a:cubicBezTo>
                      <a:cubicBezTo>
                        <a:pt x="30898" y="182249"/>
                        <a:pt x="51051" y="184925"/>
                        <a:pt x="65851" y="183445"/>
                      </a:cubicBezTo>
                      <a:cubicBezTo>
                        <a:pt x="99925" y="180037"/>
                        <a:pt x="131703" y="164630"/>
                        <a:pt x="164629" y="155222"/>
                      </a:cubicBezTo>
                      <a:cubicBezTo>
                        <a:pt x="157348" y="96976"/>
                        <a:pt x="174357" y="45348"/>
                        <a:pt x="122296" y="14111"/>
                      </a:cubicBezTo>
                      <a:cubicBezTo>
                        <a:pt x="109541" y="6458"/>
                        <a:pt x="94073" y="4704"/>
                        <a:pt x="79962" y="0"/>
                      </a:cubicBezTo>
                      <a:cubicBezTo>
                        <a:pt x="49636" y="60652"/>
                        <a:pt x="18814" y="56445"/>
                        <a:pt x="9407" y="84667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pPr marL="457200" indent="-457200"/>
                  <a:endParaRPr lang="en-US"/>
                </a:p>
              </p:txBody>
            </p:sp>
            <p:sp>
              <p:nvSpPr>
                <p:cNvPr id="28" name="Freeform 17"/>
                <p:cNvSpPr>
                  <a:spLocks noChangeArrowheads="1"/>
                </p:cNvSpPr>
                <p:nvPr/>
              </p:nvSpPr>
              <p:spPr bwMode="auto">
                <a:xfrm>
                  <a:off x="5486400" y="5165337"/>
                  <a:ext cx="174357" cy="184925"/>
                </a:xfrm>
                <a:custGeom>
                  <a:avLst/>
                  <a:gdLst>
                    <a:gd name="T0" fmla="*/ 9407 w 174357"/>
                    <a:gd name="T1" fmla="*/ 84667 h 184925"/>
                    <a:gd name="T2" fmla="*/ 23518 w 174357"/>
                    <a:gd name="T3" fmla="*/ 169334 h 184925"/>
                    <a:gd name="T4" fmla="*/ 65851 w 174357"/>
                    <a:gd name="T5" fmla="*/ 183445 h 184925"/>
                    <a:gd name="T6" fmla="*/ 164629 w 174357"/>
                    <a:gd name="T7" fmla="*/ 155222 h 184925"/>
                    <a:gd name="T8" fmla="*/ 122296 w 174357"/>
                    <a:gd name="T9" fmla="*/ 14111 h 184925"/>
                    <a:gd name="T10" fmla="*/ 79962 w 174357"/>
                    <a:gd name="T11" fmla="*/ 0 h 184925"/>
                    <a:gd name="T12" fmla="*/ 9407 w 174357"/>
                    <a:gd name="T13" fmla="*/ 84667 h 18492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4357"/>
                    <a:gd name="T22" fmla="*/ 0 h 184925"/>
                    <a:gd name="T23" fmla="*/ 174357 w 174357"/>
                    <a:gd name="T24" fmla="*/ 184925 h 18492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4357" h="184925">
                      <a:moveTo>
                        <a:pt x="9407" y="84667"/>
                      </a:moveTo>
                      <a:cubicBezTo>
                        <a:pt x="0" y="112889"/>
                        <a:pt x="9323" y="144492"/>
                        <a:pt x="23518" y="169334"/>
                      </a:cubicBezTo>
                      <a:cubicBezTo>
                        <a:pt x="30898" y="182249"/>
                        <a:pt x="51051" y="184925"/>
                        <a:pt x="65851" y="183445"/>
                      </a:cubicBezTo>
                      <a:cubicBezTo>
                        <a:pt x="99925" y="180037"/>
                        <a:pt x="131703" y="164630"/>
                        <a:pt x="164629" y="155222"/>
                      </a:cubicBezTo>
                      <a:cubicBezTo>
                        <a:pt x="157348" y="96976"/>
                        <a:pt x="174357" y="45348"/>
                        <a:pt x="122296" y="14111"/>
                      </a:cubicBezTo>
                      <a:cubicBezTo>
                        <a:pt x="109541" y="6458"/>
                        <a:pt x="94073" y="4704"/>
                        <a:pt x="79962" y="0"/>
                      </a:cubicBezTo>
                      <a:cubicBezTo>
                        <a:pt x="49636" y="60652"/>
                        <a:pt x="18814" y="56445"/>
                        <a:pt x="9407" y="84667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pPr marL="457200" indent="-457200"/>
                  <a:endParaRPr lang="en-US"/>
                </a:p>
              </p:txBody>
            </p:sp>
            <p:sp>
              <p:nvSpPr>
                <p:cNvPr id="29" name="Freeform 18"/>
                <p:cNvSpPr>
                  <a:spLocks noChangeArrowheads="1"/>
                </p:cNvSpPr>
                <p:nvPr/>
              </p:nvSpPr>
              <p:spPr bwMode="auto">
                <a:xfrm>
                  <a:off x="5905819" y="4964289"/>
                  <a:ext cx="116803" cy="184744"/>
                </a:xfrm>
                <a:custGeom>
                  <a:avLst/>
                  <a:gdLst>
                    <a:gd name="T0" fmla="*/ 3914 w 116803"/>
                    <a:gd name="T1" fmla="*/ 98778 h 184744"/>
                    <a:gd name="T2" fmla="*/ 18025 w 116803"/>
                    <a:gd name="T3" fmla="*/ 155222 h 184744"/>
                    <a:gd name="T4" fmla="*/ 116803 w 116803"/>
                    <a:gd name="T5" fmla="*/ 155222 h 184744"/>
                    <a:gd name="T6" fmla="*/ 102692 w 116803"/>
                    <a:gd name="T7" fmla="*/ 70555 h 184744"/>
                    <a:gd name="T8" fmla="*/ 88581 w 116803"/>
                    <a:gd name="T9" fmla="*/ 14111 h 184744"/>
                    <a:gd name="T10" fmla="*/ 46248 w 116803"/>
                    <a:gd name="T11" fmla="*/ 0 h 184744"/>
                    <a:gd name="T12" fmla="*/ 3914 w 116803"/>
                    <a:gd name="T13" fmla="*/ 70555 h 184744"/>
                    <a:gd name="T14" fmla="*/ 3914 w 116803"/>
                    <a:gd name="T15" fmla="*/ 98778 h 18474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16803"/>
                    <a:gd name="T25" fmla="*/ 0 h 184744"/>
                    <a:gd name="T26" fmla="*/ 116803 w 116803"/>
                    <a:gd name="T27" fmla="*/ 184744 h 18474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16803" h="184744">
                      <a:moveTo>
                        <a:pt x="3914" y="98778"/>
                      </a:moveTo>
                      <a:cubicBezTo>
                        <a:pt x="6266" y="112889"/>
                        <a:pt x="5910" y="140078"/>
                        <a:pt x="18025" y="155222"/>
                      </a:cubicBezTo>
                      <a:cubicBezTo>
                        <a:pt x="41643" y="184744"/>
                        <a:pt x="94319" y="160843"/>
                        <a:pt x="116803" y="155222"/>
                      </a:cubicBezTo>
                      <a:cubicBezTo>
                        <a:pt x="112099" y="127000"/>
                        <a:pt x="108303" y="98611"/>
                        <a:pt x="102692" y="70555"/>
                      </a:cubicBezTo>
                      <a:cubicBezTo>
                        <a:pt x="98889" y="51538"/>
                        <a:pt x="100696" y="29255"/>
                        <a:pt x="88581" y="14111"/>
                      </a:cubicBezTo>
                      <a:cubicBezTo>
                        <a:pt x="79289" y="2496"/>
                        <a:pt x="60359" y="4704"/>
                        <a:pt x="46248" y="0"/>
                      </a:cubicBezTo>
                      <a:cubicBezTo>
                        <a:pt x="34117" y="36393"/>
                        <a:pt x="37121" y="48418"/>
                        <a:pt x="3914" y="70555"/>
                      </a:cubicBezTo>
                      <a:cubicBezTo>
                        <a:pt x="0" y="73164"/>
                        <a:pt x="1562" y="84667"/>
                        <a:pt x="3914" y="98778"/>
                      </a:cubicBez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/>
                  <a:endParaRPr lang="en-US"/>
                </a:p>
              </p:txBody>
            </p:sp>
            <p:sp>
              <p:nvSpPr>
                <p:cNvPr id="30" name="Freeform 19"/>
                <p:cNvSpPr>
                  <a:spLocks noChangeArrowheads="1"/>
                </p:cNvSpPr>
                <p:nvPr/>
              </p:nvSpPr>
              <p:spPr bwMode="auto">
                <a:xfrm>
                  <a:off x="5257800" y="4724400"/>
                  <a:ext cx="116803" cy="184744"/>
                </a:xfrm>
                <a:custGeom>
                  <a:avLst/>
                  <a:gdLst>
                    <a:gd name="T0" fmla="*/ 3914 w 116803"/>
                    <a:gd name="T1" fmla="*/ 98778 h 184744"/>
                    <a:gd name="T2" fmla="*/ 18025 w 116803"/>
                    <a:gd name="T3" fmla="*/ 155222 h 184744"/>
                    <a:gd name="T4" fmla="*/ 116803 w 116803"/>
                    <a:gd name="T5" fmla="*/ 155222 h 184744"/>
                    <a:gd name="T6" fmla="*/ 102692 w 116803"/>
                    <a:gd name="T7" fmla="*/ 70555 h 184744"/>
                    <a:gd name="T8" fmla="*/ 88581 w 116803"/>
                    <a:gd name="T9" fmla="*/ 14111 h 184744"/>
                    <a:gd name="T10" fmla="*/ 46248 w 116803"/>
                    <a:gd name="T11" fmla="*/ 0 h 184744"/>
                    <a:gd name="T12" fmla="*/ 3914 w 116803"/>
                    <a:gd name="T13" fmla="*/ 70555 h 184744"/>
                    <a:gd name="T14" fmla="*/ 3914 w 116803"/>
                    <a:gd name="T15" fmla="*/ 98778 h 18474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16803"/>
                    <a:gd name="T25" fmla="*/ 0 h 184744"/>
                    <a:gd name="T26" fmla="*/ 116803 w 116803"/>
                    <a:gd name="T27" fmla="*/ 184744 h 18474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16803" h="184744">
                      <a:moveTo>
                        <a:pt x="3914" y="98778"/>
                      </a:moveTo>
                      <a:cubicBezTo>
                        <a:pt x="6266" y="112889"/>
                        <a:pt x="5910" y="140078"/>
                        <a:pt x="18025" y="155222"/>
                      </a:cubicBezTo>
                      <a:cubicBezTo>
                        <a:pt x="41643" y="184744"/>
                        <a:pt x="94319" y="160843"/>
                        <a:pt x="116803" y="155222"/>
                      </a:cubicBezTo>
                      <a:cubicBezTo>
                        <a:pt x="112099" y="127000"/>
                        <a:pt x="108303" y="98611"/>
                        <a:pt x="102692" y="70555"/>
                      </a:cubicBezTo>
                      <a:cubicBezTo>
                        <a:pt x="98889" y="51538"/>
                        <a:pt x="100696" y="29255"/>
                        <a:pt x="88581" y="14111"/>
                      </a:cubicBezTo>
                      <a:cubicBezTo>
                        <a:pt x="79289" y="2496"/>
                        <a:pt x="60359" y="4704"/>
                        <a:pt x="46248" y="0"/>
                      </a:cubicBezTo>
                      <a:cubicBezTo>
                        <a:pt x="34117" y="36393"/>
                        <a:pt x="37121" y="48418"/>
                        <a:pt x="3914" y="70555"/>
                      </a:cubicBezTo>
                      <a:cubicBezTo>
                        <a:pt x="0" y="73164"/>
                        <a:pt x="1562" y="84667"/>
                        <a:pt x="3914" y="98778"/>
                      </a:cubicBez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/>
                  <a:endParaRPr lang="en-US"/>
                </a:p>
              </p:txBody>
            </p:sp>
            <p:sp>
              <p:nvSpPr>
                <p:cNvPr id="31" name="Freeform 20"/>
                <p:cNvSpPr>
                  <a:spLocks noChangeArrowheads="1"/>
                </p:cNvSpPr>
                <p:nvPr/>
              </p:nvSpPr>
              <p:spPr bwMode="auto">
                <a:xfrm>
                  <a:off x="5715000" y="5791200"/>
                  <a:ext cx="116803" cy="184744"/>
                </a:xfrm>
                <a:custGeom>
                  <a:avLst/>
                  <a:gdLst>
                    <a:gd name="T0" fmla="*/ 3914 w 116803"/>
                    <a:gd name="T1" fmla="*/ 98778 h 184744"/>
                    <a:gd name="T2" fmla="*/ 18025 w 116803"/>
                    <a:gd name="T3" fmla="*/ 155222 h 184744"/>
                    <a:gd name="T4" fmla="*/ 116803 w 116803"/>
                    <a:gd name="T5" fmla="*/ 155222 h 184744"/>
                    <a:gd name="T6" fmla="*/ 102692 w 116803"/>
                    <a:gd name="T7" fmla="*/ 70555 h 184744"/>
                    <a:gd name="T8" fmla="*/ 88581 w 116803"/>
                    <a:gd name="T9" fmla="*/ 14111 h 184744"/>
                    <a:gd name="T10" fmla="*/ 46248 w 116803"/>
                    <a:gd name="T11" fmla="*/ 0 h 184744"/>
                    <a:gd name="T12" fmla="*/ 3914 w 116803"/>
                    <a:gd name="T13" fmla="*/ 70555 h 184744"/>
                    <a:gd name="T14" fmla="*/ 3914 w 116803"/>
                    <a:gd name="T15" fmla="*/ 98778 h 18474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16803"/>
                    <a:gd name="T25" fmla="*/ 0 h 184744"/>
                    <a:gd name="T26" fmla="*/ 116803 w 116803"/>
                    <a:gd name="T27" fmla="*/ 184744 h 18474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16803" h="184744">
                      <a:moveTo>
                        <a:pt x="3914" y="98778"/>
                      </a:moveTo>
                      <a:cubicBezTo>
                        <a:pt x="6266" y="112889"/>
                        <a:pt x="5910" y="140078"/>
                        <a:pt x="18025" y="155222"/>
                      </a:cubicBezTo>
                      <a:cubicBezTo>
                        <a:pt x="41643" y="184744"/>
                        <a:pt x="94319" y="160843"/>
                        <a:pt x="116803" y="155222"/>
                      </a:cubicBezTo>
                      <a:cubicBezTo>
                        <a:pt x="112099" y="127000"/>
                        <a:pt x="108303" y="98611"/>
                        <a:pt x="102692" y="70555"/>
                      </a:cubicBezTo>
                      <a:cubicBezTo>
                        <a:pt x="98889" y="51538"/>
                        <a:pt x="100696" y="29255"/>
                        <a:pt x="88581" y="14111"/>
                      </a:cubicBezTo>
                      <a:cubicBezTo>
                        <a:pt x="79289" y="2496"/>
                        <a:pt x="60359" y="4704"/>
                        <a:pt x="46248" y="0"/>
                      </a:cubicBezTo>
                      <a:cubicBezTo>
                        <a:pt x="34117" y="36393"/>
                        <a:pt x="37121" y="48418"/>
                        <a:pt x="3914" y="70555"/>
                      </a:cubicBezTo>
                      <a:cubicBezTo>
                        <a:pt x="0" y="73164"/>
                        <a:pt x="1562" y="84667"/>
                        <a:pt x="3914" y="98778"/>
                      </a:cubicBez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/>
                  <a:endParaRPr lang="en-US"/>
                </a:p>
              </p:txBody>
            </p:sp>
            <p:sp>
              <p:nvSpPr>
                <p:cNvPr id="32" name="Freeform 21"/>
                <p:cNvSpPr>
                  <a:spLocks noChangeArrowheads="1"/>
                </p:cNvSpPr>
                <p:nvPr/>
              </p:nvSpPr>
              <p:spPr bwMode="auto">
                <a:xfrm>
                  <a:off x="5334000" y="6096000"/>
                  <a:ext cx="199907" cy="125557"/>
                </a:xfrm>
                <a:custGeom>
                  <a:avLst/>
                  <a:gdLst>
                    <a:gd name="T0" fmla="*/ 16463 w 199907"/>
                    <a:gd name="T1" fmla="*/ 97335 h 125557"/>
                    <a:gd name="T2" fmla="*/ 143463 w 199907"/>
                    <a:gd name="T3" fmla="*/ 125557 h 125557"/>
                    <a:gd name="T4" fmla="*/ 199907 w 199907"/>
                    <a:gd name="T5" fmla="*/ 111446 h 125557"/>
                    <a:gd name="T6" fmla="*/ 185796 w 199907"/>
                    <a:gd name="T7" fmla="*/ 55002 h 125557"/>
                    <a:gd name="T8" fmla="*/ 44685 w 199907"/>
                    <a:gd name="T9" fmla="*/ 40890 h 125557"/>
                    <a:gd name="T10" fmla="*/ 16463 w 199907"/>
                    <a:gd name="T11" fmla="*/ 97335 h 12555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9907"/>
                    <a:gd name="T19" fmla="*/ 0 h 125557"/>
                    <a:gd name="T20" fmla="*/ 199907 w 199907"/>
                    <a:gd name="T21" fmla="*/ 125557 h 12555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9907" h="125557">
                      <a:moveTo>
                        <a:pt x="16463" y="97335"/>
                      </a:moveTo>
                      <a:cubicBezTo>
                        <a:pt x="32926" y="111446"/>
                        <a:pt x="93793" y="125557"/>
                        <a:pt x="143463" y="125557"/>
                      </a:cubicBezTo>
                      <a:cubicBezTo>
                        <a:pt x="162857" y="125557"/>
                        <a:pt x="181092" y="116150"/>
                        <a:pt x="199907" y="111446"/>
                      </a:cubicBezTo>
                      <a:cubicBezTo>
                        <a:pt x="195203" y="92631"/>
                        <a:pt x="194469" y="72348"/>
                        <a:pt x="185796" y="55002"/>
                      </a:cubicBezTo>
                      <a:cubicBezTo>
                        <a:pt x="158296" y="0"/>
                        <a:pt x="92286" y="25023"/>
                        <a:pt x="44685" y="40890"/>
                      </a:cubicBezTo>
                      <a:cubicBezTo>
                        <a:pt x="34707" y="44216"/>
                        <a:pt x="0" y="83224"/>
                        <a:pt x="16463" y="9733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/>
                  <a:endParaRPr lang="en-US"/>
                </a:p>
              </p:txBody>
            </p:sp>
            <p:sp>
              <p:nvSpPr>
                <p:cNvPr id="33" name="Freeform 22"/>
                <p:cNvSpPr>
                  <a:spLocks noChangeArrowheads="1"/>
                </p:cNvSpPr>
                <p:nvPr/>
              </p:nvSpPr>
              <p:spPr bwMode="auto">
                <a:xfrm>
                  <a:off x="4800600" y="6019800"/>
                  <a:ext cx="199907" cy="125557"/>
                </a:xfrm>
                <a:custGeom>
                  <a:avLst/>
                  <a:gdLst>
                    <a:gd name="T0" fmla="*/ 16463 w 199907"/>
                    <a:gd name="T1" fmla="*/ 97335 h 125557"/>
                    <a:gd name="T2" fmla="*/ 143463 w 199907"/>
                    <a:gd name="T3" fmla="*/ 125557 h 125557"/>
                    <a:gd name="T4" fmla="*/ 199907 w 199907"/>
                    <a:gd name="T5" fmla="*/ 111446 h 125557"/>
                    <a:gd name="T6" fmla="*/ 185796 w 199907"/>
                    <a:gd name="T7" fmla="*/ 55002 h 125557"/>
                    <a:gd name="T8" fmla="*/ 44685 w 199907"/>
                    <a:gd name="T9" fmla="*/ 40890 h 125557"/>
                    <a:gd name="T10" fmla="*/ 16463 w 199907"/>
                    <a:gd name="T11" fmla="*/ 97335 h 12555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9907"/>
                    <a:gd name="T19" fmla="*/ 0 h 125557"/>
                    <a:gd name="T20" fmla="*/ 199907 w 199907"/>
                    <a:gd name="T21" fmla="*/ 125557 h 12555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9907" h="125557">
                      <a:moveTo>
                        <a:pt x="16463" y="97335"/>
                      </a:moveTo>
                      <a:cubicBezTo>
                        <a:pt x="32926" y="111446"/>
                        <a:pt x="93793" y="125557"/>
                        <a:pt x="143463" y="125557"/>
                      </a:cubicBezTo>
                      <a:cubicBezTo>
                        <a:pt x="162857" y="125557"/>
                        <a:pt x="181092" y="116150"/>
                        <a:pt x="199907" y="111446"/>
                      </a:cubicBezTo>
                      <a:cubicBezTo>
                        <a:pt x="195203" y="92631"/>
                        <a:pt x="194469" y="72348"/>
                        <a:pt x="185796" y="55002"/>
                      </a:cubicBezTo>
                      <a:cubicBezTo>
                        <a:pt x="158296" y="0"/>
                        <a:pt x="92286" y="25023"/>
                        <a:pt x="44685" y="40890"/>
                      </a:cubicBezTo>
                      <a:cubicBezTo>
                        <a:pt x="34707" y="44216"/>
                        <a:pt x="0" y="83224"/>
                        <a:pt x="16463" y="97335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/>
                  <a:endParaRPr lang="en-US"/>
                </a:p>
              </p:txBody>
            </p:sp>
            <p:sp>
              <p:nvSpPr>
                <p:cNvPr id="34" name="Freeform 23"/>
                <p:cNvSpPr>
                  <a:spLocks noChangeArrowheads="1"/>
                </p:cNvSpPr>
                <p:nvPr/>
              </p:nvSpPr>
              <p:spPr bwMode="auto">
                <a:xfrm>
                  <a:off x="5638800" y="5562600"/>
                  <a:ext cx="199907" cy="125557"/>
                </a:xfrm>
                <a:custGeom>
                  <a:avLst/>
                  <a:gdLst>
                    <a:gd name="T0" fmla="*/ 16463 w 199907"/>
                    <a:gd name="T1" fmla="*/ 97335 h 125557"/>
                    <a:gd name="T2" fmla="*/ 143463 w 199907"/>
                    <a:gd name="T3" fmla="*/ 125557 h 125557"/>
                    <a:gd name="T4" fmla="*/ 199907 w 199907"/>
                    <a:gd name="T5" fmla="*/ 111446 h 125557"/>
                    <a:gd name="T6" fmla="*/ 185796 w 199907"/>
                    <a:gd name="T7" fmla="*/ 55002 h 125557"/>
                    <a:gd name="T8" fmla="*/ 44685 w 199907"/>
                    <a:gd name="T9" fmla="*/ 40890 h 125557"/>
                    <a:gd name="T10" fmla="*/ 16463 w 199907"/>
                    <a:gd name="T11" fmla="*/ 97335 h 12555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9907"/>
                    <a:gd name="T19" fmla="*/ 0 h 125557"/>
                    <a:gd name="T20" fmla="*/ 199907 w 199907"/>
                    <a:gd name="T21" fmla="*/ 125557 h 12555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9907" h="125557">
                      <a:moveTo>
                        <a:pt x="16463" y="97335"/>
                      </a:moveTo>
                      <a:cubicBezTo>
                        <a:pt x="32926" y="111446"/>
                        <a:pt x="93793" y="125557"/>
                        <a:pt x="143463" y="125557"/>
                      </a:cubicBezTo>
                      <a:cubicBezTo>
                        <a:pt x="162857" y="125557"/>
                        <a:pt x="181092" y="116150"/>
                        <a:pt x="199907" y="111446"/>
                      </a:cubicBezTo>
                      <a:cubicBezTo>
                        <a:pt x="195203" y="92631"/>
                        <a:pt x="194469" y="72348"/>
                        <a:pt x="185796" y="55002"/>
                      </a:cubicBezTo>
                      <a:cubicBezTo>
                        <a:pt x="158296" y="0"/>
                        <a:pt x="92286" y="25023"/>
                        <a:pt x="44685" y="40890"/>
                      </a:cubicBezTo>
                      <a:cubicBezTo>
                        <a:pt x="34707" y="44216"/>
                        <a:pt x="0" y="83224"/>
                        <a:pt x="16463" y="97335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/>
                  <a:endParaRPr lang="en-US"/>
                </a:p>
              </p:txBody>
            </p:sp>
            <p:sp>
              <p:nvSpPr>
                <p:cNvPr id="35" name="Freeform 24"/>
                <p:cNvSpPr>
                  <a:spLocks noChangeArrowheads="1"/>
                </p:cNvSpPr>
                <p:nvPr/>
              </p:nvSpPr>
              <p:spPr bwMode="auto">
                <a:xfrm>
                  <a:off x="4343400" y="5132243"/>
                  <a:ext cx="199907" cy="125557"/>
                </a:xfrm>
                <a:custGeom>
                  <a:avLst/>
                  <a:gdLst>
                    <a:gd name="T0" fmla="*/ 16463 w 199907"/>
                    <a:gd name="T1" fmla="*/ 97335 h 125557"/>
                    <a:gd name="T2" fmla="*/ 143463 w 199907"/>
                    <a:gd name="T3" fmla="*/ 125557 h 125557"/>
                    <a:gd name="T4" fmla="*/ 199907 w 199907"/>
                    <a:gd name="T5" fmla="*/ 111446 h 125557"/>
                    <a:gd name="T6" fmla="*/ 185796 w 199907"/>
                    <a:gd name="T7" fmla="*/ 55002 h 125557"/>
                    <a:gd name="T8" fmla="*/ 44685 w 199907"/>
                    <a:gd name="T9" fmla="*/ 40890 h 125557"/>
                    <a:gd name="T10" fmla="*/ 16463 w 199907"/>
                    <a:gd name="T11" fmla="*/ 97335 h 12555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9907"/>
                    <a:gd name="T19" fmla="*/ 0 h 125557"/>
                    <a:gd name="T20" fmla="*/ 199907 w 199907"/>
                    <a:gd name="T21" fmla="*/ 125557 h 12555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9907" h="125557">
                      <a:moveTo>
                        <a:pt x="16463" y="97335"/>
                      </a:moveTo>
                      <a:cubicBezTo>
                        <a:pt x="32926" y="111446"/>
                        <a:pt x="93793" y="125557"/>
                        <a:pt x="143463" y="125557"/>
                      </a:cubicBezTo>
                      <a:cubicBezTo>
                        <a:pt x="162857" y="125557"/>
                        <a:pt x="181092" y="116150"/>
                        <a:pt x="199907" y="111446"/>
                      </a:cubicBezTo>
                      <a:cubicBezTo>
                        <a:pt x="195203" y="92631"/>
                        <a:pt x="194469" y="72348"/>
                        <a:pt x="185796" y="55002"/>
                      </a:cubicBezTo>
                      <a:cubicBezTo>
                        <a:pt x="158296" y="0"/>
                        <a:pt x="92286" y="25023"/>
                        <a:pt x="44685" y="40890"/>
                      </a:cubicBezTo>
                      <a:cubicBezTo>
                        <a:pt x="34707" y="44216"/>
                        <a:pt x="0" y="83224"/>
                        <a:pt x="16463" y="97335"/>
                      </a:cubicBez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/>
                  <a:endParaRPr lang="en-US"/>
                </a:p>
              </p:txBody>
            </p:sp>
            <p:sp>
              <p:nvSpPr>
                <p:cNvPr id="36" name="Freeform 25"/>
                <p:cNvSpPr>
                  <a:spLocks noChangeArrowheads="1"/>
                </p:cNvSpPr>
                <p:nvPr/>
              </p:nvSpPr>
              <p:spPr bwMode="auto">
                <a:xfrm>
                  <a:off x="5105400" y="5791200"/>
                  <a:ext cx="116803" cy="184744"/>
                </a:xfrm>
                <a:custGeom>
                  <a:avLst/>
                  <a:gdLst>
                    <a:gd name="T0" fmla="*/ 3914 w 116803"/>
                    <a:gd name="T1" fmla="*/ 98778 h 184744"/>
                    <a:gd name="T2" fmla="*/ 18025 w 116803"/>
                    <a:gd name="T3" fmla="*/ 155222 h 184744"/>
                    <a:gd name="T4" fmla="*/ 116803 w 116803"/>
                    <a:gd name="T5" fmla="*/ 155222 h 184744"/>
                    <a:gd name="T6" fmla="*/ 102692 w 116803"/>
                    <a:gd name="T7" fmla="*/ 70555 h 184744"/>
                    <a:gd name="T8" fmla="*/ 88581 w 116803"/>
                    <a:gd name="T9" fmla="*/ 14111 h 184744"/>
                    <a:gd name="T10" fmla="*/ 46248 w 116803"/>
                    <a:gd name="T11" fmla="*/ 0 h 184744"/>
                    <a:gd name="T12" fmla="*/ 3914 w 116803"/>
                    <a:gd name="T13" fmla="*/ 70555 h 184744"/>
                    <a:gd name="T14" fmla="*/ 3914 w 116803"/>
                    <a:gd name="T15" fmla="*/ 98778 h 18474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16803"/>
                    <a:gd name="T25" fmla="*/ 0 h 184744"/>
                    <a:gd name="T26" fmla="*/ 116803 w 116803"/>
                    <a:gd name="T27" fmla="*/ 184744 h 18474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16803" h="184744">
                      <a:moveTo>
                        <a:pt x="3914" y="98778"/>
                      </a:moveTo>
                      <a:cubicBezTo>
                        <a:pt x="6266" y="112889"/>
                        <a:pt x="5910" y="140078"/>
                        <a:pt x="18025" y="155222"/>
                      </a:cubicBezTo>
                      <a:cubicBezTo>
                        <a:pt x="41643" y="184744"/>
                        <a:pt x="94319" y="160843"/>
                        <a:pt x="116803" y="155222"/>
                      </a:cubicBezTo>
                      <a:cubicBezTo>
                        <a:pt x="112099" y="127000"/>
                        <a:pt x="108303" y="98611"/>
                        <a:pt x="102692" y="70555"/>
                      </a:cubicBezTo>
                      <a:cubicBezTo>
                        <a:pt x="98889" y="51538"/>
                        <a:pt x="100696" y="29255"/>
                        <a:pt x="88581" y="14111"/>
                      </a:cubicBezTo>
                      <a:cubicBezTo>
                        <a:pt x="79289" y="2496"/>
                        <a:pt x="60359" y="4704"/>
                        <a:pt x="46248" y="0"/>
                      </a:cubicBezTo>
                      <a:cubicBezTo>
                        <a:pt x="34117" y="36393"/>
                        <a:pt x="37121" y="48418"/>
                        <a:pt x="3914" y="70555"/>
                      </a:cubicBezTo>
                      <a:cubicBezTo>
                        <a:pt x="0" y="73164"/>
                        <a:pt x="1562" y="84667"/>
                        <a:pt x="3914" y="98778"/>
                      </a:cubicBez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/>
                  <a:endParaRPr lang="en-US"/>
                </a:p>
              </p:txBody>
            </p:sp>
          </p:grpSp>
          <p:sp>
            <p:nvSpPr>
              <p:cNvPr id="19" name="TextBox 27"/>
              <p:cNvSpPr txBox="1">
                <a:spLocks noChangeArrowheads="1"/>
              </p:cNvSpPr>
              <p:nvPr/>
            </p:nvSpPr>
            <p:spPr bwMode="auto">
              <a:xfrm rot="2283244">
                <a:off x="6683473" y="5031283"/>
                <a:ext cx="2735945" cy="438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n-US" sz="2000" dirty="0">
                    <a:solidFill>
                      <a:srgbClr val="FF0000"/>
                    </a:solidFill>
                  </a:rPr>
                  <a:t>tiny mass irregularities</a:t>
                </a:r>
              </a:p>
            </p:txBody>
          </p:sp>
          <p:cxnSp>
            <p:nvCxnSpPr>
              <p:cNvPr id="20" name="Straight Arrow Connector 29"/>
              <p:cNvCxnSpPr>
                <a:cxnSpLocks noChangeShapeType="1"/>
              </p:cNvCxnSpPr>
              <p:nvPr/>
            </p:nvCxnSpPr>
            <p:spPr bwMode="auto">
              <a:xfrm flipH="1">
                <a:off x="5998888" y="4994287"/>
                <a:ext cx="1495405" cy="613635"/>
              </a:xfrm>
              <a:prstGeom prst="straightConnector1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37" name="Freeform 10"/>
            <p:cNvSpPr>
              <a:spLocks noChangeArrowheads="1"/>
            </p:cNvSpPr>
            <p:nvPr/>
          </p:nvSpPr>
          <p:spPr bwMode="auto">
            <a:xfrm>
              <a:off x="4139952" y="1484784"/>
              <a:ext cx="216511" cy="188685"/>
            </a:xfrm>
            <a:custGeom>
              <a:avLst/>
              <a:gdLst>
                <a:gd name="T0" fmla="*/ 0 w 214111"/>
                <a:gd name="T1" fmla="*/ 56444 h 229704"/>
                <a:gd name="T2" fmla="*/ 14111 w 214111"/>
                <a:gd name="T3" fmla="*/ 197555 h 229704"/>
                <a:gd name="T4" fmla="*/ 42333 w 214111"/>
                <a:gd name="T5" fmla="*/ 225778 h 229704"/>
                <a:gd name="T6" fmla="*/ 183444 w 214111"/>
                <a:gd name="T7" fmla="*/ 211666 h 229704"/>
                <a:gd name="T8" fmla="*/ 211666 w 214111"/>
                <a:gd name="T9" fmla="*/ 169333 h 229704"/>
                <a:gd name="T10" fmla="*/ 197555 w 214111"/>
                <a:gd name="T11" fmla="*/ 127000 h 229704"/>
                <a:gd name="T12" fmla="*/ 84666 w 214111"/>
                <a:gd name="T13" fmla="*/ 84666 h 229704"/>
                <a:gd name="T14" fmla="*/ 56444 w 214111"/>
                <a:gd name="T15" fmla="*/ 42333 h 229704"/>
                <a:gd name="T16" fmla="*/ 56444 w 214111"/>
                <a:gd name="T17" fmla="*/ 42333 h 229704"/>
                <a:gd name="T18" fmla="*/ 56444 w 214111"/>
                <a:gd name="T19" fmla="*/ 42333 h 229704"/>
                <a:gd name="T20" fmla="*/ 14111 w 214111"/>
                <a:gd name="T21" fmla="*/ 0 h 229704"/>
                <a:gd name="T22" fmla="*/ 0 w 214111"/>
                <a:gd name="T23" fmla="*/ 56444 h 2297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14111"/>
                <a:gd name="T37" fmla="*/ 0 h 229704"/>
                <a:gd name="T38" fmla="*/ 214111 w 214111"/>
                <a:gd name="T39" fmla="*/ 229704 h 22970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14111" h="229704">
                  <a:moveTo>
                    <a:pt x="0" y="56444"/>
                  </a:moveTo>
                  <a:cubicBezTo>
                    <a:pt x="4704" y="103481"/>
                    <a:pt x="2646" y="151695"/>
                    <a:pt x="14111" y="197555"/>
                  </a:cubicBezTo>
                  <a:cubicBezTo>
                    <a:pt x="17338" y="210462"/>
                    <a:pt x="29075" y="224673"/>
                    <a:pt x="42333" y="225778"/>
                  </a:cubicBezTo>
                  <a:cubicBezTo>
                    <a:pt x="89441" y="229704"/>
                    <a:pt x="136407" y="216370"/>
                    <a:pt x="183444" y="211666"/>
                  </a:cubicBezTo>
                  <a:cubicBezTo>
                    <a:pt x="192851" y="197555"/>
                    <a:pt x="208878" y="186062"/>
                    <a:pt x="211666" y="169333"/>
                  </a:cubicBezTo>
                  <a:cubicBezTo>
                    <a:pt x="214111" y="154661"/>
                    <a:pt x="206847" y="138615"/>
                    <a:pt x="197555" y="127000"/>
                  </a:cubicBezTo>
                  <a:cubicBezTo>
                    <a:pt x="169871" y="92395"/>
                    <a:pt x="122912" y="92316"/>
                    <a:pt x="84666" y="84666"/>
                  </a:cubicBezTo>
                  <a:cubicBezTo>
                    <a:pt x="69068" y="37871"/>
                    <a:pt x="85429" y="42333"/>
                    <a:pt x="56444" y="42333"/>
                  </a:cubicBezTo>
                  <a:lnTo>
                    <a:pt x="14111" y="0"/>
                  </a:lnTo>
                  <a:lnTo>
                    <a:pt x="0" y="5644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/>
              <a:endParaRPr lang="en-US"/>
            </a:p>
          </p:txBody>
        </p:sp>
        <p:sp>
          <p:nvSpPr>
            <p:cNvPr id="38" name="Freeform 10"/>
            <p:cNvSpPr>
              <a:spLocks noChangeArrowheads="1"/>
            </p:cNvSpPr>
            <p:nvPr/>
          </p:nvSpPr>
          <p:spPr bwMode="auto">
            <a:xfrm>
              <a:off x="6372200" y="1124744"/>
              <a:ext cx="216511" cy="188685"/>
            </a:xfrm>
            <a:custGeom>
              <a:avLst/>
              <a:gdLst>
                <a:gd name="T0" fmla="*/ 0 w 214111"/>
                <a:gd name="T1" fmla="*/ 56444 h 229704"/>
                <a:gd name="T2" fmla="*/ 14111 w 214111"/>
                <a:gd name="T3" fmla="*/ 197555 h 229704"/>
                <a:gd name="T4" fmla="*/ 42333 w 214111"/>
                <a:gd name="T5" fmla="*/ 225778 h 229704"/>
                <a:gd name="T6" fmla="*/ 183444 w 214111"/>
                <a:gd name="T7" fmla="*/ 211666 h 229704"/>
                <a:gd name="T8" fmla="*/ 211666 w 214111"/>
                <a:gd name="T9" fmla="*/ 169333 h 229704"/>
                <a:gd name="T10" fmla="*/ 197555 w 214111"/>
                <a:gd name="T11" fmla="*/ 127000 h 229704"/>
                <a:gd name="T12" fmla="*/ 84666 w 214111"/>
                <a:gd name="T13" fmla="*/ 84666 h 229704"/>
                <a:gd name="T14" fmla="*/ 56444 w 214111"/>
                <a:gd name="T15" fmla="*/ 42333 h 229704"/>
                <a:gd name="T16" fmla="*/ 56444 w 214111"/>
                <a:gd name="T17" fmla="*/ 42333 h 229704"/>
                <a:gd name="T18" fmla="*/ 56444 w 214111"/>
                <a:gd name="T19" fmla="*/ 42333 h 229704"/>
                <a:gd name="T20" fmla="*/ 14111 w 214111"/>
                <a:gd name="T21" fmla="*/ 0 h 229704"/>
                <a:gd name="T22" fmla="*/ 0 w 214111"/>
                <a:gd name="T23" fmla="*/ 56444 h 2297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14111"/>
                <a:gd name="T37" fmla="*/ 0 h 229704"/>
                <a:gd name="T38" fmla="*/ 214111 w 214111"/>
                <a:gd name="T39" fmla="*/ 229704 h 22970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14111" h="229704">
                  <a:moveTo>
                    <a:pt x="0" y="56444"/>
                  </a:moveTo>
                  <a:cubicBezTo>
                    <a:pt x="4704" y="103481"/>
                    <a:pt x="2646" y="151695"/>
                    <a:pt x="14111" y="197555"/>
                  </a:cubicBezTo>
                  <a:cubicBezTo>
                    <a:pt x="17338" y="210462"/>
                    <a:pt x="29075" y="224673"/>
                    <a:pt x="42333" y="225778"/>
                  </a:cubicBezTo>
                  <a:cubicBezTo>
                    <a:pt x="89441" y="229704"/>
                    <a:pt x="136407" y="216370"/>
                    <a:pt x="183444" y="211666"/>
                  </a:cubicBezTo>
                  <a:cubicBezTo>
                    <a:pt x="192851" y="197555"/>
                    <a:pt x="208878" y="186062"/>
                    <a:pt x="211666" y="169333"/>
                  </a:cubicBezTo>
                  <a:cubicBezTo>
                    <a:pt x="214111" y="154661"/>
                    <a:pt x="206847" y="138615"/>
                    <a:pt x="197555" y="127000"/>
                  </a:cubicBezTo>
                  <a:cubicBezTo>
                    <a:pt x="169871" y="92395"/>
                    <a:pt x="122912" y="92316"/>
                    <a:pt x="84666" y="84666"/>
                  </a:cubicBezTo>
                  <a:cubicBezTo>
                    <a:pt x="69068" y="37871"/>
                    <a:pt x="85429" y="42333"/>
                    <a:pt x="56444" y="42333"/>
                  </a:cubicBezTo>
                  <a:lnTo>
                    <a:pt x="14111" y="0"/>
                  </a:lnTo>
                  <a:lnTo>
                    <a:pt x="0" y="56444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/>
              <a:endParaRPr lang="en-US"/>
            </a:p>
          </p:txBody>
        </p:sp>
        <p:sp>
          <p:nvSpPr>
            <p:cNvPr id="39" name="Freeform 10"/>
            <p:cNvSpPr>
              <a:spLocks noChangeArrowheads="1"/>
            </p:cNvSpPr>
            <p:nvPr/>
          </p:nvSpPr>
          <p:spPr bwMode="auto">
            <a:xfrm flipH="1">
              <a:off x="5940152" y="1412776"/>
              <a:ext cx="216024" cy="144016"/>
            </a:xfrm>
            <a:custGeom>
              <a:avLst/>
              <a:gdLst>
                <a:gd name="T0" fmla="*/ 0 w 214111"/>
                <a:gd name="T1" fmla="*/ 56444 h 229704"/>
                <a:gd name="T2" fmla="*/ 14111 w 214111"/>
                <a:gd name="T3" fmla="*/ 197555 h 229704"/>
                <a:gd name="T4" fmla="*/ 42333 w 214111"/>
                <a:gd name="T5" fmla="*/ 225778 h 229704"/>
                <a:gd name="T6" fmla="*/ 183444 w 214111"/>
                <a:gd name="T7" fmla="*/ 211666 h 229704"/>
                <a:gd name="T8" fmla="*/ 211666 w 214111"/>
                <a:gd name="T9" fmla="*/ 169333 h 229704"/>
                <a:gd name="T10" fmla="*/ 197555 w 214111"/>
                <a:gd name="T11" fmla="*/ 127000 h 229704"/>
                <a:gd name="T12" fmla="*/ 84666 w 214111"/>
                <a:gd name="T13" fmla="*/ 84666 h 229704"/>
                <a:gd name="T14" fmla="*/ 56444 w 214111"/>
                <a:gd name="T15" fmla="*/ 42333 h 229704"/>
                <a:gd name="T16" fmla="*/ 56444 w 214111"/>
                <a:gd name="T17" fmla="*/ 42333 h 229704"/>
                <a:gd name="T18" fmla="*/ 56444 w 214111"/>
                <a:gd name="T19" fmla="*/ 42333 h 229704"/>
                <a:gd name="T20" fmla="*/ 14111 w 214111"/>
                <a:gd name="T21" fmla="*/ 0 h 229704"/>
                <a:gd name="T22" fmla="*/ 0 w 214111"/>
                <a:gd name="T23" fmla="*/ 56444 h 2297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14111"/>
                <a:gd name="T37" fmla="*/ 0 h 229704"/>
                <a:gd name="T38" fmla="*/ 214111 w 214111"/>
                <a:gd name="T39" fmla="*/ 229704 h 22970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14111" h="229704">
                  <a:moveTo>
                    <a:pt x="0" y="56444"/>
                  </a:moveTo>
                  <a:cubicBezTo>
                    <a:pt x="4704" y="103481"/>
                    <a:pt x="2646" y="151695"/>
                    <a:pt x="14111" y="197555"/>
                  </a:cubicBezTo>
                  <a:cubicBezTo>
                    <a:pt x="17338" y="210462"/>
                    <a:pt x="29075" y="224673"/>
                    <a:pt x="42333" y="225778"/>
                  </a:cubicBezTo>
                  <a:cubicBezTo>
                    <a:pt x="89441" y="229704"/>
                    <a:pt x="136407" y="216370"/>
                    <a:pt x="183444" y="211666"/>
                  </a:cubicBezTo>
                  <a:cubicBezTo>
                    <a:pt x="192851" y="197555"/>
                    <a:pt x="208878" y="186062"/>
                    <a:pt x="211666" y="169333"/>
                  </a:cubicBezTo>
                  <a:cubicBezTo>
                    <a:pt x="214111" y="154661"/>
                    <a:pt x="206847" y="138615"/>
                    <a:pt x="197555" y="127000"/>
                  </a:cubicBezTo>
                  <a:cubicBezTo>
                    <a:pt x="169871" y="92395"/>
                    <a:pt x="122912" y="92316"/>
                    <a:pt x="84666" y="84666"/>
                  </a:cubicBezTo>
                  <a:cubicBezTo>
                    <a:pt x="69068" y="37871"/>
                    <a:pt x="85429" y="42333"/>
                    <a:pt x="56444" y="42333"/>
                  </a:cubicBezTo>
                  <a:lnTo>
                    <a:pt x="14111" y="0"/>
                  </a:lnTo>
                  <a:lnTo>
                    <a:pt x="0" y="5644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spAutoFit/>
            </a:bodyPr>
            <a:lstStyle/>
            <a:p>
              <a:pPr marL="457200" indent="-457200"/>
              <a:endParaRPr lang="en-US"/>
            </a:p>
          </p:txBody>
        </p:sp>
        <p:sp>
          <p:nvSpPr>
            <p:cNvPr id="40" name="Freeform 10"/>
            <p:cNvSpPr>
              <a:spLocks noChangeArrowheads="1"/>
            </p:cNvSpPr>
            <p:nvPr/>
          </p:nvSpPr>
          <p:spPr bwMode="auto">
            <a:xfrm>
              <a:off x="6084168" y="1628800"/>
              <a:ext cx="216025" cy="288032"/>
            </a:xfrm>
            <a:custGeom>
              <a:avLst/>
              <a:gdLst>
                <a:gd name="T0" fmla="*/ 0 w 214111"/>
                <a:gd name="T1" fmla="*/ 56444 h 229704"/>
                <a:gd name="T2" fmla="*/ 14111 w 214111"/>
                <a:gd name="T3" fmla="*/ 197555 h 229704"/>
                <a:gd name="T4" fmla="*/ 42333 w 214111"/>
                <a:gd name="T5" fmla="*/ 225778 h 229704"/>
                <a:gd name="T6" fmla="*/ 183444 w 214111"/>
                <a:gd name="T7" fmla="*/ 211666 h 229704"/>
                <a:gd name="T8" fmla="*/ 211666 w 214111"/>
                <a:gd name="T9" fmla="*/ 169333 h 229704"/>
                <a:gd name="T10" fmla="*/ 197555 w 214111"/>
                <a:gd name="T11" fmla="*/ 127000 h 229704"/>
                <a:gd name="T12" fmla="*/ 84666 w 214111"/>
                <a:gd name="T13" fmla="*/ 84666 h 229704"/>
                <a:gd name="T14" fmla="*/ 56444 w 214111"/>
                <a:gd name="T15" fmla="*/ 42333 h 229704"/>
                <a:gd name="T16" fmla="*/ 56444 w 214111"/>
                <a:gd name="T17" fmla="*/ 42333 h 229704"/>
                <a:gd name="T18" fmla="*/ 56444 w 214111"/>
                <a:gd name="T19" fmla="*/ 42333 h 229704"/>
                <a:gd name="T20" fmla="*/ 14111 w 214111"/>
                <a:gd name="T21" fmla="*/ 0 h 229704"/>
                <a:gd name="T22" fmla="*/ 0 w 214111"/>
                <a:gd name="T23" fmla="*/ 56444 h 2297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14111"/>
                <a:gd name="T37" fmla="*/ 0 h 229704"/>
                <a:gd name="T38" fmla="*/ 214111 w 214111"/>
                <a:gd name="T39" fmla="*/ 229704 h 22970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14111" h="229704">
                  <a:moveTo>
                    <a:pt x="0" y="56444"/>
                  </a:moveTo>
                  <a:cubicBezTo>
                    <a:pt x="4704" y="103481"/>
                    <a:pt x="2646" y="151695"/>
                    <a:pt x="14111" y="197555"/>
                  </a:cubicBezTo>
                  <a:cubicBezTo>
                    <a:pt x="17338" y="210462"/>
                    <a:pt x="29075" y="224673"/>
                    <a:pt x="42333" y="225778"/>
                  </a:cubicBezTo>
                  <a:cubicBezTo>
                    <a:pt x="89441" y="229704"/>
                    <a:pt x="136407" y="216370"/>
                    <a:pt x="183444" y="211666"/>
                  </a:cubicBezTo>
                  <a:cubicBezTo>
                    <a:pt x="192851" y="197555"/>
                    <a:pt x="208878" y="186062"/>
                    <a:pt x="211666" y="169333"/>
                  </a:cubicBezTo>
                  <a:cubicBezTo>
                    <a:pt x="214111" y="154661"/>
                    <a:pt x="206847" y="138615"/>
                    <a:pt x="197555" y="127000"/>
                  </a:cubicBezTo>
                  <a:cubicBezTo>
                    <a:pt x="169871" y="92395"/>
                    <a:pt x="122912" y="92316"/>
                    <a:pt x="84666" y="84666"/>
                  </a:cubicBezTo>
                  <a:cubicBezTo>
                    <a:pt x="69068" y="37871"/>
                    <a:pt x="85429" y="42333"/>
                    <a:pt x="56444" y="42333"/>
                  </a:cubicBezTo>
                  <a:lnTo>
                    <a:pt x="14111" y="0"/>
                  </a:lnTo>
                  <a:lnTo>
                    <a:pt x="0" y="56444"/>
                  </a:lnTo>
                  <a:close/>
                </a:path>
              </a:pathLst>
            </a:custGeom>
            <a:solidFill>
              <a:srgbClr val="00009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spAutoFit/>
            </a:bodyPr>
            <a:lstStyle/>
            <a:p>
              <a:pPr marL="457200" indent="-457200"/>
              <a:endParaRPr lang="en-US"/>
            </a:p>
          </p:txBody>
        </p:sp>
        <p:sp>
          <p:nvSpPr>
            <p:cNvPr id="41" name="Freeform 22"/>
            <p:cNvSpPr>
              <a:spLocks noChangeArrowheads="1"/>
            </p:cNvSpPr>
            <p:nvPr/>
          </p:nvSpPr>
          <p:spPr bwMode="auto">
            <a:xfrm>
              <a:off x="3419872" y="1412776"/>
              <a:ext cx="216024" cy="216024"/>
            </a:xfrm>
            <a:custGeom>
              <a:avLst/>
              <a:gdLst>
                <a:gd name="T0" fmla="*/ 16463 w 199907"/>
                <a:gd name="T1" fmla="*/ 97335 h 125557"/>
                <a:gd name="T2" fmla="*/ 143463 w 199907"/>
                <a:gd name="T3" fmla="*/ 125557 h 125557"/>
                <a:gd name="T4" fmla="*/ 199907 w 199907"/>
                <a:gd name="T5" fmla="*/ 111446 h 125557"/>
                <a:gd name="T6" fmla="*/ 185796 w 199907"/>
                <a:gd name="T7" fmla="*/ 55002 h 125557"/>
                <a:gd name="T8" fmla="*/ 44685 w 199907"/>
                <a:gd name="T9" fmla="*/ 40890 h 125557"/>
                <a:gd name="T10" fmla="*/ 16463 w 199907"/>
                <a:gd name="T11" fmla="*/ 97335 h 1255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9907"/>
                <a:gd name="T19" fmla="*/ 0 h 125557"/>
                <a:gd name="T20" fmla="*/ 199907 w 199907"/>
                <a:gd name="T21" fmla="*/ 125557 h 1255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9907" h="125557">
                  <a:moveTo>
                    <a:pt x="16463" y="97335"/>
                  </a:moveTo>
                  <a:cubicBezTo>
                    <a:pt x="32926" y="111446"/>
                    <a:pt x="93793" y="125557"/>
                    <a:pt x="143463" y="125557"/>
                  </a:cubicBezTo>
                  <a:cubicBezTo>
                    <a:pt x="162857" y="125557"/>
                    <a:pt x="181092" y="116150"/>
                    <a:pt x="199907" y="111446"/>
                  </a:cubicBezTo>
                  <a:cubicBezTo>
                    <a:pt x="195203" y="92631"/>
                    <a:pt x="194469" y="72348"/>
                    <a:pt x="185796" y="55002"/>
                  </a:cubicBezTo>
                  <a:cubicBezTo>
                    <a:pt x="158296" y="0"/>
                    <a:pt x="92286" y="25023"/>
                    <a:pt x="44685" y="40890"/>
                  </a:cubicBezTo>
                  <a:cubicBezTo>
                    <a:pt x="34707" y="44216"/>
                    <a:pt x="0" y="83224"/>
                    <a:pt x="16463" y="97335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square">
              <a:spAutoFit/>
            </a:bodyPr>
            <a:lstStyle/>
            <a:p>
              <a:pPr marL="457200" indent="-457200"/>
              <a:endParaRPr lang="en-US"/>
            </a:p>
          </p:txBody>
        </p:sp>
      </p:grpSp>
      <p:sp>
        <p:nvSpPr>
          <p:cNvPr id="45" name="Text Box 7"/>
          <p:cNvSpPr txBox="1">
            <a:spLocks noChangeArrowheads="1"/>
          </p:cNvSpPr>
          <p:nvPr/>
        </p:nvSpPr>
        <p:spPr bwMode="auto">
          <a:xfrm>
            <a:off x="3122613" y="228600"/>
            <a:ext cx="33401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3200" b="1" dirty="0">
                <a:solidFill>
                  <a:srgbClr val="FF0000"/>
                </a:solidFill>
              </a:rPr>
              <a:t>Cosmic Inflation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6" name="Rectangle 18"/>
          <p:cNvSpPr>
            <a:spLocks noChangeArrowheads="1"/>
          </p:cNvSpPr>
          <p:nvPr/>
        </p:nvSpPr>
        <p:spPr bwMode="auto">
          <a:xfrm>
            <a:off x="683568" y="4581128"/>
            <a:ext cx="8136904" cy="161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10000"/>
              </a:spcBef>
            </a:pPr>
            <a:r>
              <a:rPr lang="en-GB" dirty="0"/>
              <a:t>Inflation theory predicts:</a:t>
            </a:r>
          </a:p>
          <a:p>
            <a:pPr algn="ctr">
              <a:spcBef>
                <a:spcPct val="10000"/>
              </a:spcBef>
            </a:pPr>
            <a:r>
              <a:rPr lang="en-GB" dirty="0"/>
              <a:t>early universe seeded by tiny fluctuations in mass produced by quantum processes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895064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2626" name="Group 15"/>
          <p:cNvGrpSpPr>
            <a:grpSpLocks/>
          </p:cNvGrpSpPr>
          <p:nvPr/>
        </p:nvGrpSpPr>
        <p:grpSpPr bwMode="auto">
          <a:xfrm>
            <a:off x="4267200" y="838200"/>
            <a:ext cx="4191000" cy="2667000"/>
            <a:chOff x="2573869" y="3801290"/>
            <a:chExt cx="4663112" cy="2971799"/>
          </a:xfrm>
        </p:grpSpPr>
        <p:pic>
          <p:nvPicPr>
            <p:cNvPr id="28263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877"/>
            <a:stretch>
              <a:fillRect/>
            </a:stretch>
          </p:blipFill>
          <p:spPr bwMode="auto">
            <a:xfrm>
              <a:off x="2573869" y="3801290"/>
              <a:ext cx="4663112" cy="2971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82638" name="Group 26"/>
            <p:cNvGrpSpPr>
              <a:grpSpLocks/>
            </p:cNvGrpSpPr>
            <p:nvPr/>
          </p:nvGrpSpPr>
          <p:grpSpPr bwMode="auto">
            <a:xfrm>
              <a:off x="3880556" y="4587554"/>
              <a:ext cx="2142066" cy="1634003"/>
              <a:chOff x="3880556" y="4587554"/>
              <a:chExt cx="2142066" cy="1634003"/>
            </a:xfrm>
          </p:grpSpPr>
          <p:sp>
            <p:nvSpPr>
              <p:cNvPr id="282639" name="Freeform 18"/>
              <p:cNvSpPr>
                <a:spLocks noChangeArrowheads="1"/>
              </p:cNvSpPr>
              <p:nvPr/>
            </p:nvSpPr>
            <p:spPr bwMode="auto">
              <a:xfrm>
                <a:off x="3880556" y="4924778"/>
                <a:ext cx="214111" cy="229704"/>
              </a:xfrm>
              <a:custGeom>
                <a:avLst/>
                <a:gdLst>
                  <a:gd name="T0" fmla="*/ 0 w 214111"/>
                  <a:gd name="T1" fmla="*/ 56444 h 229704"/>
                  <a:gd name="T2" fmla="*/ 14111 w 214111"/>
                  <a:gd name="T3" fmla="*/ 197555 h 229704"/>
                  <a:gd name="T4" fmla="*/ 42333 w 214111"/>
                  <a:gd name="T5" fmla="*/ 225778 h 229704"/>
                  <a:gd name="T6" fmla="*/ 183444 w 214111"/>
                  <a:gd name="T7" fmla="*/ 211666 h 229704"/>
                  <a:gd name="T8" fmla="*/ 211666 w 214111"/>
                  <a:gd name="T9" fmla="*/ 169333 h 229704"/>
                  <a:gd name="T10" fmla="*/ 197555 w 214111"/>
                  <a:gd name="T11" fmla="*/ 127000 h 229704"/>
                  <a:gd name="T12" fmla="*/ 84666 w 214111"/>
                  <a:gd name="T13" fmla="*/ 84666 h 229704"/>
                  <a:gd name="T14" fmla="*/ 56444 w 214111"/>
                  <a:gd name="T15" fmla="*/ 42333 h 229704"/>
                  <a:gd name="T16" fmla="*/ 56444 w 214111"/>
                  <a:gd name="T17" fmla="*/ 42333 h 229704"/>
                  <a:gd name="T18" fmla="*/ 56444 w 214111"/>
                  <a:gd name="T19" fmla="*/ 42333 h 229704"/>
                  <a:gd name="T20" fmla="*/ 14111 w 214111"/>
                  <a:gd name="T21" fmla="*/ 0 h 229704"/>
                  <a:gd name="T22" fmla="*/ 0 w 214111"/>
                  <a:gd name="T23" fmla="*/ 56444 h 22970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4111"/>
                  <a:gd name="T37" fmla="*/ 0 h 229704"/>
                  <a:gd name="T38" fmla="*/ 214111 w 214111"/>
                  <a:gd name="T39" fmla="*/ 229704 h 22970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4111" h="229704">
                    <a:moveTo>
                      <a:pt x="0" y="56444"/>
                    </a:moveTo>
                    <a:cubicBezTo>
                      <a:pt x="4704" y="103481"/>
                      <a:pt x="2646" y="151695"/>
                      <a:pt x="14111" y="197555"/>
                    </a:cubicBezTo>
                    <a:cubicBezTo>
                      <a:pt x="17338" y="210462"/>
                      <a:pt x="29075" y="224673"/>
                      <a:pt x="42333" y="225778"/>
                    </a:cubicBezTo>
                    <a:cubicBezTo>
                      <a:pt x="89441" y="229704"/>
                      <a:pt x="136407" y="216370"/>
                      <a:pt x="183444" y="211666"/>
                    </a:cubicBezTo>
                    <a:cubicBezTo>
                      <a:pt x="192851" y="197555"/>
                      <a:pt x="208878" y="186062"/>
                      <a:pt x="211666" y="169333"/>
                    </a:cubicBezTo>
                    <a:cubicBezTo>
                      <a:pt x="214111" y="154661"/>
                      <a:pt x="206847" y="138615"/>
                      <a:pt x="197555" y="127000"/>
                    </a:cubicBezTo>
                    <a:cubicBezTo>
                      <a:pt x="169871" y="92395"/>
                      <a:pt x="122912" y="92316"/>
                      <a:pt x="84666" y="84666"/>
                    </a:cubicBezTo>
                    <a:cubicBezTo>
                      <a:pt x="69068" y="37871"/>
                      <a:pt x="85429" y="42333"/>
                      <a:pt x="56444" y="42333"/>
                    </a:cubicBezTo>
                    <a:lnTo>
                      <a:pt x="14111" y="0"/>
                    </a:lnTo>
                    <a:lnTo>
                      <a:pt x="0" y="5644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/>
              </a:p>
            </p:txBody>
          </p:sp>
          <p:sp>
            <p:nvSpPr>
              <p:cNvPr id="282640" name="Freeform 20"/>
              <p:cNvSpPr>
                <a:spLocks noChangeArrowheads="1"/>
              </p:cNvSpPr>
              <p:nvPr/>
            </p:nvSpPr>
            <p:spPr bwMode="auto">
              <a:xfrm>
                <a:off x="5753419" y="4811889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/>
              </a:p>
            </p:txBody>
          </p:sp>
          <p:sp>
            <p:nvSpPr>
              <p:cNvPr id="282641" name="Freeform 21"/>
              <p:cNvSpPr>
                <a:spLocks noChangeArrowheads="1"/>
              </p:cNvSpPr>
              <p:nvPr/>
            </p:nvSpPr>
            <p:spPr bwMode="auto">
              <a:xfrm>
                <a:off x="4012260" y="5616222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457200" indent="-457200"/>
                <a:endParaRPr lang="en-US"/>
              </a:p>
            </p:txBody>
          </p:sp>
          <p:sp>
            <p:nvSpPr>
              <p:cNvPr id="282642" name="Freeform 22"/>
              <p:cNvSpPr>
                <a:spLocks noChangeArrowheads="1"/>
              </p:cNvSpPr>
              <p:nvPr/>
            </p:nvSpPr>
            <p:spPr bwMode="auto">
              <a:xfrm>
                <a:off x="4767204" y="4587554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/>
              </a:p>
            </p:txBody>
          </p:sp>
          <p:sp>
            <p:nvSpPr>
              <p:cNvPr id="282643" name="Freeform 23"/>
              <p:cNvSpPr>
                <a:spLocks noChangeArrowheads="1"/>
              </p:cNvSpPr>
              <p:nvPr/>
            </p:nvSpPr>
            <p:spPr bwMode="auto">
              <a:xfrm>
                <a:off x="4572000" y="5715000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457200" indent="-457200"/>
                <a:endParaRPr lang="en-US"/>
              </a:p>
            </p:txBody>
          </p:sp>
          <p:sp>
            <p:nvSpPr>
              <p:cNvPr id="282644" name="Freeform 24"/>
              <p:cNvSpPr>
                <a:spLocks noChangeArrowheads="1"/>
              </p:cNvSpPr>
              <p:nvPr/>
            </p:nvSpPr>
            <p:spPr bwMode="auto">
              <a:xfrm>
                <a:off x="4419600" y="4724400"/>
                <a:ext cx="250557" cy="184925"/>
              </a:xfrm>
              <a:custGeom>
                <a:avLst/>
                <a:gdLst>
                  <a:gd name="T0" fmla="*/ 241284912 w 174357"/>
                  <a:gd name="T1" fmla="*/ 84667 h 184925"/>
                  <a:gd name="T2" fmla="*/ 603223340 w 174357"/>
                  <a:gd name="T3" fmla="*/ 169334 h 184925"/>
                  <a:gd name="T4" fmla="*/ 1689053109 w 174357"/>
                  <a:gd name="T5" fmla="*/ 183445 h 184925"/>
                  <a:gd name="T6" fmla="*/ 2147483647 w 174357"/>
                  <a:gd name="T7" fmla="*/ 155222 h 184925"/>
                  <a:gd name="T8" fmla="*/ 2147483647 w 174357"/>
                  <a:gd name="T9" fmla="*/ 14111 h 184925"/>
                  <a:gd name="T10" fmla="*/ 2050990281 w 174357"/>
                  <a:gd name="T11" fmla="*/ 0 h 184925"/>
                  <a:gd name="T12" fmla="*/ 241284912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457200" indent="-457200"/>
                <a:endParaRPr lang="en-US"/>
              </a:p>
            </p:txBody>
          </p:sp>
          <p:sp>
            <p:nvSpPr>
              <p:cNvPr id="282645" name="Freeform 25"/>
              <p:cNvSpPr>
                <a:spLocks noChangeArrowheads="1"/>
              </p:cNvSpPr>
              <p:nvPr/>
            </p:nvSpPr>
            <p:spPr bwMode="auto">
              <a:xfrm>
                <a:off x="4800600" y="5165337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457200" indent="-457200"/>
                <a:endParaRPr lang="en-US"/>
              </a:p>
            </p:txBody>
          </p:sp>
          <p:sp>
            <p:nvSpPr>
              <p:cNvPr id="282646" name="Freeform 26"/>
              <p:cNvSpPr>
                <a:spLocks noChangeArrowheads="1"/>
              </p:cNvSpPr>
              <p:nvPr/>
            </p:nvSpPr>
            <p:spPr bwMode="auto">
              <a:xfrm>
                <a:off x="5486400" y="5165337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457200" indent="-457200"/>
                <a:endParaRPr lang="en-US"/>
              </a:p>
            </p:txBody>
          </p:sp>
          <p:sp>
            <p:nvSpPr>
              <p:cNvPr id="282647" name="Freeform 27"/>
              <p:cNvSpPr>
                <a:spLocks noChangeArrowheads="1"/>
              </p:cNvSpPr>
              <p:nvPr/>
            </p:nvSpPr>
            <p:spPr bwMode="auto">
              <a:xfrm>
                <a:off x="5905819" y="4964289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/>
              </a:p>
            </p:txBody>
          </p:sp>
          <p:sp>
            <p:nvSpPr>
              <p:cNvPr id="282648" name="Freeform 28"/>
              <p:cNvSpPr>
                <a:spLocks noChangeArrowheads="1"/>
              </p:cNvSpPr>
              <p:nvPr/>
            </p:nvSpPr>
            <p:spPr bwMode="auto">
              <a:xfrm>
                <a:off x="5257800" y="4724400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/>
              </a:p>
            </p:txBody>
          </p:sp>
          <p:sp>
            <p:nvSpPr>
              <p:cNvPr id="282649" name="Freeform 29"/>
              <p:cNvSpPr>
                <a:spLocks noChangeArrowheads="1"/>
              </p:cNvSpPr>
              <p:nvPr/>
            </p:nvSpPr>
            <p:spPr bwMode="auto">
              <a:xfrm>
                <a:off x="5715000" y="5791200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/>
              </a:p>
            </p:txBody>
          </p:sp>
          <p:sp>
            <p:nvSpPr>
              <p:cNvPr id="282650" name="Freeform 30"/>
              <p:cNvSpPr>
                <a:spLocks noChangeArrowheads="1"/>
              </p:cNvSpPr>
              <p:nvPr/>
            </p:nvSpPr>
            <p:spPr bwMode="auto">
              <a:xfrm>
                <a:off x="5334000" y="6096000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/>
              </a:p>
            </p:txBody>
          </p:sp>
          <p:sp>
            <p:nvSpPr>
              <p:cNvPr id="282651" name="Freeform 31"/>
              <p:cNvSpPr>
                <a:spLocks noChangeArrowheads="1"/>
              </p:cNvSpPr>
              <p:nvPr/>
            </p:nvSpPr>
            <p:spPr bwMode="auto">
              <a:xfrm>
                <a:off x="4800600" y="6019800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/>
              </a:p>
            </p:txBody>
          </p:sp>
          <p:sp>
            <p:nvSpPr>
              <p:cNvPr id="282652" name="Freeform 32"/>
              <p:cNvSpPr>
                <a:spLocks noChangeArrowheads="1"/>
              </p:cNvSpPr>
              <p:nvPr/>
            </p:nvSpPr>
            <p:spPr bwMode="auto">
              <a:xfrm>
                <a:off x="5638800" y="5562600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/>
              </a:p>
            </p:txBody>
          </p:sp>
          <p:sp>
            <p:nvSpPr>
              <p:cNvPr id="282653" name="Freeform 33"/>
              <p:cNvSpPr>
                <a:spLocks noChangeArrowheads="1"/>
              </p:cNvSpPr>
              <p:nvPr/>
            </p:nvSpPr>
            <p:spPr bwMode="auto">
              <a:xfrm>
                <a:off x="4343400" y="5132243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/>
              </a:p>
            </p:txBody>
          </p:sp>
          <p:sp>
            <p:nvSpPr>
              <p:cNvPr id="282654" name="Freeform 34"/>
              <p:cNvSpPr>
                <a:spLocks noChangeArrowheads="1"/>
              </p:cNvSpPr>
              <p:nvPr/>
            </p:nvSpPr>
            <p:spPr bwMode="auto">
              <a:xfrm>
                <a:off x="5105400" y="5791200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/>
              </a:p>
            </p:txBody>
          </p:sp>
        </p:grpSp>
      </p:grpSp>
      <p:sp>
        <p:nvSpPr>
          <p:cNvPr id="282627" name="Text Box 2"/>
          <p:cNvSpPr txBox="1">
            <a:spLocks noChangeArrowheads="1"/>
          </p:cNvSpPr>
          <p:nvPr/>
        </p:nvSpPr>
        <p:spPr bwMode="auto">
          <a:xfrm>
            <a:off x="1752600" y="177800"/>
            <a:ext cx="6934200" cy="5842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>
                <a:solidFill>
                  <a:srgbClr val="FF0000"/>
                </a:solidFill>
              </a:rPr>
              <a:t>El </a:t>
            </a:r>
            <a:r>
              <a:rPr lang="en-GB" sz="3200" dirty="0" err="1">
                <a:solidFill>
                  <a:srgbClr val="FF0000"/>
                </a:solidFill>
              </a:rPr>
              <a:t>crecimiento</a:t>
            </a:r>
            <a:r>
              <a:rPr lang="en-GB" sz="3200" dirty="0">
                <a:solidFill>
                  <a:srgbClr val="FF0000"/>
                </a:solidFill>
              </a:rPr>
              <a:t> de </a:t>
            </a:r>
            <a:r>
              <a:rPr lang="en-GB" sz="3200" dirty="0" err="1">
                <a:solidFill>
                  <a:srgbClr val="FF0000"/>
                </a:solidFill>
              </a:rPr>
              <a:t>estructura</a:t>
            </a:r>
            <a:r>
              <a:rPr lang="en-GB" sz="3200" dirty="0">
                <a:solidFill>
                  <a:srgbClr val="FF0000"/>
                </a:solidFill>
              </a:rPr>
              <a:t> </a:t>
            </a:r>
            <a:r>
              <a:rPr lang="en-GB" sz="3200" dirty="0" err="1" smtClean="0">
                <a:solidFill>
                  <a:srgbClr val="FF0000"/>
                </a:solidFill>
              </a:rPr>
              <a:t>cósmica</a:t>
            </a:r>
            <a:r>
              <a:rPr lang="en-GB" sz="3200" dirty="0" smtClean="0">
                <a:solidFill>
                  <a:srgbClr val="FF0000"/>
                </a:solidFill>
              </a:rPr>
              <a:t> </a:t>
            </a:r>
            <a:endParaRPr lang="en-GB" sz="3200" dirty="0">
              <a:solidFill>
                <a:srgbClr val="FF0000"/>
              </a:solidFill>
            </a:endParaRPr>
          </a:p>
        </p:txBody>
      </p:sp>
      <p:pic>
        <p:nvPicPr>
          <p:cNvPr id="282628" name="Picture 19" descr="the_persistence_of_me#B37E5.jpg                                00034983Macintosh HD                   BCFB972B: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23950"/>
            <a:ext cx="32766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2629" name="Line 23"/>
          <p:cNvSpPr>
            <a:spLocks noChangeShapeType="1"/>
          </p:cNvSpPr>
          <p:nvPr/>
        </p:nvSpPr>
        <p:spPr bwMode="auto">
          <a:xfrm flipV="1">
            <a:off x="3124200" y="1981200"/>
            <a:ext cx="1981200" cy="533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2630" name="Rectangle 24"/>
          <p:cNvSpPr>
            <a:spLocks noChangeArrowheads="1"/>
          </p:cNvSpPr>
          <p:nvPr/>
        </p:nvSpPr>
        <p:spPr bwMode="auto">
          <a:xfrm>
            <a:off x="4343400" y="3067050"/>
            <a:ext cx="196532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t=10</a:t>
            </a:r>
            <a:r>
              <a:rPr lang="en-US" sz="2000" baseline="30000">
                <a:solidFill>
                  <a:schemeClr val="bg1"/>
                </a:solidFill>
              </a:rPr>
              <a:t>-35</a:t>
            </a:r>
            <a:r>
              <a:rPr lang="en-US" sz="2000">
                <a:solidFill>
                  <a:schemeClr val="bg1"/>
                </a:solidFill>
              </a:rPr>
              <a:t> seconds </a:t>
            </a:r>
          </a:p>
        </p:txBody>
      </p: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684211" y="2590800"/>
            <a:ext cx="8056563" cy="4114800"/>
            <a:chOff x="684211" y="2590800"/>
            <a:chExt cx="8056563" cy="4114800"/>
          </a:xfrm>
        </p:grpSpPr>
        <p:grpSp>
          <p:nvGrpSpPr>
            <p:cNvPr id="282632" name="Group 29"/>
            <p:cNvGrpSpPr>
              <a:grpSpLocks/>
            </p:cNvGrpSpPr>
            <p:nvPr/>
          </p:nvGrpSpPr>
          <p:grpSpPr bwMode="auto">
            <a:xfrm>
              <a:off x="684211" y="2590800"/>
              <a:ext cx="8056563" cy="4114800"/>
              <a:chOff x="431" y="1632"/>
              <a:chExt cx="5075" cy="2592"/>
            </a:xfrm>
          </p:grpSpPr>
          <p:pic>
            <p:nvPicPr>
              <p:cNvPr id="282634" name="Picture 3" descr="slice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56" y="2056"/>
                <a:ext cx="1850" cy="2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82635" name="Line 4"/>
              <p:cNvSpPr>
                <a:spLocks noChangeShapeType="1"/>
              </p:cNvSpPr>
              <p:nvPr/>
            </p:nvSpPr>
            <p:spPr bwMode="auto">
              <a:xfrm>
                <a:off x="3984" y="1632"/>
                <a:ext cx="505" cy="942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2636" name="Rectangle 25"/>
              <p:cNvSpPr>
                <a:spLocks noChangeArrowheads="1"/>
              </p:cNvSpPr>
              <p:nvPr/>
            </p:nvSpPr>
            <p:spPr bwMode="auto">
              <a:xfrm>
                <a:off x="431" y="3622"/>
                <a:ext cx="3220" cy="5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 err="1">
                    <a:solidFill>
                      <a:srgbClr val="0000FF"/>
                    </a:solidFill>
                  </a:rPr>
                  <a:t>c</a:t>
                </a:r>
                <a:r>
                  <a:rPr lang="en-US" sz="2400" dirty="0" err="1" smtClean="0">
                    <a:solidFill>
                      <a:srgbClr val="0000FF"/>
                    </a:solidFill>
                  </a:rPr>
                  <a:t>readas</a:t>
                </a:r>
                <a:r>
                  <a:rPr lang="en-US" sz="2400" dirty="0" smtClean="0">
                    <a:solidFill>
                      <a:srgbClr val="0000FF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rgbClr val="0000FF"/>
                    </a:solidFill>
                  </a:rPr>
                  <a:t>approximadamente</a:t>
                </a:r>
                <a:r>
                  <a:rPr lang="en-US" sz="2400" dirty="0" smtClean="0">
                    <a:solidFill>
                      <a:srgbClr val="0000FF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rgbClr val="0000FF"/>
                    </a:solidFill>
                  </a:rPr>
                  <a:t>hace</a:t>
                </a:r>
                <a:r>
                  <a:rPr lang="en-US" sz="2400" dirty="0" smtClean="0">
                    <a:solidFill>
                      <a:srgbClr val="0000FF"/>
                    </a:solidFill>
                  </a:rPr>
                  <a:t> 14 </a:t>
                </a:r>
                <a:r>
                  <a:rPr lang="en-US" sz="2400" dirty="0">
                    <a:solidFill>
                      <a:srgbClr val="0000FF"/>
                    </a:solidFill>
                  </a:rPr>
                  <a:t>mil </a:t>
                </a:r>
                <a:r>
                  <a:rPr lang="en-US" sz="2400" dirty="0" err="1">
                    <a:solidFill>
                      <a:srgbClr val="0000FF"/>
                    </a:solidFill>
                  </a:rPr>
                  <a:t>milliones</a:t>
                </a:r>
                <a:r>
                  <a:rPr lang="en-US" sz="2400" dirty="0">
                    <a:solidFill>
                      <a:srgbClr val="0000FF"/>
                    </a:solidFill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</a:rPr>
                  <a:t>años</a:t>
                </a:r>
                <a:endParaRPr lang="en-US" sz="2400" dirty="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282633" name="TextBox 18"/>
            <p:cNvSpPr txBox="1">
              <a:spLocks noChangeArrowheads="1"/>
            </p:cNvSpPr>
            <p:nvPr/>
          </p:nvSpPr>
          <p:spPr bwMode="auto">
            <a:xfrm>
              <a:off x="1371600" y="3886200"/>
              <a:ext cx="4038600" cy="1782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dirty="0">
                  <a:solidFill>
                    <a:srgbClr val="000000"/>
                  </a:solidFill>
                </a:rPr>
                <a:t>De </a:t>
              </a:r>
              <a:r>
                <a:rPr lang="en-US" sz="2400" dirty="0" err="1">
                  <a:solidFill>
                    <a:srgbClr val="000000"/>
                  </a:solidFill>
                </a:rPr>
                <a:t>acuerdo</a:t>
              </a:r>
              <a:r>
                <a:rPr lang="en-US" sz="2400" dirty="0">
                  <a:solidFill>
                    <a:srgbClr val="000000"/>
                  </a:solidFill>
                </a:rPr>
                <a:t> a la </a:t>
              </a:r>
              <a:r>
                <a:rPr lang="en-US" sz="2400" dirty="0" err="1" smtClean="0">
                  <a:solidFill>
                    <a:srgbClr val="000000"/>
                  </a:solidFill>
                </a:rPr>
                <a:t>teoría</a:t>
              </a:r>
              <a:r>
                <a:rPr lang="en-US" sz="2400" dirty="0" smtClean="0">
                  <a:solidFill>
                    <a:srgbClr val="000000"/>
                  </a:solidFill>
                </a:rPr>
                <a:t> </a:t>
              </a:r>
              <a:r>
                <a:rPr lang="en-US" sz="2400" dirty="0">
                  <a:solidFill>
                    <a:srgbClr val="000000"/>
                  </a:solidFill>
                </a:rPr>
                <a:t>de la </a:t>
              </a:r>
              <a:r>
                <a:rPr lang="en-US" sz="2400" dirty="0" err="1" smtClean="0">
                  <a:solidFill>
                    <a:srgbClr val="000000"/>
                  </a:solidFill>
                </a:rPr>
                <a:t>inflación</a:t>
              </a:r>
              <a:r>
                <a:rPr lang="en-US" sz="2400" dirty="0" smtClean="0">
                  <a:solidFill>
                    <a:srgbClr val="000000"/>
                  </a:solidFill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</a:rPr>
                <a:t>las</a:t>
              </a:r>
              <a:r>
                <a:rPr lang="en-US" sz="2400" dirty="0">
                  <a:solidFill>
                    <a:srgbClr val="000000"/>
                  </a:solidFill>
                </a:rPr>
                <a:t> galaxias </a:t>
              </a:r>
              <a:r>
                <a:rPr lang="en-US" sz="2400" dirty="0" err="1">
                  <a:solidFill>
                    <a:srgbClr val="000000"/>
                  </a:solidFill>
                </a:rPr>
                <a:t>surgieron</a:t>
              </a:r>
              <a:r>
                <a:rPr lang="en-US" sz="2400" dirty="0">
                  <a:solidFill>
                    <a:srgbClr val="000000"/>
                  </a:solidFill>
                </a:rPr>
                <a:t> de </a:t>
              </a:r>
              <a:r>
                <a:rPr lang="en-US" sz="2400" dirty="0" err="1">
                  <a:solidFill>
                    <a:srgbClr val="000000"/>
                  </a:solidFill>
                </a:rPr>
                <a:t>pequñas</a:t>
              </a:r>
              <a:r>
                <a:rPr lang="en-US" sz="2400" dirty="0">
                  <a:solidFill>
                    <a:srgbClr val="000000"/>
                  </a:solidFill>
                </a:rPr>
                <a:t> </a:t>
              </a:r>
              <a:r>
                <a:rPr lang="ja-JP" altLang="en-US" sz="2400" dirty="0">
                  <a:solidFill>
                    <a:srgbClr val="000000"/>
                  </a:solidFill>
                </a:rPr>
                <a:t>“</a:t>
              </a:r>
              <a:r>
                <a:rPr lang="en-US" sz="2400" dirty="0" err="1" smtClean="0">
                  <a:solidFill>
                    <a:srgbClr val="000000"/>
                  </a:solidFill>
                </a:rPr>
                <a:t>fluctuaciones</a:t>
              </a:r>
              <a:r>
                <a:rPr lang="en-US" sz="2400" dirty="0" smtClean="0">
                  <a:solidFill>
                    <a:srgbClr val="0000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000000"/>
                  </a:solidFill>
                </a:rPr>
                <a:t>cuánticas</a:t>
              </a:r>
              <a:r>
                <a:rPr lang="ja-JP" altLang="en-US" sz="2400" dirty="0">
                  <a:solidFill>
                    <a:srgbClr val="000000"/>
                  </a:solidFill>
                </a:rPr>
                <a:t>”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676669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674" name="Picture 3" descr="coll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sistine_chapel_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2675"/>
            <a:ext cx="91440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699" name="Text Box 7"/>
          <p:cNvSpPr txBox="1">
            <a:spLocks noChangeArrowheads="1"/>
          </p:cNvSpPr>
          <p:nvPr/>
        </p:nvSpPr>
        <p:spPr bwMode="auto">
          <a:xfrm>
            <a:off x="152400" y="2579688"/>
            <a:ext cx="8763000" cy="1570037"/>
          </a:xfrm>
          <a:prstGeom prst="rect">
            <a:avLst/>
          </a:prstGeom>
          <a:solidFill>
            <a:srgbClr val="CC99FF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>
                <a:solidFill>
                  <a:srgbClr val="0000FF"/>
                </a:solidFill>
              </a:rPr>
              <a:t>Las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pequñas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GB" sz="3200" dirty="0" err="1">
                <a:solidFill>
                  <a:srgbClr val="0000FF"/>
                </a:solidFill>
              </a:rPr>
              <a:t>irregularidades</a:t>
            </a:r>
            <a:r>
              <a:rPr lang="en-GB" sz="3200" dirty="0">
                <a:solidFill>
                  <a:srgbClr val="0000FF"/>
                </a:solidFill>
              </a:rPr>
              <a:t> </a:t>
            </a:r>
            <a:r>
              <a:rPr lang="en-GB" sz="3200" dirty="0" err="1" smtClean="0">
                <a:solidFill>
                  <a:srgbClr val="0000FF"/>
                </a:solidFill>
              </a:rPr>
              <a:t>cuánticas</a:t>
            </a:r>
            <a:r>
              <a:rPr lang="en-GB" sz="3200" dirty="0" smtClean="0">
                <a:solidFill>
                  <a:srgbClr val="0000FF"/>
                </a:solidFill>
              </a:rPr>
              <a:t> </a:t>
            </a:r>
            <a:r>
              <a:rPr lang="en-GB" sz="3200" dirty="0" err="1">
                <a:solidFill>
                  <a:srgbClr val="0000FF"/>
                </a:solidFill>
              </a:rPr>
              <a:t>fueron</a:t>
            </a:r>
            <a:r>
              <a:rPr lang="en-GB" sz="3200" dirty="0">
                <a:solidFill>
                  <a:srgbClr val="0000FF"/>
                </a:solidFill>
              </a:rPr>
              <a:t> </a:t>
            </a:r>
            <a:r>
              <a:rPr lang="en-GB" sz="3200" dirty="0" err="1">
                <a:solidFill>
                  <a:srgbClr val="0000FF"/>
                </a:solidFill>
              </a:rPr>
              <a:t>amplificadas</a:t>
            </a:r>
            <a:r>
              <a:rPr lang="en-GB" sz="3200" dirty="0">
                <a:solidFill>
                  <a:srgbClr val="0000FF"/>
                </a:solidFill>
              </a:rPr>
              <a:t> </a:t>
            </a:r>
            <a:r>
              <a:rPr lang="en-GB" sz="3200" dirty="0" err="1">
                <a:solidFill>
                  <a:srgbClr val="0000FF"/>
                </a:solidFill>
              </a:rPr>
              <a:t>enormemente</a:t>
            </a:r>
            <a:r>
              <a:rPr lang="en-GB" sz="3200" dirty="0">
                <a:solidFill>
                  <a:srgbClr val="0000FF"/>
                </a:solidFill>
              </a:rPr>
              <a:t> </a:t>
            </a:r>
            <a:r>
              <a:rPr lang="en-GB" sz="3200" dirty="0" err="1">
                <a:solidFill>
                  <a:srgbClr val="0000FF"/>
                </a:solidFill>
              </a:rPr>
              <a:t>por</a:t>
            </a:r>
            <a:r>
              <a:rPr lang="en-GB" sz="3200" dirty="0">
                <a:solidFill>
                  <a:srgbClr val="0000FF"/>
                </a:solidFill>
              </a:rPr>
              <a:t> la </a:t>
            </a:r>
            <a:r>
              <a:rPr lang="en-GB" sz="3200" dirty="0" err="1" smtClean="0">
                <a:solidFill>
                  <a:srgbClr val="0000FF"/>
                </a:solidFill>
              </a:rPr>
              <a:t>gravitación</a:t>
            </a:r>
            <a:r>
              <a:rPr lang="en-GB" sz="3200" dirty="0" smtClean="0">
                <a:solidFill>
                  <a:srgbClr val="0000FF"/>
                </a:solidFill>
              </a:rPr>
              <a:t> </a:t>
            </a:r>
            <a:r>
              <a:rPr lang="en-GB" sz="3200" dirty="0">
                <a:solidFill>
                  <a:srgbClr val="0000FF"/>
                </a:solidFill>
              </a:rPr>
              <a:t>de la </a:t>
            </a:r>
            <a:r>
              <a:rPr lang="en-GB" sz="3200" dirty="0" err="1">
                <a:solidFill>
                  <a:srgbClr val="0000FF"/>
                </a:solidFill>
              </a:rPr>
              <a:t>materia</a:t>
            </a:r>
            <a:r>
              <a:rPr lang="en-GB" sz="3200" dirty="0">
                <a:solidFill>
                  <a:srgbClr val="0000FF"/>
                </a:solidFill>
              </a:rPr>
              <a:t> </a:t>
            </a:r>
            <a:r>
              <a:rPr lang="en-GB" sz="3200" dirty="0" err="1">
                <a:solidFill>
                  <a:srgbClr val="0000FF"/>
                </a:solidFill>
              </a:rPr>
              <a:t>obscura</a:t>
            </a:r>
            <a:r>
              <a:rPr lang="en-GB" sz="3200" dirty="0">
                <a:solidFill>
                  <a:srgbClr val="0000FF"/>
                </a:solidFill>
              </a:rPr>
              <a:t> </a:t>
            </a:r>
            <a:endParaRPr lang="en-GB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84359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57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TextBox 1"/>
          <p:cNvSpPr txBox="1">
            <a:spLocks noChangeArrowheads="1"/>
          </p:cNvSpPr>
          <p:nvPr/>
        </p:nvSpPr>
        <p:spPr bwMode="auto">
          <a:xfrm>
            <a:off x="3352800" y="2895600"/>
            <a:ext cx="1941106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/>
              <a:t>2</a:t>
            </a:r>
            <a:r>
              <a:rPr lang="en-US" dirty="0" smtClean="0"/>
              <a:t>0 </a:t>
            </a:r>
            <a:r>
              <a:rPr lang="en-US" dirty="0"/>
              <a:t>minutes</a:t>
            </a:r>
          </a:p>
        </p:txBody>
      </p:sp>
    </p:spTree>
    <p:extLst>
      <p:ext uri="{BB962C8B-B14F-4D97-AF65-F5344CB8AC3E}">
        <p14:creationId xmlns:p14="http://schemas.microsoft.com/office/powerpoint/2010/main" val="59058794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Text Box 2"/>
          <p:cNvSpPr txBox="1">
            <a:spLocks noChangeArrowheads="1"/>
          </p:cNvSpPr>
          <p:nvPr/>
        </p:nvSpPr>
        <p:spPr bwMode="auto">
          <a:xfrm>
            <a:off x="0" y="2097088"/>
            <a:ext cx="259873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000">
                <a:solidFill>
                  <a:srgbClr val="FF0000"/>
                </a:solidFill>
                <a:latin typeface="Comic Sans MS" charset="0"/>
              </a:rPr>
              <a:t>Small irregularities in the early universe grow under the action of gravity: </a:t>
            </a:r>
          </a:p>
        </p:txBody>
      </p:sp>
      <p:sp>
        <p:nvSpPr>
          <p:cNvPr id="273411" name="Text Box 3"/>
          <p:cNvSpPr txBox="1">
            <a:spLocks noChangeArrowheads="1"/>
          </p:cNvSpPr>
          <p:nvPr/>
        </p:nvSpPr>
        <p:spPr bwMode="auto">
          <a:xfrm>
            <a:off x="1143000" y="-38100"/>
            <a:ext cx="77136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 b="1">
                <a:solidFill>
                  <a:srgbClr val="A5A5E9"/>
                </a:solidFill>
              </a:rPr>
              <a:t>Large Scale Structure</a:t>
            </a:r>
          </a:p>
        </p:txBody>
      </p:sp>
      <p:sp>
        <p:nvSpPr>
          <p:cNvPr id="273412" name="Text Box 4"/>
          <p:cNvSpPr txBox="1">
            <a:spLocks noChangeArrowheads="1"/>
          </p:cNvSpPr>
          <p:nvPr/>
        </p:nvSpPr>
        <p:spPr bwMode="auto">
          <a:xfrm>
            <a:off x="0" y="769938"/>
            <a:ext cx="2351088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GB">
                <a:solidFill>
                  <a:srgbClr val="A5A5E9"/>
                </a:solidFill>
              </a:rPr>
              <a:t>Computer simulation</a:t>
            </a:r>
          </a:p>
        </p:txBody>
      </p:sp>
      <p:sp>
        <p:nvSpPr>
          <p:cNvPr id="273413" name="Line 8"/>
          <p:cNvSpPr>
            <a:spLocks noChangeShapeType="1"/>
          </p:cNvSpPr>
          <p:nvPr/>
        </p:nvSpPr>
        <p:spPr bwMode="auto">
          <a:xfrm rot="16200000" flipV="1">
            <a:off x="1816101" y="5784850"/>
            <a:ext cx="1619250" cy="3175"/>
          </a:xfrm>
          <a:prstGeom prst="line">
            <a:avLst/>
          </a:prstGeom>
          <a:noFill/>
          <a:ln w="28575">
            <a:solidFill>
              <a:srgbClr val="A5A5E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273414" name="Group 10"/>
          <p:cNvGrpSpPr>
            <a:grpSpLocks/>
          </p:cNvGrpSpPr>
          <p:nvPr/>
        </p:nvGrpSpPr>
        <p:grpSpPr bwMode="auto">
          <a:xfrm>
            <a:off x="2406650" y="904875"/>
            <a:ext cx="442913" cy="4071938"/>
            <a:chOff x="3429000" y="1582815"/>
            <a:chExt cx="442913" cy="4072363"/>
          </a:xfrm>
        </p:grpSpPr>
        <p:sp>
          <p:nvSpPr>
            <p:cNvPr id="273416" name="Text Box 9"/>
            <p:cNvSpPr txBox="1">
              <a:spLocks noChangeArrowheads="1"/>
            </p:cNvSpPr>
            <p:nvPr/>
          </p:nvSpPr>
          <p:spPr bwMode="auto">
            <a:xfrm rot="-5400000">
              <a:off x="2336801" y="4120065"/>
              <a:ext cx="2627312" cy="442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GB" sz="2000">
                  <a:solidFill>
                    <a:srgbClr val="A5A5E9"/>
                  </a:solidFill>
                </a:rPr>
                <a:t>500 million light years</a:t>
              </a:r>
            </a:p>
          </p:txBody>
        </p:sp>
        <p:sp>
          <p:nvSpPr>
            <p:cNvPr id="166920" name="Line 10"/>
            <p:cNvSpPr>
              <a:spLocks noChangeShapeType="1"/>
            </p:cNvSpPr>
            <p:nvPr/>
          </p:nvSpPr>
          <p:spPr bwMode="auto">
            <a:xfrm rot="16200000">
              <a:off x="3011414" y="2290914"/>
              <a:ext cx="1419373" cy="3175"/>
            </a:xfrm>
            <a:prstGeom prst="line">
              <a:avLst/>
            </a:prstGeom>
            <a:noFill/>
            <a:ln w="2857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solidFill>
                  <a:srgbClr val="A5A5E9"/>
                </a:solidFill>
                <a:ea typeface="+mn-ea"/>
                <a:cs typeface="+mn-cs"/>
              </a:endParaRPr>
            </a:p>
          </p:txBody>
        </p:sp>
      </p:grpSp>
      <p:pic>
        <p:nvPicPr>
          <p:cNvPr id="273415" name="SPHERE_600x600MPEG1.mpg" descr="/Users/csf/Movies/claudio/SPHERE_600x600MPEG1.mpg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063" y="611188"/>
            <a:ext cx="6230937" cy="623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34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734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341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73415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4914" name="Group 4"/>
          <p:cNvGrpSpPr>
            <a:grpSpLocks/>
          </p:cNvGrpSpPr>
          <p:nvPr/>
        </p:nvGrpSpPr>
        <p:grpSpPr bwMode="auto">
          <a:xfrm>
            <a:off x="152400" y="228600"/>
            <a:ext cx="8991600" cy="5272088"/>
            <a:chOff x="304800" y="228600"/>
            <a:chExt cx="8991600" cy="5272025"/>
          </a:xfrm>
        </p:grpSpPr>
        <p:sp>
          <p:nvSpPr>
            <p:cNvPr id="294916" name="Rectangle 2"/>
            <p:cNvSpPr>
              <a:spLocks noChangeArrowheads="1"/>
            </p:cNvSpPr>
            <p:nvPr/>
          </p:nvSpPr>
          <p:spPr bwMode="auto">
            <a:xfrm>
              <a:off x="304800" y="1981200"/>
              <a:ext cx="8991600" cy="3519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Aft>
                  <a:spcPts val="1800"/>
                </a:spcAft>
                <a:buSzPct val="125000"/>
              </a:pPr>
              <a:r>
                <a:rPr lang="en-US" dirty="0">
                  <a:solidFill>
                    <a:srgbClr val="000000"/>
                  </a:solidFill>
                </a:rPr>
                <a:t>Las </a:t>
              </a:r>
              <a:r>
                <a:rPr lang="en-US" dirty="0" err="1">
                  <a:solidFill>
                    <a:srgbClr val="000000"/>
                  </a:solidFill>
                </a:rPr>
                <a:t>leyes</a:t>
              </a:r>
              <a:r>
                <a:rPr lang="en-US" dirty="0">
                  <a:solidFill>
                    <a:srgbClr val="000000"/>
                  </a:solidFill>
                </a:rPr>
                <a:t> de la </a:t>
              </a:r>
              <a:r>
                <a:rPr lang="en-US" dirty="0" err="1" smtClean="0">
                  <a:solidFill>
                    <a:srgbClr val="000000"/>
                  </a:solidFill>
                </a:rPr>
                <a:t>física</a:t>
              </a:r>
              <a:r>
                <a:rPr lang="en-US" dirty="0">
                  <a:solidFill>
                    <a:srgbClr val="000000"/>
                  </a:solidFill>
                </a:rPr>
                <a:t>: </a:t>
              </a:r>
              <a:r>
                <a:rPr lang="en-US" sz="2400" dirty="0" err="1">
                  <a:solidFill>
                    <a:srgbClr val="3366FF"/>
                  </a:solidFill>
                </a:rPr>
                <a:t>reglas</a:t>
              </a:r>
              <a:r>
                <a:rPr lang="en-US" sz="2400" dirty="0">
                  <a:solidFill>
                    <a:srgbClr val="3366FF"/>
                  </a:solidFill>
                </a:rPr>
                <a:t> </a:t>
              </a:r>
              <a:r>
                <a:rPr lang="en-US" sz="2400" dirty="0" err="1">
                  <a:solidFill>
                    <a:srgbClr val="3366FF"/>
                  </a:solidFill>
                </a:rPr>
                <a:t>generales</a:t>
              </a:r>
              <a:r>
                <a:rPr lang="en-US" sz="2400" dirty="0">
                  <a:solidFill>
                    <a:srgbClr val="3366FF"/>
                  </a:solidFill>
                </a:rPr>
                <a:t> </a:t>
              </a:r>
              <a:r>
                <a:rPr lang="en-US" sz="2400" dirty="0" err="1">
                  <a:solidFill>
                    <a:srgbClr val="3366FF"/>
                  </a:solidFill>
                </a:rPr>
                <a:t>sobre</a:t>
              </a:r>
              <a:r>
                <a:rPr lang="en-US" sz="2400" dirty="0">
                  <a:solidFill>
                    <a:srgbClr val="3366FF"/>
                  </a:solidFill>
                </a:rPr>
                <a:t> </a:t>
              </a:r>
              <a:r>
                <a:rPr lang="en-US" sz="2400" dirty="0" err="1" smtClean="0">
                  <a:solidFill>
                    <a:srgbClr val="3366FF"/>
                  </a:solidFill>
                </a:rPr>
                <a:t>fenómenos</a:t>
              </a:r>
              <a:r>
                <a:rPr lang="en-US" sz="2400" dirty="0" smtClean="0">
                  <a:solidFill>
                    <a:srgbClr val="3366FF"/>
                  </a:solidFill>
                </a:rPr>
                <a:t>  </a:t>
              </a:r>
              <a:r>
                <a:rPr lang="en-US" sz="2400" dirty="0" err="1">
                  <a:solidFill>
                    <a:srgbClr val="3366FF"/>
                  </a:solidFill>
                </a:rPr>
                <a:t>naturales</a:t>
              </a:r>
              <a:r>
                <a:rPr lang="en-US" sz="2400" dirty="0">
                  <a:solidFill>
                    <a:srgbClr val="3366FF"/>
                  </a:solidFill>
                </a:rPr>
                <a:t>, </a:t>
              </a:r>
              <a:r>
                <a:rPr lang="en-US" sz="2400" dirty="0" err="1">
                  <a:solidFill>
                    <a:srgbClr val="3366FF"/>
                  </a:solidFill>
                </a:rPr>
                <a:t>derivadas</a:t>
              </a:r>
              <a:r>
                <a:rPr lang="en-US" sz="2400" dirty="0">
                  <a:solidFill>
                    <a:srgbClr val="3366FF"/>
                  </a:solidFill>
                </a:rPr>
                <a:t> </a:t>
              </a:r>
              <a:r>
                <a:rPr lang="en-US" sz="2400" dirty="0" err="1" smtClean="0">
                  <a:solidFill>
                    <a:srgbClr val="3366FF"/>
                  </a:solidFill>
                </a:rPr>
                <a:t>empíricamente</a:t>
              </a:r>
              <a:r>
                <a:rPr lang="en-US" sz="2400" dirty="0">
                  <a:solidFill>
                    <a:srgbClr val="3366FF"/>
                  </a:solidFill>
                </a:rPr>
                <a:t>, y </a:t>
              </a:r>
              <a:r>
                <a:rPr lang="en-US" sz="2400" dirty="0" err="1">
                  <a:solidFill>
                    <a:srgbClr val="3366FF"/>
                  </a:solidFill>
                </a:rPr>
                <a:t>expresadas</a:t>
              </a:r>
              <a:r>
                <a:rPr lang="en-US" sz="2400" dirty="0">
                  <a:solidFill>
                    <a:srgbClr val="3366FF"/>
                  </a:solidFill>
                </a:rPr>
                <a:t> </a:t>
              </a:r>
              <a:r>
                <a:rPr lang="en-US" sz="2400" dirty="0" err="1" smtClean="0">
                  <a:solidFill>
                    <a:srgbClr val="3366FF"/>
                  </a:solidFill>
                </a:rPr>
                <a:t>matemáticamente</a:t>
              </a:r>
              <a:r>
                <a:rPr lang="en-US" sz="2400" dirty="0" smtClean="0">
                  <a:solidFill>
                    <a:srgbClr val="3366FF"/>
                  </a:solidFill>
                </a:rPr>
                <a:t> </a:t>
              </a:r>
              <a:r>
                <a:rPr lang="en-US" sz="2400" dirty="0">
                  <a:solidFill>
                    <a:srgbClr val="3366FF"/>
                  </a:solidFill>
                </a:rPr>
                <a:t>e.g. ley de </a:t>
              </a:r>
              <a:r>
                <a:rPr lang="en-US" sz="2400" dirty="0" err="1" smtClean="0">
                  <a:solidFill>
                    <a:srgbClr val="3366FF"/>
                  </a:solidFill>
                </a:rPr>
                <a:t>gravitación</a:t>
              </a:r>
              <a:r>
                <a:rPr lang="en-US" sz="2400" dirty="0" smtClean="0">
                  <a:solidFill>
                    <a:srgbClr val="3366FF"/>
                  </a:solidFill>
                </a:rPr>
                <a:t> </a:t>
              </a:r>
              <a:r>
                <a:rPr lang="en-US" sz="2400" dirty="0">
                  <a:solidFill>
                    <a:srgbClr val="3366FF"/>
                  </a:solidFill>
                </a:rPr>
                <a:t>de Newton, ley de los gases de Boyle, </a:t>
              </a:r>
              <a:r>
                <a:rPr lang="en-US" sz="2400" dirty="0" err="1" smtClean="0">
                  <a:solidFill>
                    <a:srgbClr val="3366FF"/>
                  </a:solidFill>
                </a:rPr>
                <a:t>mecánica</a:t>
              </a:r>
              <a:r>
                <a:rPr lang="en-US" sz="2400" dirty="0" smtClean="0">
                  <a:solidFill>
                    <a:srgbClr val="3366FF"/>
                  </a:solidFill>
                </a:rPr>
                <a:t> </a:t>
              </a:r>
              <a:r>
                <a:rPr lang="en-US" sz="2400" dirty="0" err="1" smtClean="0">
                  <a:solidFill>
                    <a:srgbClr val="3366FF"/>
                  </a:solidFill>
                </a:rPr>
                <a:t>cuántica</a:t>
              </a:r>
              <a:r>
                <a:rPr lang="en-US" sz="2400" dirty="0">
                  <a:solidFill>
                    <a:srgbClr val="3366FF"/>
                  </a:solidFill>
                </a:rPr>
                <a:t>, </a:t>
              </a:r>
              <a:r>
                <a:rPr lang="en-US" sz="2400" dirty="0" err="1">
                  <a:solidFill>
                    <a:srgbClr val="3366FF"/>
                  </a:solidFill>
                </a:rPr>
                <a:t>relatividad</a:t>
              </a:r>
              <a:endParaRPr lang="en-US" sz="2400" dirty="0">
                <a:solidFill>
                  <a:srgbClr val="3366FF"/>
                </a:solidFill>
              </a:endParaRPr>
            </a:p>
            <a:p>
              <a:pPr lvl="1">
                <a:spcAft>
                  <a:spcPts val="1800"/>
                </a:spcAft>
                <a:buSzPct val="125000"/>
                <a:buFont typeface="Lucida Grande" charset="0"/>
                <a:buChar char="-"/>
              </a:pPr>
              <a:r>
                <a:rPr lang="en-US" sz="2400" dirty="0">
                  <a:solidFill>
                    <a:srgbClr val="3366FF"/>
                  </a:solidFill>
                </a:rPr>
                <a:t> </a:t>
              </a:r>
              <a:r>
                <a:rPr lang="en-US" dirty="0" err="1">
                  <a:solidFill>
                    <a:srgbClr val="000000"/>
                  </a:solidFill>
                </a:rPr>
                <a:t>Verificadas</a:t>
              </a:r>
              <a:r>
                <a:rPr lang="en-US" dirty="0">
                  <a:solidFill>
                    <a:srgbClr val="000000"/>
                  </a:solidFill>
                </a:rPr>
                <a:t> </a:t>
              </a:r>
              <a:r>
                <a:rPr lang="en-US" dirty="0" err="1">
                  <a:solidFill>
                    <a:srgbClr val="000000"/>
                  </a:solidFill>
                </a:rPr>
                <a:t>experimentalmente</a:t>
              </a:r>
              <a:r>
                <a:rPr lang="en-US" dirty="0">
                  <a:solidFill>
                    <a:srgbClr val="000000"/>
                  </a:solidFill>
                </a:rPr>
                <a:t> en la Tierra  </a:t>
              </a:r>
            </a:p>
            <a:p>
              <a:pPr lvl="1">
                <a:spcAft>
                  <a:spcPts val="1200"/>
                </a:spcAft>
                <a:buSzPct val="125000"/>
                <a:buFont typeface="Lucida Grande" charset="0"/>
                <a:buChar char="-"/>
              </a:pPr>
              <a:r>
                <a:rPr lang="en-US" dirty="0">
                  <a:solidFill>
                    <a:srgbClr val="000000"/>
                  </a:solidFill>
                </a:rPr>
                <a:t> </a:t>
              </a:r>
              <a:r>
                <a:rPr lang="en-US" dirty="0" err="1">
                  <a:solidFill>
                    <a:srgbClr val="000000"/>
                  </a:solidFill>
                </a:rPr>
                <a:t>Universales</a:t>
              </a:r>
              <a:r>
                <a:rPr lang="en-US" dirty="0">
                  <a:solidFill>
                    <a:srgbClr val="000000"/>
                  </a:solidFill>
                </a:rPr>
                <a:t> (?)</a:t>
              </a:r>
            </a:p>
          </p:txBody>
        </p:sp>
        <p:sp>
          <p:nvSpPr>
            <p:cNvPr id="294917" name="Rectangle 3"/>
            <p:cNvSpPr>
              <a:spLocks noChangeArrowheads="1"/>
            </p:cNvSpPr>
            <p:nvPr/>
          </p:nvSpPr>
          <p:spPr bwMode="auto">
            <a:xfrm>
              <a:off x="1981200" y="228600"/>
              <a:ext cx="6096000" cy="715581"/>
            </a:xfrm>
            <a:prstGeom prst="rect">
              <a:avLst/>
            </a:prstGeom>
            <a:solidFill>
              <a:srgbClr val="FFCC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3600">
                  <a:solidFill>
                    <a:srgbClr val="FF0000"/>
                  </a:solidFill>
                </a:rPr>
                <a:t>La ciencia del universo</a:t>
              </a:r>
            </a:p>
          </p:txBody>
        </p:sp>
        <p:sp>
          <p:nvSpPr>
            <p:cNvPr id="294918" name="TextBox 3"/>
            <p:cNvSpPr txBox="1">
              <a:spLocks noChangeArrowheads="1"/>
            </p:cNvSpPr>
            <p:nvPr/>
          </p:nvSpPr>
          <p:spPr bwMode="auto">
            <a:xfrm>
              <a:off x="1447800" y="1295400"/>
              <a:ext cx="6672169" cy="577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dirty="0">
                  <a:solidFill>
                    <a:srgbClr val="000000"/>
                  </a:solidFill>
                </a:rPr>
                <a:t>La </a:t>
              </a:r>
              <a:r>
                <a:rPr lang="en-US" dirty="0" err="1" smtClean="0">
                  <a:solidFill>
                    <a:srgbClr val="000000"/>
                  </a:solidFill>
                </a:rPr>
                <a:t>cosmología</a:t>
              </a:r>
              <a:r>
                <a:rPr lang="en-US" dirty="0" smtClean="0">
                  <a:solidFill>
                    <a:srgbClr val="000000"/>
                  </a:solidFill>
                </a:rPr>
                <a:t> </a:t>
              </a:r>
              <a:r>
                <a:rPr lang="en-US" dirty="0" err="1">
                  <a:solidFill>
                    <a:srgbClr val="000000"/>
                  </a:solidFill>
                </a:rPr>
                <a:t>moderna</a:t>
              </a:r>
              <a:r>
                <a:rPr lang="en-US" dirty="0">
                  <a:solidFill>
                    <a:srgbClr val="000000"/>
                  </a:solidFill>
                </a:rPr>
                <a:t> </a:t>
              </a:r>
              <a:r>
                <a:rPr lang="en-US" dirty="0" err="1">
                  <a:solidFill>
                    <a:srgbClr val="000000"/>
                  </a:solidFill>
                </a:rPr>
                <a:t>esta</a:t>
              </a:r>
              <a:r>
                <a:rPr lang="en-US" dirty="0">
                  <a:solidFill>
                    <a:srgbClr val="000000"/>
                  </a:solidFill>
                </a:rPr>
                <a:t> </a:t>
              </a:r>
              <a:r>
                <a:rPr lang="en-US" dirty="0" err="1">
                  <a:solidFill>
                    <a:srgbClr val="000000"/>
                  </a:solidFill>
                </a:rPr>
                <a:t>basada</a:t>
              </a:r>
              <a:r>
                <a:rPr lang="en-US" dirty="0">
                  <a:solidFill>
                    <a:srgbClr val="000000"/>
                  </a:solidFill>
                </a:rPr>
                <a:t> en: </a:t>
              </a:r>
            </a:p>
          </p:txBody>
        </p:sp>
      </p:grp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57200" y="5684838"/>
            <a:ext cx="8077200" cy="715962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Para </a:t>
            </a:r>
            <a:r>
              <a:rPr lang="en-US" sz="3600" dirty="0" err="1">
                <a:solidFill>
                  <a:srgbClr val="FF0000"/>
                </a:solidFill>
              </a:rPr>
              <a:t>ser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física</a:t>
            </a:r>
            <a:r>
              <a:rPr lang="en-US" sz="3600" dirty="0">
                <a:solidFill>
                  <a:srgbClr val="FF0000"/>
                </a:solidFill>
              </a:rPr>
              <a:t>, </a:t>
            </a:r>
            <a:r>
              <a:rPr lang="en-US" sz="3600" dirty="0" err="1">
                <a:solidFill>
                  <a:srgbClr val="FF0000"/>
                </a:solidFill>
              </a:rPr>
              <a:t>debe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ser</a:t>
            </a:r>
            <a:r>
              <a:rPr lang="en-US" sz="3600" dirty="0">
                <a:solidFill>
                  <a:srgbClr val="FF0000"/>
                </a:solidFill>
              </a:rPr>
              <a:t> refutable! </a:t>
            </a:r>
          </a:p>
        </p:txBody>
      </p:sp>
    </p:spTree>
    <p:extLst>
      <p:ext uri="{BB962C8B-B14F-4D97-AF65-F5344CB8AC3E}">
        <p14:creationId xmlns:p14="http://schemas.microsoft.com/office/powerpoint/2010/main" val="374677915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32"/>
          <p:cNvSpPr>
            <a:spLocks noChangeArrowheads="1"/>
          </p:cNvSpPr>
          <p:nvPr/>
        </p:nvSpPr>
        <p:spPr bwMode="auto">
          <a:xfrm>
            <a:off x="5486400" y="6248400"/>
            <a:ext cx="3657600" cy="609600"/>
          </a:xfrm>
          <a:prstGeom prst="rect">
            <a:avLst/>
          </a:prstGeom>
          <a:solidFill>
            <a:srgbClr val="C5F5FE"/>
          </a:solidFill>
          <a:ln w="9525">
            <a:solidFill>
              <a:srgbClr val="B4F2FD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96963" name="Group 15"/>
          <p:cNvGrpSpPr>
            <a:grpSpLocks/>
          </p:cNvGrpSpPr>
          <p:nvPr/>
        </p:nvGrpSpPr>
        <p:grpSpPr bwMode="auto">
          <a:xfrm>
            <a:off x="4267200" y="838200"/>
            <a:ext cx="4191000" cy="2667000"/>
            <a:chOff x="2573869" y="3801290"/>
            <a:chExt cx="4663112" cy="2971799"/>
          </a:xfrm>
        </p:grpSpPr>
        <p:pic>
          <p:nvPicPr>
            <p:cNvPr id="296976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877"/>
            <a:stretch>
              <a:fillRect/>
            </a:stretch>
          </p:blipFill>
          <p:spPr bwMode="auto">
            <a:xfrm>
              <a:off x="2573869" y="3801290"/>
              <a:ext cx="4663112" cy="2971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96977" name="Group 26"/>
            <p:cNvGrpSpPr>
              <a:grpSpLocks/>
            </p:cNvGrpSpPr>
            <p:nvPr/>
          </p:nvGrpSpPr>
          <p:grpSpPr bwMode="auto">
            <a:xfrm>
              <a:off x="3880556" y="4587554"/>
              <a:ext cx="2142066" cy="1634003"/>
              <a:chOff x="3880556" y="4587554"/>
              <a:chExt cx="2142066" cy="1634003"/>
            </a:xfrm>
          </p:grpSpPr>
          <p:sp>
            <p:nvSpPr>
              <p:cNvPr id="296978" name="Freeform 18"/>
              <p:cNvSpPr>
                <a:spLocks noChangeArrowheads="1"/>
              </p:cNvSpPr>
              <p:nvPr/>
            </p:nvSpPr>
            <p:spPr bwMode="auto">
              <a:xfrm>
                <a:off x="3880556" y="4924778"/>
                <a:ext cx="214111" cy="229704"/>
              </a:xfrm>
              <a:custGeom>
                <a:avLst/>
                <a:gdLst>
                  <a:gd name="T0" fmla="*/ 0 w 214111"/>
                  <a:gd name="T1" fmla="*/ 56444 h 229704"/>
                  <a:gd name="T2" fmla="*/ 14111 w 214111"/>
                  <a:gd name="T3" fmla="*/ 197555 h 229704"/>
                  <a:gd name="T4" fmla="*/ 42333 w 214111"/>
                  <a:gd name="T5" fmla="*/ 225778 h 229704"/>
                  <a:gd name="T6" fmla="*/ 183444 w 214111"/>
                  <a:gd name="T7" fmla="*/ 211666 h 229704"/>
                  <a:gd name="T8" fmla="*/ 211666 w 214111"/>
                  <a:gd name="T9" fmla="*/ 169333 h 229704"/>
                  <a:gd name="T10" fmla="*/ 197555 w 214111"/>
                  <a:gd name="T11" fmla="*/ 127000 h 229704"/>
                  <a:gd name="T12" fmla="*/ 84666 w 214111"/>
                  <a:gd name="T13" fmla="*/ 84666 h 229704"/>
                  <a:gd name="T14" fmla="*/ 56444 w 214111"/>
                  <a:gd name="T15" fmla="*/ 42333 h 229704"/>
                  <a:gd name="T16" fmla="*/ 56444 w 214111"/>
                  <a:gd name="T17" fmla="*/ 42333 h 229704"/>
                  <a:gd name="T18" fmla="*/ 56444 w 214111"/>
                  <a:gd name="T19" fmla="*/ 42333 h 229704"/>
                  <a:gd name="T20" fmla="*/ 14111 w 214111"/>
                  <a:gd name="T21" fmla="*/ 0 h 229704"/>
                  <a:gd name="T22" fmla="*/ 0 w 214111"/>
                  <a:gd name="T23" fmla="*/ 56444 h 22970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4111"/>
                  <a:gd name="T37" fmla="*/ 0 h 229704"/>
                  <a:gd name="T38" fmla="*/ 214111 w 214111"/>
                  <a:gd name="T39" fmla="*/ 229704 h 22970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4111" h="229704">
                    <a:moveTo>
                      <a:pt x="0" y="56444"/>
                    </a:moveTo>
                    <a:cubicBezTo>
                      <a:pt x="4704" y="103481"/>
                      <a:pt x="2646" y="151695"/>
                      <a:pt x="14111" y="197555"/>
                    </a:cubicBezTo>
                    <a:cubicBezTo>
                      <a:pt x="17338" y="210462"/>
                      <a:pt x="29075" y="224673"/>
                      <a:pt x="42333" y="225778"/>
                    </a:cubicBezTo>
                    <a:cubicBezTo>
                      <a:pt x="89441" y="229704"/>
                      <a:pt x="136407" y="216370"/>
                      <a:pt x="183444" y="211666"/>
                    </a:cubicBezTo>
                    <a:cubicBezTo>
                      <a:pt x="192851" y="197555"/>
                      <a:pt x="208878" y="186062"/>
                      <a:pt x="211666" y="169333"/>
                    </a:cubicBezTo>
                    <a:cubicBezTo>
                      <a:pt x="214111" y="154661"/>
                      <a:pt x="206847" y="138615"/>
                      <a:pt x="197555" y="127000"/>
                    </a:cubicBezTo>
                    <a:cubicBezTo>
                      <a:pt x="169871" y="92395"/>
                      <a:pt x="122912" y="92316"/>
                      <a:pt x="84666" y="84666"/>
                    </a:cubicBezTo>
                    <a:cubicBezTo>
                      <a:pt x="69068" y="37871"/>
                      <a:pt x="85429" y="42333"/>
                      <a:pt x="56444" y="42333"/>
                    </a:cubicBezTo>
                    <a:lnTo>
                      <a:pt x="14111" y="0"/>
                    </a:lnTo>
                    <a:lnTo>
                      <a:pt x="0" y="5644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96979" name="Freeform 20"/>
              <p:cNvSpPr>
                <a:spLocks noChangeArrowheads="1"/>
              </p:cNvSpPr>
              <p:nvPr/>
            </p:nvSpPr>
            <p:spPr bwMode="auto">
              <a:xfrm>
                <a:off x="5753419" y="4811889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96980" name="Freeform 21"/>
              <p:cNvSpPr>
                <a:spLocks noChangeArrowheads="1"/>
              </p:cNvSpPr>
              <p:nvPr/>
            </p:nvSpPr>
            <p:spPr bwMode="auto">
              <a:xfrm>
                <a:off x="4012260" y="5616222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96981" name="Freeform 22"/>
              <p:cNvSpPr>
                <a:spLocks noChangeArrowheads="1"/>
              </p:cNvSpPr>
              <p:nvPr/>
            </p:nvSpPr>
            <p:spPr bwMode="auto">
              <a:xfrm>
                <a:off x="4767204" y="4587554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96982" name="Freeform 23"/>
              <p:cNvSpPr>
                <a:spLocks noChangeArrowheads="1"/>
              </p:cNvSpPr>
              <p:nvPr/>
            </p:nvSpPr>
            <p:spPr bwMode="auto">
              <a:xfrm>
                <a:off x="4572000" y="5715000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96983" name="Freeform 24"/>
              <p:cNvSpPr>
                <a:spLocks noChangeArrowheads="1"/>
              </p:cNvSpPr>
              <p:nvPr/>
            </p:nvSpPr>
            <p:spPr bwMode="auto">
              <a:xfrm>
                <a:off x="4419600" y="4724400"/>
                <a:ext cx="250557" cy="184925"/>
              </a:xfrm>
              <a:custGeom>
                <a:avLst/>
                <a:gdLst>
                  <a:gd name="T0" fmla="*/ 241284912 w 174357"/>
                  <a:gd name="T1" fmla="*/ 84667 h 184925"/>
                  <a:gd name="T2" fmla="*/ 603223340 w 174357"/>
                  <a:gd name="T3" fmla="*/ 169334 h 184925"/>
                  <a:gd name="T4" fmla="*/ 1689053109 w 174357"/>
                  <a:gd name="T5" fmla="*/ 183445 h 184925"/>
                  <a:gd name="T6" fmla="*/ 2147483647 w 174357"/>
                  <a:gd name="T7" fmla="*/ 155222 h 184925"/>
                  <a:gd name="T8" fmla="*/ 2147483647 w 174357"/>
                  <a:gd name="T9" fmla="*/ 14111 h 184925"/>
                  <a:gd name="T10" fmla="*/ 2050990281 w 174357"/>
                  <a:gd name="T11" fmla="*/ 0 h 184925"/>
                  <a:gd name="T12" fmla="*/ 241284912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96984" name="Freeform 25"/>
              <p:cNvSpPr>
                <a:spLocks noChangeArrowheads="1"/>
              </p:cNvSpPr>
              <p:nvPr/>
            </p:nvSpPr>
            <p:spPr bwMode="auto">
              <a:xfrm>
                <a:off x="4800600" y="5165337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96985" name="Freeform 26"/>
              <p:cNvSpPr>
                <a:spLocks noChangeArrowheads="1"/>
              </p:cNvSpPr>
              <p:nvPr/>
            </p:nvSpPr>
            <p:spPr bwMode="auto">
              <a:xfrm>
                <a:off x="5486400" y="5165337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96986" name="Freeform 27"/>
              <p:cNvSpPr>
                <a:spLocks noChangeArrowheads="1"/>
              </p:cNvSpPr>
              <p:nvPr/>
            </p:nvSpPr>
            <p:spPr bwMode="auto">
              <a:xfrm>
                <a:off x="5905819" y="4964289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96987" name="Freeform 28"/>
              <p:cNvSpPr>
                <a:spLocks noChangeArrowheads="1"/>
              </p:cNvSpPr>
              <p:nvPr/>
            </p:nvSpPr>
            <p:spPr bwMode="auto">
              <a:xfrm>
                <a:off x="5257800" y="4724400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96988" name="Freeform 29"/>
              <p:cNvSpPr>
                <a:spLocks noChangeArrowheads="1"/>
              </p:cNvSpPr>
              <p:nvPr/>
            </p:nvSpPr>
            <p:spPr bwMode="auto">
              <a:xfrm>
                <a:off x="5715000" y="5791200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96989" name="Freeform 30"/>
              <p:cNvSpPr>
                <a:spLocks noChangeArrowheads="1"/>
              </p:cNvSpPr>
              <p:nvPr/>
            </p:nvSpPr>
            <p:spPr bwMode="auto">
              <a:xfrm>
                <a:off x="5334000" y="6096000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96990" name="Freeform 31"/>
              <p:cNvSpPr>
                <a:spLocks noChangeArrowheads="1"/>
              </p:cNvSpPr>
              <p:nvPr/>
            </p:nvSpPr>
            <p:spPr bwMode="auto">
              <a:xfrm>
                <a:off x="4800600" y="6019800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96991" name="Freeform 32"/>
              <p:cNvSpPr>
                <a:spLocks noChangeArrowheads="1"/>
              </p:cNvSpPr>
              <p:nvPr/>
            </p:nvSpPr>
            <p:spPr bwMode="auto">
              <a:xfrm>
                <a:off x="5638800" y="5562600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96992" name="Freeform 33"/>
              <p:cNvSpPr>
                <a:spLocks noChangeArrowheads="1"/>
              </p:cNvSpPr>
              <p:nvPr/>
            </p:nvSpPr>
            <p:spPr bwMode="auto">
              <a:xfrm>
                <a:off x="4343400" y="5132243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96993" name="Freeform 34"/>
              <p:cNvSpPr>
                <a:spLocks noChangeArrowheads="1"/>
              </p:cNvSpPr>
              <p:nvPr/>
            </p:nvSpPr>
            <p:spPr bwMode="auto">
              <a:xfrm>
                <a:off x="5105400" y="5791200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296964" name="Picture 19" descr="the_persistence_of_me#B37E5.jpg                                00034983Macintosh HD                   BCFB972B: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23950"/>
            <a:ext cx="32766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65" name="Line 23"/>
          <p:cNvSpPr>
            <a:spLocks noChangeShapeType="1"/>
          </p:cNvSpPr>
          <p:nvPr/>
        </p:nvSpPr>
        <p:spPr bwMode="auto">
          <a:xfrm flipV="1">
            <a:off x="3124200" y="1981200"/>
            <a:ext cx="1981200" cy="533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96966" name="Rectangle 24"/>
          <p:cNvSpPr>
            <a:spLocks noChangeArrowheads="1"/>
          </p:cNvSpPr>
          <p:nvPr/>
        </p:nvSpPr>
        <p:spPr bwMode="auto">
          <a:xfrm>
            <a:off x="4343400" y="3067050"/>
            <a:ext cx="196532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t=10</a:t>
            </a:r>
            <a:r>
              <a:rPr lang="en-US" sz="2000" baseline="30000">
                <a:solidFill>
                  <a:srgbClr val="FFFFFF"/>
                </a:solidFill>
              </a:rPr>
              <a:t>-35</a:t>
            </a:r>
            <a:r>
              <a:rPr lang="en-US" sz="2000">
                <a:solidFill>
                  <a:srgbClr val="FFFFFF"/>
                </a:solidFill>
              </a:rPr>
              <a:t> seconds </a:t>
            </a:r>
          </a:p>
        </p:txBody>
      </p: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1371600" y="2590800"/>
            <a:ext cx="7369175" cy="4165600"/>
            <a:chOff x="1371600" y="2590800"/>
            <a:chExt cx="7369175" cy="4165600"/>
          </a:xfrm>
        </p:grpSpPr>
        <p:grpSp>
          <p:nvGrpSpPr>
            <p:cNvPr id="296971" name="Group 29"/>
            <p:cNvGrpSpPr>
              <a:grpSpLocks/>
            </p:cNvGrpSpPr>
            <p:nvPr/>
          </p:nvGrpSpPr>
          <p:grpSpPr bwMode="auto">
            <a:xfrm>
              <a:off x="4343400" y="2590800"/>
              <a:ext cx="4397375" cy="4165600"/>
              <a:chOff x="2736" y="1632"/>
              <a:chExt cx="2770" cy="2624"/>
            </a:xfrm>
          </p:grpSpPr>
          <p:pic>
            <p:nvPicPr>
              <p:cNvPr id="296973" name="Picture 3" descr="slice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56" y="2056"/>
                <a:ext cx="1850" cy="2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6974" name="Line 4"/>
              <p:cNvSpPr>
                <a:spLocks noChangeShapeType="1"/>
              </p:cNvSpPr>
              <p:nvPr/>
            </p:nvSpPr>
            <p:spPr bwMode="auto">
              <a:xfrm>
                <a:off x="3984" y="1632"/>
                <a:ext cx="505" cy="942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96975" name="Rectangle 25"/>
              <p:cNvSpPr>
                <a:spLocks noChangeArrowheads="1"/>
              </p:cNvSpPr>
              <p:nvPr/>
            </p:nvSpPr>
            <p:spPr bwMode="auto">
              <a:xfrm>
                <a:off x="2736" y="3936"/>
                <a:ext cx="2137" cy="3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solidFill>
                      <a:srgbClr val="0000FF"/>
                    </a:solidFill>
                  </a:rPr>
                  <a:t>t=14 mil milliones años</a:t>
                </a:r>
              </a:p>
            </p:txBody>
          </p:sp>
        </p:grpSp>
        <p:sp>
          <p:nvSpPr>
            <p:cNvPr id="296972" name="TextBox 18"/>
            <p:cNvSpPr txBox="1">
              <a:spLocks noChangeArrowheads="1"/>
            </p:cNvSpPr>
            <p:nvPr/>
          </p:nvSpPr>
          <p:spPr bwMode="auto">
            <a:xfrm>
              <a:off x="1371600" y="3886200"/>
              <a:ext cx="4038600" cy="1782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dirty="0">
                  <a:solidFill>
                    <a:srgbClr val="000000"/>
                  </a:solidFill>
                </a:rPr>
                <a:t>De </a:t>
              </a:r>
              <a:r>
                <a:rPr lang="en-US" sz="2400" dirty="0" err="1">
                  <a:solidFill>
                    <a:srgbClr val="000000"/>
                  </a:solidFill>
                </a:rPr>
                <a:t>acuerdo</a:t>
              </a:r>
              <a:r>
                <a:rPr lang="en-US" sz="2400" dirty="0">
                  <a:solidFill>
                    <a:srgbClr val="000000"/>
                  </a:solidFill>
                </a:rPr>
                <a:t> a la </a:t>
              </a:r>
              <a:r>
                <a:rPr lang="en-US" sz="2400" dirty="0" err="1" smtClean="0">
                  <a:solidFill>
                    <a:srgbClr val="000000"/>
                  </a:solidFill>
                </a:rPr>
                <a:t>teoría</a:t>
              </a:r>
              <a:r>
                <a:rPr lang="en-US" sz="2400" dirty="0" smtClean="0">
                  <a:solidFill>
                    <a:srgbClr val="000000"/>
                  </a:solidFill>
                </a:rPr>
                <a:t> </a:t>
              </a:r>
              <a:r>
                <a:rPr lang="en-US" sz="2400" dirty="0">
                  <a:solidFill>
                    <a:srgbClr val="000000"/>
                  </a:solidFill>
                </a:rPr>
                <a:t>de la </a:t>
              </a:r>
              <a:r>
                <a:rPr lang="en-US" sz="2400" dirty="0" err="1" smtClean="0">
                  <a:solidFill>
                    <a:srgbClr val="000000"/>
                  </a:solidFill>
                </a:rPr>
                <a:t>inflación</a:t>
              </a:r>
              <a:r>
                <a:rPr lang="en-US" sz="2400" dirty="0" smtClean="0">
                  <a:solidFill>
                    <a:srgbClr val="000000"/>
                  </a:solidFill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</a:rPr>
                <a:t>las</a:t>
              </a:r>
              <a:r>
                <a:rPr lang="en-US" sz="2400" dirty="0">
                  <a:solidFill>
                    <a:srgbClr val="000000"/>
                  </a:solidFill>
                </a:rPr>
                <a:t> galaxias </a:t>
              </a:r>
              <a:r>
                <a:rPr lang="en-US" sz="2400" dirty="0" err="1">
                  <a:solidFill>
                    <a:srgbClr val="000000"/>
                  </a:solidFill>
                </a:rPr>
                <a:t>surgieron</a:t>
              </a:r>
              <a:r>
                <a:rPr lang="en-US" sz="2400" dirty="0">
                  <a:solidFill>
                    <a:srgbClr val="000000"/>
                  </a:solidFill>
                </a:rPr>
                <a:t> de </a:t>
              </a:r>
              <a:r>
                <a:rPr lang="en-US" sz="2400" dirty="0" err="1">
                  <a:solidFill>
                    <a:srgbClr val="000000"/>
                  </a:solidFill>
                </a:rPr>
                <a:t>pequñas</a:t>
              </a:r>
              <a:r>
                <a:rPr lang="en-US" sz="2400" dirty="0">
                  <a:solidFill>
                    <a:srgbClr val="000000"/>
                  </a:solidFill>
                </a:rPr>
                <a:t> </a:t>
              </a:r>
              <a:r>
                <a:rPr lang="ja-JP" altLang="en-US" sz="2400" dirty="0">
                  <a:solidFill>
                    <a:srgbClr val="000000"/>
                  </a:solidFill>
                </a:rPr>
                <a:t>“</a:t>
              </a:r>
              <a:r>
                <a:rPr lang="en-US" sz="2400" dirty="0" err="1">
                  <a:solidFill>
                    <a:srgbClr val="000000"/>
                  </a:solidFill>
                </a:rPr>
                <a:t>fluctuaciones</a:t>
              </a:r>
              <a:r>
                <a:rPr lang="en-US" sz="2400" dirty="0">
                  <a:solidFill>
                    <a:srgbClr val="0000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000000"/>
                  </a:solidFill>
                </a:rPr>
                <a:t>cuánticas</a:t>
              </a:r>
              <a:r>
                <a:rPr lang="ja-JP" altLang="en-US" sz="2400" dirty="0">
                  <a:solidFill>
                    <a:srgbClr val="000000"/>
                  </a:solidFill>
                </a:rPr>
                <a:t>”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</p:grp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395536" y="5589240"/>
            <a:ext cx="6189239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600" dirty="0">
                <a:solidFill>
                  <a:srgbClr val="FF0000"/>
                </a:solidFill>
              </a:rPr>
              <a:t>Como </a:t>
            </a:r>
            <a:r>
              <a:rPr lang="en-US" sz="3600" dirty="0" err="1" smtClean="0">
                <a:solidFill>
                  <a:srgbClr val="FF0000"/>
                </a:solidFill>
              </a:rPr>
              <a:t>probamos</a:t>
            </a:r>
            <a:r>
              <a:rPr lang="en-US" sz="3600" dirty="0" smtClean="0">
                <a:solidFill>
                  <a:srgbClr val="FF0000"/>
                </a:solidFill>
              </a:rPr>
              <a:t> (o no) </a:t>
            </a:r>
            <a:r>
              <a:rPr lang="en-US" sz="3600" dirty="0" err="1">
                <a:solidFill>
                  <a:srgbClr val="FF0000"/>
                </a:solidFill>
              </a:rPr>
              <a:t>esto</a:t>
            </a:r>
            <a:r>
              <a:rPr lang="en-US" sz="36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96969" name="Rectangle 31"/>
          <p:cNvSpPr>
            <a:spLocks noChangeArrowheads="1"/>
          </p:cNvSpPr>
          <p:nvPr/>
        </p:nvSpPr>
        <p:spPr bwMode="auto">
          <a:xfrm>
            <a:off x="5638800" y="6248400"/>
            <a:ext cx="3505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>
        <p:nvSpPr>
          <p:cNvPr id="296970" name="Text Box 2"/>
          <p:cNvSpPr txBox="1">
            <a:spLocks noChangeArrowheads="1"/>
          </p:cNvSpPr>
          <p:nvPr/>
        </p:nvSpPr>
        <p:spPr bwMode="auto">
          <a:xfrm>
            <a:off x="1752600" y="177800"/>
            <a:ext cx="6934200" cy="5842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>
                <a:solidFill>
                  <a:srgbClr val="FF0000"/>
                </a:solidFill>
              </a:rPr>
              <a:t>El crecimiento de estructura cosmica </a:t>
            </a:r>
          </a:p>
        </p:txBody>
      </p:sp>
    </p:spTree>
    <p:extLst>
      <p:ext uri="{BB962C8B-B14F-4D97-AF65-F5344CB8AC3E}">
        <p14:creationId xmlns:p14="http://schemas.microsoft.com/office/powerpoint/2010/main" val="2686431642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Text Box 2"/>
          <p:cNvSpPr txBox="1">
            <a:spLocks noChangeArrowheads="1"/>
          </p:cNvSpPr>
          <p:nvPr/>
        </p:nvSpPr>
        <p:spPr bwMode="auto">
          <a:xfrm>
            <a:off x="1905000" y="762000"/>
            <a:ext cx="5867400" cy="5842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>
                <a:solidFill>
                  <a:srgbClr val="FFFFFF"/>
                </a:solidFill>
              </a:rPr>
              <a:t>Necesitamos ver al pasado!</a:t>
            </a:r>
          </a:p>
        </p:txBody>
      </p:sp>
      <p:pic>
        <p:nvPicPr>
          <p:cNvPr id="299011" name="Picture 3" descr="crystal-bal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433513"/>
            <a:ext cx="5334000" cy="350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9012" name="Rectangle 4"/>
          <p:cNvSpPr>
            <a:spLocks noChangeArrowheads="1"/>
          </p:cNvSpPr>
          <p:nvPr/>
        </p:nvSpPr>
        <p:spPr bwMode="auto">
          <a:xfrm>
            <a:off x="5715000" y="6248400"/>
            <a:ext cx="3276600" cy="6096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5410200"/>
            <a:ext cx="8686800" cy="107791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>
                <a:solidFill>
                  <a:srgbClr val="FFFFFF"/>
                </a:solidFill>
              </a:rPr>
              <a:t>Es posible porque la luz viaja a velocidad finita (300,000 km/s) </a:t>
            </a:r>
          </a:p>
        </p:txBody>
      </p:sp>
    </p:spTree>
    <p:extLst>
      <p:ext uri="{BB962C8B-B14F-4D97-AF65-F5344CB8AC3E}">
        <p14:creationId xmlns:p14="http://schemas.microsoft.com/office/powerpoint/2010/main" val="78705192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ChangeArrowheads="1"/>
          </p:cNvSpPr>
          <p:nvPr/>
        </p:nvSpPr>
        <p:spPr bwMode="auto">
          <a:xfrm>
            <a:off x="5791200" y="6248400"/>
            <a:ext cx="3352800" cy="609600"/>
          </a:xfrm>
          <a:prstGeom prst="rect">
            <a:avLst/>
          </a:prstGeom>
          <a:solidFill>
            <a:srgbClr val="F395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pic>
        <p:nvPicPr>
          <p:cNvPr id="540674" name="Picture 2" descr="Slide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44763" y="609600"/>
            <a:ext cx="4541837" cy="60960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303108" name="TextBox 3"/>
          <p:cNvSpPr txBox="1">
            <a:spLocks noChangeArrowheads="1"/>
          </p:cNvSpPr>
          <p:nvPr/>
        </p:nvSpPr>
        <p:spPr bwMode="auto">
          <a:xfrm>
            <a:off x="1981200" y="-112713"/>
            <a:ext cx="71866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>
                <a:solidFill>
                  <a:srgbClr val="800000"/>
                </a:solidFill>
              </a:rPr>
              <a:t>El universo temprano era muy caliente </a:t>
            </a:r>
          </a:p>
        </p:txBody>
      </p:sp>
    </p:spTree>
    <p:extLst>
      <p:ext uri="{BB962C8B-B14F-4D97-AF65-F5344CB8AC3E}">
        <p14:creationId xmlns:p14="http://schemas.microsoft.com/office/powerpoint/2010/main" val="377397391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22" name="Picture 2" descr="Slide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0988" y="609600"/>
            <a:ext cx="4341812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311300" name="Text Box 4"/>
          <p:cNvSpPr txBox="1">
            <a:spLocks noChangeArrowheads="1"/>
          </p:cNvSpPr>
          <p:nvPr/>
        </p:nvSpPr>
        <p:spPr bwMode="auto">
          <a:xfrm>
            <a:off x="2895600" y="-112713"/>
            <a:ext cx="41290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3200" b="1">
                <a:solidFill>
                  <a:srgbClr val="FF0000"/>
                </a:solidFill>
              </a:rPr>
              <a:t>El eco del Big Bang</a:t>
            </a:r>
          </a:p>
        </p:txBody>
      </p:sp>
    </p:spTree>
    <p:extLst>
      <p:ext uri="{BB962C8B-B14F-4D97-AF65-F5344CB8AC3E}">
        <p14:creationId xmlns:p14="http://schemas.microsoft.com/office/powerpoint/2010/main" val="370909179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2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2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5868144" y="5733256"/>
            <a:ext cx="3203848" cy="1152128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marR="0" indent="-45720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  <p:pic>
        <p:nvPicPr>
          <p:cNvPr id="10" name="Picture 9" descr="zurbara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972" y="836712"/>
            <a:ext cx="3761283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02993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2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1672655" y="2217058"/>
            <a:ext cx="2395289" cy="2887871"/>
            <a:chOff x="1672655" y="2492896"/>
            <a:chExt cx="2395289" cy="2887871"/>
          </a:xfrm>
        </p:grpSpPr>
        <p:sp>
          <p:nvSpPr>
            <p:cNvPr id="7" name="TextBox 2"/>
            <p:cNvSpPr txBox="1">
              <a:spLocks noChangeArrowheads="1"/>
            </p:cNvSpPr>
            <p:nvPr/>
          </p:nvSpPr>
          <p:spPr bwMode="auto">
            <a:xfrm>
              <a:off x="1672655" y="4365104"/>
              <a:ext cx="2395289" cy="1015663"/>
            </a:xfrm>
            <a:prstGeom prst="rect">
              <a:avLst/>
            </a:prstGeom>
            <a:solidFill>
              <a:srgbClr val="9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FFFF"/>
                  </a:solidFill>
                </a:rPr>
                <a:t>El </a:t>
              </a:r>
              <a:r>
                <a:rPr lang="en-US" sz="2000" dirty="0" err="1" smtClean="0">
                  <a:solidFill>
                    <a:srgbClr val="FFFFFF"/>
                  </a:solidFill>
                </a:rPr>
                <a:t>universo</a:t>
              </a:r>
              <a:r>
                <a:rPr lang="en-US" sz="2000" dirty="0" smtClean="0">
                  <a:solidFill>
                    <a:srgbClr val="FFFFFF"/>
                  </a:solidFill>
                </a:rPr>
                <a:t> </a:t>
              </a:r>
              <a:r>
                <a:rPr lang="en-US" sz="2000" dirty="0" err="1" smtClean="0">
                  <a:solidFill>
                    <a:srgbClr val="FFFFFF"/>
                  </a:solidFill>
                </a:rPr>
                <a:t>temprano</a:t>
              </a:r>
              <a:r>
                <a:rPr lang="en-US" sz="2000" dirty="0" smtClean="0">
                  <a:solidFill>
                    <a:srgbClr val="FFFFFF"/>
                  </a:solidFill>
                </a:rPr>
                <a:t> era </a:t>
              </a:r>
              <a:r>
                <a:rPr lang="en-US" sz="2000" dirty="0" err="1" smtClean="0">
                  <a:solidFill>
                    <a:srgbClr val="FFFFFF"/>
                  </a:solidFill>
                </a:rPr>
                <a:t>brumoso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pic>
          <p:nvPicPr>
            <p:cNvPr id="8" name="Picture 5" descr="york_minster_fog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090" r="7654"/>
            <a:stretch>
              <a:fillRect/>
            </a:stretch>
          </p:blipFill>
          <p:spPr bwMode="auto">
            <a:xfrm>
              <a:off x="1979712" y="2492896"/>
              <a:ext cx="1748513" cy="1864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Group 6"/>
          <p:cNvGrpSpPr>
            <a:grpSpLocks/>
          </p:cNvGrpSpPr>
          <p:nvPr/>
        </p:nvGrpSpPr>
        <p:grpSpPr bwMode="auto">
          <a:xfrm>
            <a:off x="4275138" y="381000"/>
            <a:ext cx="2963862" cy="1600200"/>
            <a:chOff x="-567834" y="1705880"/>
            <a:chExt cx="6091897" cy="1601076"/>
          </a:xfrm>
        </p:grpSpPr>
        <p:sp>
          <p:nvSpPr>
            <p:cNvPr id="10" name="TextBox 2"/>
            <p:cNvSpPr txBox="1">
              <a:spLocks noChangeArrowheads="1"/>
            </p:cNvSpPr>
            <p:nvPr/>
          </p:nvSpPr>
          <p:spPr bwMode="auto">
            <a:xfrm>
              <a:off x="-567834" y="1705880"/>
              <a:ext cx="6091897" cy="1016219"/>
            </a:xfrm>
            <a:prstGeom prst="rect">
              <a:avLst/>
            </a:prstGeom>
            <a:solidFill>
              <a:srgbClr val="9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FFFF"/>
                  </a:solidFill>
                </a:rPr>
                <a:t>A los 350,000 </a:t>
              </a:r>
              <a:r>
                <a:rPr lang="en-US" sz="2000" dirty="0" err="1" smtClean="0">
                  <a:solidFill>
                    <a:srgbClr val="FFFFFF"/>
                  </a:solidFill>
                </a:rPr>
                <a:t>años</a:t>
              </a:r>
              <a:r>
                <a:rPr lang="en-US" sz="2000" dirty="0" smtClean="0">
                  <a:solidFill>
                    <a:srgbClr val="FFFFFF"/>
                  </a:solidFill>
                </a:rPr>
                <a:t> se </a:t>
              </a:r>
              <a:r>
                <a:rPr lang="en-US" sz="2000" dirty="0" err="1">
                  <a:solidFill>
                    <a:srgbClr val="FFFFFF"/>
                  </a:solidFill>
                </a:rPr>
                <a:t>emite</a:t>
              </a:r>
              <a:r>
                <a:rPr lang="en-US" sz="2000" dirty="0">
                  <a:solidFill>
                    <a:srgbClr val="FFFFFF"/>
                  </a:solidFill>
                </a:rPr>
                <a:t> la </a:t>
              </a:r>
              <a:r>
                <a:rPr lang="en-US" sz="2000" dirty="0" err="1" smtClean="0">
                  <a:solidFill>
                    <a:srgbClr val="FFFFFF"/>
                  </a:solidFill>
                </a:rPr>
                <a:t>radiación</a:t>
              </a:r>
              <a:r>
                <a:rPr lang="en-US" sz="2000" dirty="0" smtClean="0">
                  <a:solidFill>
                    <a:srgbClr val="FFFFFF"/>
                  </a:solidFill>
                </a:rPr>
                <a:t> </a:t>
              </a:r>
              <a:r>
                <a:rPr lang="en-US" sz="2000" dirty="0">
                  <a:solidFill>
                    <a:srgbClr val="FFFFFF"/>
                  </a:solidFill>
                </a:rPr>
                <a:t>de </a:t>
              </a:r>
              <a:r>
                <a:rPr lang="en-US" sz="2000" dirty="0" err="1">
                  <a:solidFill>
                    <a:srgbClr val="FFFFFF"/>
                  </a:solidFill>
                </a:rPr>
                <a:t>microondas</a:t>
              </a:r>
              <a:r>
                <a:rPr lang="en-US" sz="2000" dirty="0">
                  <a:solidFill>
                    <a:srgbClr val="FFFFFF"/>
                  </a:solidFill>
                </a:rPr>
                <a:t> de </a:t>
              </a:r>
              <a:r>
                <a:rPr lang="en-US" sz="2000" dirty="0" err="1">
                  <a:solidFill>
                    <a:srgbClr val="FFFFFF"/>
                  </a:solidFill>
                </a:rPr>
                <a:t>fondo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cxnSp>
          <p:nvCxnSpPr>
            <p:cNvPr id="11" name="Straight Arrow Connector 4"/>
            <p:cNvCxnSpPr>
              <a:cxnSpLocks noChangeShapeType="1"/>
            </p:cNvCxnSpPr>
            <p:nvPr/>
          </p:nvCxnSpPr>
          <p:spPr bwMode="auto">
            <a:xfrm rot="5400000">
              <a:off x="1662358" y="2564085"/>
              <a:ext cx="711685" cy="774058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35812079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ChangeArrowheads="1"/>
          </p:cNvSpPr>
          <p:nvPr/>
        </p:nvSpPr>
        <p:spPr bwMode="auto">
          <a:xfrm>
            <a:off x="4852988" y="4648200"/>
            <a:ext cx="393858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100000"/>
              </a:lnSpc>
              <a:spcBef>
                <a:spcPct val="50000"/>
              </a:spcBef>
              <a:buClr>
                <a:srgbClr val="006600"/>
              </a:buClr>
              <a:buSzPct val="200000"/>
            </a:pPr>
            <a:endParaRPr lang="en-GB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6526213" y="4756150"/>
            <a:ext cx="169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</a:pPr>
            <a:endParaRPr lang="en-GB" sz="2400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313348" name="Text Box 4"/>
          <p:cNvSpPr txBox="1">
            <a:spLocks noChangeArrowheads="1"/>
          </p:cNvSpPr>
          <p:nvPr/>
        </p:nvSpPr>
        <p:spPr bwMode="auto">
          <a:xfrm>
            <a:off x="-76200" y="1295400"/>
            <a:ext cx="93726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000">
                <a:solidFill>
                  <a:srgbClr val="000000"/>
                </a:solidFill>
              </a:rPr>
              <a:t>In 1964, Arno Penzias &amp; Bob Wilson were carrying out experiments using a microwave antenna for satellite communications.</a:t>
            </a:r>
          </a:p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000">
                <a:solidFill>
                  <a:srgbClr val="000000"/>
                </a:solidFill>
              </a:rPr>
              <a:t>As they pointed the antenna towards the sky, their receiver registered a faint ‘hiss’ coming from all directions that would not go away.</a:t>
            </a:r>
          </a:p>
        </p:txBody>
      </p:sp>
      <p:pic>
        <p:nvPicPr>
          <p:cNvPr id="313349" name="Picture 5" descr="penzias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124200"/>
            <a:ext cx="42672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3350" name="Text Box 7"/>
          <p:cNvSpPr txBox="1">
            <a:spLocks noChangeArrowheads="1"/>
          </p:cNvSpPr>
          <p:nvPr/>
        </p:nvSpPr>
        <p:spPr bwMode="auto">
          <a:xfrm>
            <a:off x="2438400" y="228600"/>
            <a:ext cx="5724525" cy="75247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3600" b="1">
                <a:solidFill>
                  <a:srgbClr val="FF0000"/>
                </a:solidFill>
              </a:rPr>
              <a:t>The echo of the Big Bang</a:t>
            </a:r>
          </a:p>
        </p:txBody>
      </p:sp>
    </p:spTree>
    <p:extLst>
      <p:ext uri="{BB962C8B-B14F-4D97-AF65-F5344CB8AC3E}">
        <p14:creationId xmlns:p14="http://schemas.microsoft.com/office/powerpoint/2010/main" val="363580588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0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rystal-bal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4" t="10155" r="10014" b="8618"/>
          <a:stretch>
            <a:fillRect/>
          </a:stretch>
        </p:blipFill>
        <p:spPr bwMode="auto">
          <a:xfrm>
            <a:off x="4191000" y="2743200"/>
            <a:ext cx="1828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9" name="Group 78"/>
          <p:cNvGrpSpPr/>
          <p:nvPr/>
        </p:nvGrpSpPr>
        <p:grpSpPr>
          <a:xfrm>
            <a:off x="4211960" y="2348880"/>
            <a:ext cx="1800200" cy="2160240"/>
            <a:chOff x="4139952" y="2204864"/>
            <a:chExt cx="1800200" cy="2160240"/>
          </a:xfrm>
        </p:grpSpPr>
        <p:sp>
          <p:nvSpPr>
            <p:cNvPr id="81" name="Oval 80"/>
            <p:cNvSpPr/>
            <p:nvPr/>
          </p:nvSpPr>
          <p:spPr bwMode="auto">
            <a:xfrm>
              <a:off x="4139952" y="2204864"/>
              <a:ext cx="1800200" cy="2160240"/>
            </a:xfrm>
            <a:prstGeom prst="ellipse">
              <a:avLst/>
            </a:prstGeom>
            <a:solidFill>
              <a:schemeClr val="bg1">
                <a:lumMod val="8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marR="0" indent="-45720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</a:endParaRPr>
            </a:p>
          </p:txBody>
        </p:sp>
        <p:grpSp>
          <p:nvGrpSpPr>
            <p:cNvPr id="80" name="Group 26"/>
            <p:cNvGrpSpPr>
              <a:grpSpLocks/>
            </p:cNvGrpSpPr>
            <p:nvPr/>
          </p:nvGrpSpPr>
          <p:grpSpPr bwMode="auto">
            <a:xfrm>
              <a:off x="4260947" y="2441606"/>
              <a:ext cx="1433947" cy="1874748"/>
              <a:chOff x="3880556" y="4587553"/>
              <a:chExt cx="2142066" cy="1557800"/>
            </a:xfrm>
            <a:solidFill>
              <a:srgbClr val="0000FF"/>
            </a:solidFill>
            <a:effectLst/>
          </p:grpSpPr>
          <p:sp>
            <p:nvSpPr>
              <p:cNvPr id="82" name="Freeform 18"/>
              <p:cNvSpPr>
                <a:spLocks noChangeArrowheads="1"/>
              </p:cNvSpPr>
              <p:nvPr/>
            </p:nvSpPr>
            <p:spPr bwMode="auto">
              <a:xfrm>
                <a:off x="3880556" y="4924777"/>
                <a:ext cx="214111" cy="229704"/>
              </a:xfrm>
              <a:custGeom>
                <a:avLst/>
                <a:gdLst>
                  <a:gd name="T0" fmla="*/ 0 w 214111"/>
                  <a:gd name="T1" fmla="*/ 56444 h 229704"/>
                  <a:gd name="T2" fmla="*/ 14111 w 214111"/>
                  <a:gd name="T3" fmla="*/ 197555 h 229704"/>
                  <a:gd name="T4" fmla="*/ 42333 w 214111"/>
                  <a:gd name="T5" fmla="*/ 225778 h 229704"/>
                  <a:gd name="T6" fmla="*/ 183444 w 214111"/>
                  <a:gd name="T7" fmla="*/ 211666 h 229704"/>
                  <a:gd name="T8" fmla="*/ 211666 w 214111"/>
                  <a:gd name="T9" fmla="*/ 169333 h 229704"/>
                  <a:gd name="T10" fmla="*/ 197555 w 214111"/>
                  <a:gd name="T11" fmla="*/ 127000 h 229704"/>
                  <a:gd name="T12" fmla="*/ 84666 w 214111"/>
                  <a:gd name="T13" fmla="*/ 84666 h 229704"/>
                  <a:gd name="T14" fmla="*/ 56444 w 214111"/>
                  <a:gd name="T15" fmla="*/ 42333 h 229704"/>
                  <a:gd name="T16" fmla="*/ 56444 w 214111"/>
                  <a:gd name="T17" fmla="*/ 42333 h 229704"/>
                  <a:gd name="T18" fmla="*/ 56444 w 214111"/>
                  <a:gd name="T19" fmla="*/ 42333 h 229704"/>
                  <a:gd name="T20" fmla="*/ 14111 w 214111"/>
                  <a:gd name="T21" fmla="*/ 0 h 229704"/>
                  <a:gd name="T22" fmla="*/ 0 w 214111"/>
                  <a:gd name="T23" fmla="*/ 56444 h 22970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4111"/>
                  <a:gd name="T37" fmla="*/ 0 h 229704"/>
                  <a:gd name="T38" fmla="*/ 214111 w 214111"/>
                  <a:gd name="T39" fmla="*/ 229704 h 22970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4111" h="229704">
                    <a:moveTo>
                      <a:pt x="0" y="56444"/>
                    </a:moveTo>
                    <a:cubicBezTo>
                      <a:pt x="4704" y="103481"/>
                      <a:pt x="2646" y="151695"/>
                      <a:pt x="14111" y="197555"/>
                    </a:cubicBezTo>
                    <a:cubicBezTo>
                      <a:pt x="17338" y="210462"/>
                      <a:pt x="29075" y="224673"/>
                      <a:pt x="42333" y="225778"/>
                    </a:cubicBezTo>
                    <a:cubicBezTo>
                      <a:pt x="89441" y="229704"/>
                      <a:pt x="136407" y="216370"/>
                      <a:pt x="183444" y="211666"/>
                    </a:cubicBezTo>
                    <a:cubicBezTo>
                      <a:pt x="192851" y="197555"/>
                      <a:pt x="208878" y="186062"/>
                      <a:pt x="211666" y="169333"/>
                    </a:cubicBezTo>
                    <a:cubicBezTo>
                      <a:pt x="214111" y="154661"/>
                      <a:pt x="206847" y="138615"/>
                      <a:pt x="197555" y="127000"/>
                    </a:cubicBezTo>
                    <a:cubicBezTo>
                      <a:pt x="169871" y="92395"/>
                      <a:pt x="122912" y="92316"/>
                      <a:pt x="84666" y="84666"/>
                    </a:cubicBezTo>
                    <a:cubicBezTo>
                      <a:pt x="69068" y="37871"/>
                      <a:pt x="85429" y="42333"/>
                      <a:pt x="56444" y="42333"/>
                    </a:cubicBezTo>
                    <a:lnTo>
                      <a:pt x="14111" y="0"/>
                    </a:lnTo>
                    <a:lnTo>
                      <a:pt x="0" y="56444"/>
                    </a:ln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83" name="Freeform 20"/>
              <p:cNvSpPr>
                <a:spLocks noChangeArrowheads="1"/>
              </p:cNvSpPr>
              <p:nvPr/>
            </p:nvSpPr>
            <p:spPr bwMode="auto">
              <a:xfrm>
                <a:off x="5753419" y="48118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84" name="Freeform 21"/>
              <p:cNvSpPr>
                <a:spLocks noChangeArrowheads="1"/>
              </p:cNvSpPr>
              <p:nvPr/>
            </p:nvSpPr>
            <p:spPr bwMode="auto">
              <a:xfrm>
                <a:off x="4012260" y="5616221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85" name="Freeform 22"/>
              <p:cNvSpPr>
                <a:spLocks noChangeArrowheads="1"/>
              </p:cNvSpPr>
              <p:nvPr/>
            </p:nvSpPr>
            <p:spPr bwMode="auto">
              <a:xfrm>
                <a:off x="4767204" y="4587553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86" name="Freeform 23"/>
              <p:cNvSpPr>
                <a:spLocks noChangeArrowheads="1"/>
              </p:cNvSpPr>
              <p:nvPr/>
            </p:nvSpPr>
            <p:spPr bwMode="auto">
              <a:xfrm>
                <a:off x="4572001" y="5714999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87" name="Freeform 24"/>
              <p:cNvSpPr>
                <a:spLocks noChangeArrowheads="1"/>
              </p:cNvSpPr>
              <p:nvPr/>
            </p:nvSpPr>
            <p:spPr bwMode="auto">
              <a:xfrm>
                <a:off x="4419600" y="4724399"/>
                <a:ext cx="250557" cy="184925"/>
              </a:xfrm>
              <a:custGeom>
                <a:avLst/>
                <a:gdLst>
                  <a:gd name="T0" fmla="*/ 4470864 w 174357"/>
                  <a:gd name="T1" fmla="*/ 84667 h 184925"/>
                  <a:gd name="T2" fmla="*/ 11177365 w 174357"/>
                  <a:gd name="T3" fmla="*/ 169334 h 184925"/>
                  <a:gd name="T4" fmla="*/ 31297138 w 174357"/>
                  <a:gd name="T5" fmla="*/ 183445 h 184925"/>
                  <a:gd name="T6" fmla="*/ 78243673 w 174357"/>
                  <a:gd name="T7" fmla="*/ 155222 h 184925"/>
                  <a:gd name="T8" fmla="*/ 58123880 w 174357"/>
                  <a:gd name="T9" fmla="*/ 14111 h 184925"/>
                  <a:gd name="T10" fmla="*/ 38003617 w 174357"/>
                  <a:gd name="T11" fmla="*/ 0 h 184925"/>
                  <a:gd name="T12" fmla="*/ 4470864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88" name="Freeform 25"/>
              <p:cNvSpPr>
                <a:spLocks noChangeArrowheads="1"/>
              </p:cNvSpPr>
              <p:nvPr/>
            </p:nvSpPr>
            <p:spPr bwMode="auto">
              <a:xfrm>
                <a:off x="48006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89" name="Freeform 26"/>
              <p:cNvSpPr>
                <a:spLocks noChangeArrowheads="1"/>
              </p:cNvSpPr>
              <p:nvPr/>
            </p:nvSpPr>
            <p:spPr bwMode="auto">
              <a:xfrm>
                <a:off x="54864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90" name="Freeform 27"/>
              <p:cNvSpPr>
                <a:spLocks noChangeArrowheads="1"/>
              </p:cNvSpPr>
              <p:nvPr/>
            </p:nvSpPr>
            <p:spPr bwMode="auto">
              <a:xfrm>
                <a:off x="5905819" y="49642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91" name="Freeform 28"/>
              <p:cNvSpPr>
                <a:spLocks noChangeArrowheads="1"/>
              </p:cNvSpPr>
              <p:nvPr/>
            </p:nvSpPr>
            <p:spPr bwMode="auto">
              <a:xfrm>
                <a:off x="5257801" y="4724399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92" name="Freeform 29"/>
              <p:cNvSpPr>
                <a:spLocks noChangeArrowheads="1"/>
              </p:cNvSpPr>
              <p:nvPr/>
            </p:nvSpPr>
            <p:spPr bwMode="auto">
              <a:xfrm>
                <a:off x="5715000" y="5791197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93" name="Freeform 30"/>
              <p:cNvSpPr>
                <a:spLocks noChangeArrowheads="1"/>
              </p:cNvSpPr>
              <p:nvPr/>
            </p:nvSpPr>
            <p:spPr bwMode="auto">
              <a:xfrm>
                <a:off x="5334000" y="6006358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94" name="Freeform 31"/>
              <p:cNvSpPr>
                <a:spLocks noChangeArrowheads="1"/>
              </p:cNvSpPr>
              <p:nvPr/>
            </p:nvSpPr>
            <p:spPr bwMode="auto">
              <a:xfrm>
                <a:off x="4800600" y="60197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95" name="Freeform 32"/>
              <p:cNvSpPr>
                <a:spLocks noChangeArrowheads="1"/>
              </p:cNvSpPr>
              <p:nvPr/>
            </p:nvSpPr>
            <p:spPr bwMode="auto">
              <a:xfrm>
                <a:off x="5638800" y="55625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96" name="Freeform 33"/>
              <p:cNvSpPr>
                <a:spLocks noChangeArrowheads="1"/>
              </p:cNvSpPr>
              <p:nvPr/>
            </p:nvSpPr>
            <p:spPr bwMode="auto">
              <a:xfrm>
                <a:off x="4343400" y="5132239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97" name="Freeform 34"/>
              <p:cNvSpPr>
                <a:spLocks noChangeArrowheads="1"/>
              </p:cNvSpPr>
              <p:nvPr/>
            </p:nvSpPr>
            <p:spPr bwMode="auto">
              <a:xfrm>
                <a:off x="5105400" y="5791196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98" name="Group 97"/>
          <p:cNvGrpSpPr/>
          <p:nvPr/>
        </p:nvGrpSpPr>
        <p:grpSpPr>
          <a:xfrm>
            <a:off x="1691680" y="2924944"/>
            <a:ext cx="792088" cy="864096"/>
            <a:chOff x="4139952" y="2204864"/>
            <a:chExt cx="1800200" cy="2160240"/>
          </a:xfrm>
        </p:grpSpPr>
        <p:sp>
          <p:nvSpPr>
            <p:cNvPr id="100" name="Oval 99"/>
            <p:cNvSpPr/>
            <p:nvPr/>
          </p:nvSpPr>
          <p:spPr bwMode="auto">
            <a:xfrm>
              <a:off x="4139952" y="2204864"/>
              <a:ext cx="1800200" cy="2160240"/>
            </a:xfrm>
            <a:prstGeom prst="ellipse">
              <a:avLst/>
            </a:prstGeom>
            <a:solidFill>
              <a:schemeClr val="bg1">
                <a:lumMod val="85000"/>
                <a:alpha val="6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marR="0" indent="-45720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</a:endParaRPr>
            </a:p>
          </p:txBody>
        </p:sp>
        <p:grpSp>
          <p:nvGrpSpPr>
            <p:cNvPr id="99" name="Group 26"/>
            <p:cNvGrpSpPr>
              <a:grpSpLocks/>
            </p:cNvGrpSpPr>
            <p:nvPr/>
          </p:nvGrpSpPr>
          <p:grpSpPr bwMode="auto">
            <a:xfrm>
              <a:off x="4260947" y="2441606"/>
              <a:ext cx="1433947" cy="1874748"/>
              <a:chOff x="3880556" y="4587553"/>
              <a:chExt cx="2142066" cy="1557800"/>
            </a:xfrm>
            <a:solidFill>
              <a:srgbClr val="0000FF"/>
            </a:solidFill>
            <a:effectLst/>
          </p:grpSpPr>
          <p:sp>
            <p:nvSpPr>
              <p:cNvPr id="101" name="Freeform 18"/>
              <p:cNvSpPr>
                <a:spLocks noChangeArrowheads="1"/>
              </p:cNvSpPr>
              <p:nvPr/>
            </p:nvSpPr>
            <p:spPr bwMode="auto">
              <a:xfrm>
                <a:off x="3880556" y="4924777"/>
                <a:ext cx="214111" cy="229704"/>
              </a:xfrm>
              <a:custGeom>
                <a:avLst/>
                <a:gdLst>
                  <a:gd name="T0" fmla="*/ 0 w 214111"/>
                  <a:gd name="T1" fmla="*/ 56444 h 229704"/>
                  <a:gd name="T2" fmla="*/ 14111 w 214111"/>
                  <a:gd name="T3" fmla="*/ 197555 h 229704"/>
                  <a:gd name="T4" fmla="*/ 42333 w 214111"/>
                  <a:gd name="T5" fmla="*/ 225778 h 229704"/>
                  <a:gd name="T6" fmla="*/ 183444 w 214111"/>
                  <a:gd name="T7" fmla="*/ 211666 h 229704"/>
                  <a:gd name="T8" fmla="*/ 211666 w 214111"/>
                  <a:gd name="T9" fmla="*/ 169333 h 229704"/>
                  <a:gd name="T10" fmla="*/ 197555 w 214111"/>
                  <a:gd name="T11" fmla="*/ 127000 h 229704"/>
                  <a:gd name="T12" fmla="*/ 84666 w 214111"/>
                  <a:gd name="T13" fmla="*/ 84666 h 229704"/>
                  <a:gd name="T14" fmla="*/ 56444 w 214111"/>
                  <a:gd name="T15" fmla="*/ 42333 h 229704"/>
                  <a:gd name="T16" fmla="*/ 56444 w 214111"/>
                  <a:gd name="T17" fmla="*/ 42333 h 229704"/>
                  <a:gd name="T18" fmla="*/ 56444 w 214111"/>
                  <a:gd name="T19" fmla="*/ 42333 h 229704"/>
                  <a:gd name="T20" fmla="*/ 14111 w 214111"/>
                  <a:gd name="T21" fmla="*/ 0 h 229704"/>
                  <a:gd name="T22" fmla="*/ 0 w 214111"/>
                  <a:gd name="T23" fmla="*/ 56444 h 22970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4111"/>
                  <a:gd name="T37" fmla="*/ 0 h 229704"/>
                  <a:gd name="T38" fmla="*/ 214111 w 214111"/>
                  <a:gd name="T39" fmla="*/ 229704 h 22970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4111" h="229704">
                    <a:moveTo>
                      <a:pt x="0" y="56444"/>
                    </a:moveTo>
                    <a:cubicBezTo>
                      <a:pt x="4704" y="103481"/>
                      <a:pt x="2646" y="151695"/>
                      <a:pt x="14111" y="197555"/>
                    </a:cubicBezTo>
                    <a:cubicBezTo>
                      <a:pt x="17338" y="210462"/>
                      <a:pt x="29075" y="224673"/>
                      <a:pt x="42333" y="225778"/>
                    </a:cubicBezTo>
                    <a:cubicBezTo>
                      <a:pt x="89441" y="229704"/>
                      <a:pt x="136407" y="216370"/>
                      <a:pt x="183444" y="211666"/>
                    </a:cubicBezTo>
                    <a:cubicBezTo>
                      <a:pt x="192851" y="197555"/>
                      <a:pt x="208878" y="186062"/>
                      <a:pt x="211666" y="169333"/>
                    </a:cubicBezTo>
                    <a:cubicBezTo>
                      <a:pt x="214111" y="154661"/>
                      <a:pt x="206847" y="138615"/>
                      <a:pt x="197555" y="127000"/>
                    </a:cubicBezTo>
                    <a:cubicBezTo>
                      <a:pt x="169871" y="92395"/>
                      <a:pt x="122912" y="92316"/>
                      <a:pt x="84666" y="84666"/>
                    </a:cubicBezTo>
                    <a:cubicBezTo>
                      <a:pt x="69068" y="37871"/>
                      <a:pt x="85429" y="42333"/>
                      <a:pt x="56444" y="42333"/>
                    </a:cubicBezTo>
                    <a:lnTo>
                      <a:pt x="14111" y="0"/>
                    </a:lnTo>
                    <a:lnTo>
                      <a:pt x="0" y="56444"/>
                    </a:ln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02" name="Freeform 20"/>
              <p:cNvSpPr>
                <a:spLocks noChangeArrowheads="1"/>
              </p:cNvSpPr>
              <p:nvPr/>
            </p:nvSpPr>
            <p:spPr bwMode="auto">
              <a:xfrm>
                <a:off x="5753419" y="48118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03" name="Freeform 21"/>
              <p:cNvSpPr>
                <a:spLocks noChangeArrowheads="1"/>
              </p:cNvSpPr>
              <p:nvPr/>
            </p:nvSpPr>
            <p:spPr bwMode="auto">
              <a:xfrm>
                <a:off x="4012260" y="5616221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04" name="Freeform 22"/>
              <p:cNvSpPr>
                <a:spLocks noChangeArrowheads="1"/>
              </p:cNvSpPr>
              <p:nvPr/>
            </p:nvSpPr>
            <p:spPr bwMode="auto">
              <a:xfrm>
                <a:off x="4767204" y="4587553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05" name="Freeform 23"/>
              <p:cNvSpPr>
                <a:spLocks noChangeArrowheads="1"/>
              </p:cNvSpPr>
              <p:nvPr/>
            </p:nvSpPr>
            <p:spPr bwMode="auto">
              <a:xfrm>
                <a:off x="4572001" y="5714999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06" name="Freeform 24"/>
              <p:cNvSpPr>
                <a:spLocks noChangeArrowheads="1"/>
              </p:cNvSpPr>
              <p:nvPr/>
            </p:nvSpPr>
            <p:spPr bwMode="auto">
              <a:xfrm>
                <a:off x="4419600" y="4724399"/>
                <a:ext cx="250557" cy="184925"/>
              </a:xfrm>
              <a:custGeom>
                <a:avLst/>
                <a:gdLst>
                  <a:gd name="T0" fmla="*/ 4470864 w 174357"/>
                  <a:gd name="T1" fmla="*/ 84667 h 184925"/>
                  <a:gd name="T2" fmla="*/ 11177365 w 174357"/>
                  <a:gd name="T3" fmla="*/ 169334 h 184925"/>
                  <a:gd name="T4" fmla="*/ 31297138 w 174357"/>
                  <a:gd name="T5" fmla="*/ 183445 h 184925"/>
                  <a:gd name="T6" fmla="*/ 78243673 w 174357"/>
                  <a:gd name="T7" fmla="*/ 155222 h 184925"/>
                  <a:gd name="T8" fmla="*/ 58123880 w 174357"/>
                  <a:gd name="T9" fmla="*/ 14111 h 184925"/>
                  <a:gd name="T10" fmla="*/ 38003617 w 174357"/>
                  <a:gd name="T11" fmla="*/ 0 h 184925"/>
                  <a:gd name="T12" fmla="*/ 4470864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07" name="Freeform 25"/>
              <p:cNvSpPr>
                <a:spLocks noChangeArrowheads="1"/>
              </p:cNvSpPr>
              <p:nvPr/>
            </p:nvSpPr>
            <p:spPr bwMode="auto">
              <a:xfrm>
                <a:off x="48006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08" name="Freeform 26"/>
              <p:cNvSpPr>
                <a:spLocks noChangeArrowheads="1"/>
              </p:cNvSpPr>
              <p:nvPr/>
            </p:nvSpPr>
            <p:spPr bwMode="auto">
              <a:xfrm>
                <a:off x="54864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09" name="Freeform 27"/>
              <p:cNvSpPr>
                <a:spLocks noChangeArrowheads="1"/>
              </p:cNvSpPr>
              <p:nvPr/>
            </p:nvSpPr>
            <p:spPr bwMode="auto">
              <a:xfrm>
                <a:off x="5905819" y="49642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10" name="Freeform 28"/>
              <p:cNvSpPr>
                <a:spLocks noChangeArrowheads="1"/>
              </p:cNvSpPr>
              <p:nvPr/>
            </p:nvSpPr>
            <p:spPr bwMode="auto">
              <a:xfrm>
                <a:off x="5257801" y="4724399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11" name="Freeform 29"/>
              <p:cNvSpPr>
                <a:spLocks noChangeArrowheads="1"/>
              </p:cNvSpPr>
              <p:nvPr/>
            </p:nvSpPr>
            <p:spPr bwMode="auto">
              <a:xfrm>
                <a:off x="5715000" y="5791197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12" name="Freeform 30"/>
              <p:cNvSpPr>
                <a:spLocks noChangeArrowheads="1"/>
              </p:cNvSpPr>
              <p:nvPr/>
            </p:nvSpPr>
            <p:spPr bwMode="auto">
              <a:xfrm>
                <a:off x="5334000" y="6006358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13" name="Freeform 31"/>
              <p:cNvSpPr>
                <a:spLocks noChangeArrowheads="1"/>
              </p:cNvSpPr>
              <p:nvPr/>
            </p:nvSpPr>
            <p:spPr bwMode="auto">
              <a:xfrm>
                <a:off x="4800600" y="60197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14" name="Freeform 32"/>
              <p:cNvSpPr>
                <a:spLocks noChangeArrowheads="1"/>
              </p:cNvSpPr>
              <p:nvPr/>
            </p:nvSpPr>
            <p:spPr bwMode="auto">
              <a:xfrm>
                <a:off x="5638800" y="55625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15" name="Freeform 33"/>
              <p:cNvSpPr>
                <a:spLocks noChangeArrowheads="1"/>
              </p:cNvSpPr>
              <p:nvPr/>
            </p:nvSpPr>
            <p:spPr bwMode="auto">
              <a:xfrm>
                <a:off x="4343400" y="5132239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16" name="Freeform 34"/>
              <p:cNvSpPr>
                <a:spLocks noChangeArrowheads="1"/>
              </p:cNvSpPr>
              <p:nvPr/>
            </p:nvSpPr>
            <p:spPr bwMode="auto">
              <a:xfrm>
                <a:off x="5105400" y="5791196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6" name="Group 6"/>
          <p:cNvGrpSpPr>
            <a:grpSpLocks/>
          </p:cNvGrpSpPr>
          <p:nvPr/>
        </p:nvGrpSpPr>
        <p:grpSpPr bwMode="auto">
          <a:xfrm>
            <a:off x="4114800" y="381000"/>
            <a:ext cx="3048000" cy="1671063"/>
            <a:chOff x="-897391" y="1705880"/>
            <a:chExt cx="6264834" cy="1671978"/>
          </a:xfrm>
        </p:grpSpPr>
        <p:sp>
          <p:nvSpPr>
            <p:cNvPr id="47" name="TextBox 2"/>
            <p:cNvSpPr txBox="1">
              <a:spLocks noChangeArrowheads="1"/>
            </p:cNvSpPr>
            <p:nvPr/>
          </p:nvSpPr>
          <p:spPr bwMode="auto">
            <a:xfrm>
              <a:off x="-897391" y="1705880"/>
              <a:ext cx="6264834" cy="1016219"/>
            </a:xfrm>
            <a:prstGeom prst="rect">
              <a:avLst/>
            </a:prstGeom>
            <a:solidFill>
              <a:srgbClr val="9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>
                  <a:solidFill>
                    <a:srgbClr val="FFFFFF"/>
                  </a:solidFill>
                </a:rPr>
                <a:t>La </a:t>
              </a:r>
              <a:r>
                <a:rPr lang="en-US" sz="2000" dirty="0" err="1">
                  <a:solidFill>
                    <a:srgbClr val="FFFFFF"/>
                  </a:solidFill>
                </a:rPr>
                <a:t>temperatura</a:t>
              </a:r>
              <a:r>
                <a:rPr lang="en-US" sz="2000" dirty="0">
                  <a:solidFill>
                    <a:srgbClr val="FFFFFF"/>
                  </a:solidFill>
                </a:rPr>
                <a:t> de la </a:t>
              </a:r>
              <a:r>
                <a:rPr lang="en-US" sz="2000" dirty="0" err="1" smtClean="0">
                  <a:solidFill>
                    <a:srgbClr val="FFFFFF"/>
                  </a:solidFill>
                </a:rPr>
                <a:t>radiación</a:t>
              </a:r>
              <a:r>
                <a:rPr lang="en-US" sz="2000" dirty="0" smtClean="0">
                  <a:solidFill>
                    <a:srgbClr val="FFFFFF"/>
                  </a:solidFill>
                </a:rPr>
                <a:t> </a:t>
              </a:r>
              <a:r>
                <a:rPr lang="en-US" sz="2000" dirty="0" err="1">
                  <a:solidFill>
                    <a:srgbClr val="FFFFFF"/>
                  </a:solidFill>
                </a:rPr>
                <a:t>adquire</a:t>
              </a:r>
              <a:r>
                <a:rPr lang="en-US" sz="2000" dirty="0">
                  <a:solidFill>
                    <a:srgbClr val="FFFFFF"/>
                  </a:solidFill>
                </a:rPr>
                <a:t> </a:t>
              </a:r>
              <a:r>
                <a:rPr lang="en-US" sz="2000" dirty="0" err="1">
                  <a:solidFill>
                    <a:srgbClr val="FFFFFF"/>
                  </a:solidFill>
                </a:rPr>
                <a:t>pequeñas</a:t>
              </a:r>
              <a:r>
                <a:rPr lang="en-US" sz="2000" dirty="0">
                  <a:solidFill>
                    <a:srgbClr val="FFFFFF"/>
                  </a:solidFill>
                </a:rPr>
                <a:t> </a:t>
              </a:r>
              <a:r>
                <a:rPr lang="en-US" sz="2000" dirty="0" err="1">
                  <a:solidFill>
                    <a:srgbClr val="FFFFFF"/>
                  </a:solidFill>
                </a:rPr>
                <a:t>irregulardades</a:t>
              </a:r>
              <a:r>
                <a:rPr lang="en-US" sz="2000" dirty="0">
                  <a:solidFill>
                    <a:srgbClr val="FFFFFF"/>
                  </a:solidFill>
                </a:rPr>
                <a:t> </a:t>
              </a:r>
            </a:p>
          </p:txBody>
        </p:sp>
        <p:cxnSp>
          <p:nvCxnSpPr>
            <p:cNvPr id="48" name="Straight Arrow Connector 4"/>
            <p:cNvCxnSpPr>
              <a:cxnSpLocks noChangeShapeType="1"/>
            </p:cNvCxnSpPr>
            <p:nvPr/>
          </p:nvCxnSpPr>
          <p:spPr bwMode="auto">
            <a:xfrm rot="5400000">
              <a:off x="1662358" y="2634987"/>
              <a:ext cx="711685" cy="774058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4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6419" name="Group 6"/>
          <p:cNvGrpSpPr>
            <a:grpSpLocks/>
          </p:cNvGrpSpPr>
          <p:nvPr/>
        </p:nvGrpSpPr>
        <p:grpSpPr bwMode="auto">
          <a:xfrm>
            <a:off x="4114800" y="381000"/>
            <a:ext cx="3048000" cy="1671063"/>
            <a:chOff x="-897391" y="1705880"/>
            <a:chExt cx="6264834" cy="1671978"/>
          </a:xfrm>
        </p:grpSpPr>
        <p:sp>
          <p:nvSpPr>
            <p:cNvPr id="316422" name="TextBox 2"/>
            <p:cNvSpPr txBox="1">
              <a:spLocks noChangeArrowheads="1"/>
            </p:cNvSpPr>
            <p:nvPr/>
          </p:nvSpPr>
          <p:spPr bwMode="auto">
            <a:xfrm>
              <a:off x="-897391" y="1705880"/>
              <a:ext cx="6264834" cy="1016219"/>
            </a:xfrm>
            <a:prstGeom prst="rect">
              <a:avLst/>
            </a:prstGeom>
            <a:solidFill>
              <a:srgbClr val="9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>
                  <a:solidFill>
                    <a:srgbClr val="FFFFFF"/>
                  </a:solidFill>
                </a:rPr>
                <a:t>La </a:t>
              </a:r>
              <a:r>
                <a:rPr lang="en-US" sz="2000" dirty="0" err="1">
                  <a:solidFill>
                    <a:srgbClr val="FFFFFF"/>
                  </a:solidFill>
                </a:rPr>
                <a:t>temperatura</a:t>
              </a:r>
              <a:r>
                <a:rPr lang="en-US" sz="2000" dirty="0">
                  <a:solidFill>
                    <a:srgbClr val="FFFFFF"/>
                  </a:solidFill>
                </a:rPr>
                <a:t> de la </a:t>
              </a:r>
              <a:r>
                <a:rPr lang="en-US" sz="2000" dirty="0" err="1" smtClean="0">
                  <a:solidFill>
                    <a:srgbClr val="FFFFFF"/>
                  </a:solidFill>
                </a:rPr>
                <a:t>radiación</a:t>
              </a:r>
              <a:r>
                <a:rPr lang="en-US" sz="2000" dirty="0" smtClean="0">
                  <a:solidFill>
                    <a:srgbClr val="FFFFFF"/>
                  </a:solidFill>
                </a:rPr>
                <a:t> </a:t>
              </a:r>
              <a:r>
                <a:rPr lang="en-US" sz="2000" dirty="0" err="1">
                  <a:solidFill>
                    <a:srgbClr val="FFFFFF"/>
                  </a:solidFill>
                </a:rPr>
                <a:t>adquire</a:t>
              </a:r>
              <a:r>
                <a:rPr lang="en-US" sz="2000" dirty="0">
                  <a:solidFill>
                    <a:srgbClr val="FFFFFF"/>
                  </a:solidFill>
                </a:rPr>
                <a:t> </a:t>
              </a:r>
              <a:r>
                <a:rPr lang="en-US" sz="2000" dirty="0" err="1">
                  <a:solidFill>
                    <a:srgbClr val="FFFFFF"/>
                  </a:solidFill>
                </a:rPr>
                <a:t>pequeñas</a:t>
              </a:r>
              <a:r>
                <a:rPr lang="en-US" sz="2000" dirty="0">
                  <a:solidFill>
                    <a:srgbClr val="FFFFFF"/>
                  </a:solidFill>
                </a:rPr>
                <a:t> </a:t>
              </a:r>
              <a:r>
                <a:rPr lang="en-US" sz="2000" dirty="0" err="1">
                  <a:solidFill>
                    <a:srgbClr val="FFFFFF"/>
                  </a:solidFill>
                </a:rPr>
                <a:t>irregulardades</a:t>
              </a:r>
              <a:r>
                <a:rPr lang="en-US" sz="2000" dirty="0">
                  <a:solidFill>
                    <a:srgbClr val="FFFFFF"/>
                  </a:solidFill>
                </a:rPr>
                <a:t> </a:t>
              </a:r>
            </a:p>
          </p:txBody>
        </p:sp>
        <p:cxnSp>
          <p:nvCxnSpPr>
            <p:cNvPr id="316423" name="Straight Arrow Connector 4"/>
            <p:cNvCxnSpPr>
              <a:cxnSpLocks noChangeShapeType="1"/>
            </p:cNvCxnSpPr>
            <p:nvPr/>
          </p:nvCxnSpPr>
          <p:spPr bwMode="auto">
            <a:xfrm rot="5400000">
              <a:off x="1662358" y="2634987"/>
              <a:ext cx="711685" cy="774058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7" name="Picture 6" descr=" maps.jpeg                                                      000822F3Macintosh HD                   BCFB972B: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1" t="36307" r="15790" b="47076"/>
          <a:stretch>
            <a:fillRect/>
          </a:stretch>
        </p:blipFill>
        <p:spPr bwMode="auto">
          <a:xfrm rot="5400000">
            <a:off x="4152900" y="2705100"/>
            <a:ext cx="1981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8" descr="acoustic_peaks1.jpeg                                           00092B0AMacintosh HD                   BCFB972B: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139950"/>
            <a:ext cx="2055813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44471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2883" name="Picture 3" descr="slide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65275"/>
            <a:ext cx="1981200" cy="14986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282700" y="533400"/>
            <a:ext cx="7742238" cy="5983288"/>
            <a:chOff x="1282700" y="533400"/>
            <a:chExt cx="7742238" cy="5983288"/>
          </a:xfrm>
        </p:grpSpPr>
        <p:pic>
          <p:nvPicPr>
            <p:cNvPr id="311302" name="Picture 2" descr="030628W_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4588" y="533400"/>
              <a:ext cx="5784850" cy="5930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1303" name="Rectangle 4"/>
            <p:cNvSpPr>
              <a:spLocks noChangeArrowheads="1"/>
            </p:cNvSpPr>
            <p:nvPr/>
          </p:nvSpPr>
          <p:spPr bwMode="auto">
            <a:xfrm>
              <a:off x="1562100" y="3562350"/>
              <a:ext cx="7366000" cy="295433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11304" name="Text Box 5"/>
            <p:cNvSpPr txBox="1">
              <a:spLocks noChangeArrowheads="1"/>
            </p:cNvSpPr>
            <p:nvPr/>
          </p:nvSpPr>
          <p:spPr bwMode="auto">
            <a:xfrm>
              <a:off x="1282700" y="4032250"/>
              <a:ext cx="7742238" cy="1735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GB" sz="2400">
                  <a:solidFill>
                    <a:srgbClr val="FF5050"/>
                  </a:solidFill>
                </a:rPr>
                <a:t>The cosmic microwave background radiation (CMB) provides a window to the universe at t~3x10</a:t>
              </a:r>
              <a:r>
                <a:rPr lang="en-GB" sz="2400" b="1" baseline="30000">
                  <a:solidFill>
                    <a:srgbClr val="FF5050"/>
                  </a:solidFill>
                </a:rPr>
                <a:t>5</a:t>
              </a:r>
              <a:r>
                <a:rPr lang="en-GB" sz="2400">
                  <a:solidFill>
                    <a:srgbClr val="FF5050"/>
                  </a:solidFill>
                </a:rPr>
                <a:t> yrs</a:t>
              </a:r>
            </a:p>
            <a:p>
              <a:pPr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GB" sz="2400">
                  <a:solidFill>
                    <a:srgbClr val="FF5050"/>
                  </a:solidFill>
                </a:rPr>
                <a:t>In 1992 COBE discovered temperature fluctuations (</a:t>
              </a:r>
              <a:r>
                <a:rPr lang="en-GB" sz="2400">
                  <a:solidFill>
                    <a:srgbClr val="FF5050"/>
                  </a:solidFill>
                  <a:latin typeface="Symbol" charset="0"/>
                </a:rPr>
                <a:t>D</a:t>
              </a:r>
              <a:r>
                <a:rPr lang="en-GB" sz="2400">
                  <a:solidFill>
                    <a:srgbClr val="FF5050"/>
                  </a:solidFill>
                </a:rPr>
                <a:t>T/T~10</a:t>
              </a:r>
              <a:r>
                <a:rPr lang="en-GB" sz="2400" b="1" baseline="30000">
                  <a:solidFill>
                    <a:srgbClr val="FF5050"/>
                  </a:solidFill>
                </a:rPr>
                <a:t>-5</a:t>
              </a:r>
              <a:r>
                <a:rPr lang="en-GB" sz="2400">
                  <a:solidFill>
                    <a:srgbClr val="FF5050"/>
                  </a:solidFill>
                </a:rPr>
                <a:t>) consistent with inflation predictions </a:t>
              </a:r>
            </a:p>
          </p:txBody>
        </p:sp>
      </p:grpSp>
      <p:sp>
        <p:nvSpPr>
          <p:cNvPr id="311300" name="Text Box 6"/>
          <p:cNvSpPr txBox="1">
            <a:spLocks noChangeArrowheads="1"/>
          </p:cNvSpPr>
          <p:nvPr/>
        </p:nvSpPr>
        <p:spPr bwMode="auto">
          <a:xfrm>
            <a:off x="4543425" y="0"/>
            <a:ext cx="17541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>
                <a:solidFill>
                  <a:srgbClr val="FF3300"/>
                </a:solidFill>
              </a:rPr>
              <a:t>The CMB</a:t>
            </a:r>
          </a:p>
        </p:txBody>
      </p:sp>
      <p:sp>
        <p:nvSpPr>
          <p:cNvPr id="311301" name="Text Box 7"/>
          <p:cNvSpPr txBox="1">
            <a:spLocks noChangeArrowheads="1"/>
          </p:cNvSpPr>
          <p:nvPr/>
        </p:nvSpPr>
        <p:spPr bwMode="auto">
          <a:xfrm>
            <a:off x="661988" y="1125538"/>
            <a:ext cx="93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400">
                <a:solidFill>
                  <a:srgbClr val="FF5050"/>
                </a:solidFill>
              </a:rPr>
              <a:t>1992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7772400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3347" name="Rectangle 3"/>
          <p:cNvSpPr>
            <a:spLocks noChangeArrowheads="1"/>
          </p:cNvSpPr>
          <p:nvPr/>
        </p:nvSpPr>
        <p:spPr bwMode="auto">
          <a:xfrm>
            <a:off x="2971800" y="6415088"/>
            <a:ext cx="4073525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Flammarion 1888: tete des  etoiles</a:t>
            </a:r>
          </a:p>
        </p:txBody>
      </p:sp>
      <p:pic>
        <p:nvPicPr>
          <p:cNvPr id="313348" name="Picture 4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52400"/>
            <a:ext cx="1360488" cy="552450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1493" name="Picture 5" descr="slide4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09675" y="228600"/>
            <a:ext cx="6486525" cy="6173788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295400" y="763588"/>
            <a:ext cx="7086600" cy="5637212"/>
            <a:chOff x="816" y="481"/>
            <a:chExt cx="4464" cy="3551"/>
          </a:xfrm>
        </p:grpSpPr>
        <p:pic>
          <p:nvPicPr>
            <p:cNvPr id="831494" name="Picture 6" descr="slide49"/>
            <p:cNvPicPr>
              <a:picLocks noChangeAspect="1" noChangeArrowheads="1"/>
            </p:cNvPicPr>
            <p:nvPr/>
          </p:nvPicPr>
          <p:blipFill>
            <a:blip r:embed="rId5"/>
            <a:srcRect t="60478" r="62262" b="443"/>
            <a:stretch>
              <a:fillRect/>
            </a:stretch>
          </p:blipFill>
          <p:spPr bwMode="auto">
            <a:xfrm>
              <a:off x="1776" y="481"/>
              <a:ext cx="3504" cy="3455"/>
            </a:xfrm>
            <a:prstGeom prst="rect">
              <a:avLst/>
            </a:prstGeom>
            <a:noFill/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</p:pic>
        <p:sp>
          <p:nvSpPr>
            <p:cNvPr id="313352" name="Rectangle 8"/>
            <p:cNvSpPr>
              <a:spLocks noChangeArrowheads="1"/>
            </p:cNvSpPr>
            <p:nvPr/>
          </p:nvSpPr>
          <p:spPr bwMode="auto">
            <a:xfrm>
              <a:off x="816" y="3072"/>
              <a:ext cx="624" cy="960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13353" name="Line 9"/>
            <p:cNvSpPr>
              <a:spLocks noChangeShapeType="1"/>
            </p:cNvSpPr>
            <p:nvPr/>
          </p:nvSpPr>
          <p:spPr bwMode="auto">
            <a:xfrm flipV="1">
              <a:off x="1440" y="528"/>
              <a:ext cx="384" cy="25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13354" name="Line 10"/>
            <p:cNvSpPr>
              <a:spLocks noChangeShapeType="1"/>
            </p:cNvSpPr>
            <p:nvPr/>
          </p:nvSpPr>
          <p:spPr bwMode="auto">
            <a:xfrm flipV="1">
              <a:off x="1440" y="3888"/>
              <a:ext cx="384" cy="1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31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394" name="Picture 2" descr="030628W_m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588" y="533400"/>
            <a:ext cx="5784850" cy="5930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6979" name="Picture 3" descr="slide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565275"/>
            <a:ext cx="1981200" cy="14986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315396" name="Rectangle 4"/>
          <p:cNvSpPr>
            <a:spLocks noChangeArrowheads="1"/>
          </p:cNvSpPr>
          <p:nvPr/>
        </p:nvSpPr>
        <p:spPr bwMode="auto">
          <a:xfrm>
            <a:off x="1562100" y="3562350"/>
            <a:ext cx="7366000" cy="2954338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15397" name="Text Box 5"/>
          <p:cNvSpPr txBox="1">
            <a:spLocks noChangeArrowheads="1"/>
          </p:cNvSpPr>
          <p:nvPr/>
        </p:nvSpPr>
        <p:spPr bwMode="auto">
          <a:xfrm>
            <a:off x="4543425" y="0"/>
            <a:ext cx="17541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>
                <a:solidFill>
                  <a:srgbClr val="FF3300"/>
                </a:solidFill>
              </a:rPr>
              <a:t>The CMB</a:t>
            </a:r>
          </a:p>
        </p:txBody>
      </p:sp>
      <p:sp>
        <p:nvSpPr>
          <p:cNvPr id="315398" name="Text Box 6"/>
          <p:cNvSpPr txBox="1">
            <a:spLocks noChangeArrowheads="1"/>
          </p:cNvSpPr>
          <p:nvPr/>
        </p:nvSpPr>
        <p:spPr bwMode="auto">
          <a:xfrm>
            <a:off x="661988" y="1125538"/>
            <a:ext cx="93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400">
                <a:solidFill>
                  <a:srgbClr val="FF5050"/>
                </a:solidFill>
              </a:rPr>
              <a:t>1992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457200" y="3733800"/>
            <a:ext cx="7183438" cy="2590800"/>
            <a:chOff x="288" y="2352"/>
            <a:chExt cx="4525" cy="1632"/>
          </a:xfrm>
        </p:grpSpPr>
        <p:pic>
          <p:nvPicPr>
            <p:cNvPr id="315400" name="Picture 8" descr=" smoot.jpg                                                      00034983Macintosh HD                   BCFB972B: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8" y="2352"/>
              <a:ext cx="1165" cy="1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5401" name="Picture 9" descr="kva-logo.gif                                                   00034983Macintosh HD                   BCFB972B: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2" y="3312"/>
              <a:ext cx="1502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5402" name="Rectangle 10"/>
            <p:cNvSpPr>
              <a:spLocks noChangeArrowheads="1"/>
            </p:cNvSpPr>
            <p:nvPr/>
          </p:nvSpPr>
          <p:spPr bwMode="auto">
            <a:xfrm>
              <a:off x="288" y="2880"/>
              <a:ext cx="3010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FFFFFF"/>
                  </a:solidFill>
                </a:rPr>
                <a:t>George Smoot - Nobel Prize 2006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42" name="Picture 2" descr="030628W_m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588" y="533400"/>
            <a:ext cx="5784850" cy="5930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9027" name="Picture 3" descr="slide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565275"/>
            <a:ext cx="1981200" cy="14986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317444" name="Text Box 4"/>
          <p:cNvSpPr txBox="1">
            <a:spLocks noChangeArrowheads="1"/>
          </p:cNvSpPr>
          <p:nvPr/>
        </p:nvSpPr>
        <p:spPr bwMode="auto">
          <a:xfrm>
            <a:off x="4543425" y="0"/>
            <a:ext cx="17541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>
                <a:solidFill>
                  <a:srgbClr val="FF3300"/>
                </a:solidFill>
              </a:rPr>
              <a:t>The CMB</a:t>
            </a:r>
          </a:p>
        </p:txBody>
      </p:sp>
      <p:pic>
        <p:nvPicPr>
          <p:cNvPr id="317445" name="Picture 5" descr="WMAP990293B_1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3886200"/>
            <a:ext cx="2044700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46" name="Text Box 6"/>
          <p:cNvSpPr txBox="1">
            <a:spLocks noChangeArrowheads="1"/>
          </p:cNvSpPr>
          <p:nvPr/>
        </p:nvSpPr>
        <p:spPr bwMode="auto">
          <a:xfrm>
            <a:off x="661988" y="1125538"/>
            <a:ext cx="93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400">
                <a:solidFill>
                  <a:srgbClr val="FF5050"/>
                </a:solidFill>
              </a:rPr>
              <a:t>1992</a:t>
            </a:r>
          </a:p>
        </p:txBody>
      </p:sp>
      <p:sp>
        <p:nvSpPr>
          <p:cNvPr id="317447" name="Text Box 7"/>
          <p:cNvSpPr txBox="1">
            <a:spLocks noChangeArrowheads="1"/>
          </p:cNvSpPr>
          <p:nvPr/>
        </p:nvSpPr>
        <p:spPr bwMode="auto">
          <a:xfrm>
            <a:off x="750888" y="3449638"/>
            <a:ext cx="93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400">
                <a:solidFill>
                  <a:srgbClr val="FF5050"/>
                </a:solidFill>
              </a:rPr>
              <a:t>2003</a:t>
            </a:r>
          </a:p>
        </p:txBody>
      </p:sp>
    </p:spTree>
  </p:cSld>
  <p:clrMapOvr>
    <a:masterClrMapping/>
  </p:clrMapOvr>
  <p:transition xmlns:p14="http://schemas.microsoft.com/office/powerpoint/2010/main">
    <p:zoom dir="in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8"/>
          <p:cNvSpPr>
            <a:spLocks noChangeArrowheads="1"/>
          </p:cNvSpPr>
          <p:nvPr/>
        </p:nvSpPr>
        <p:spPr bwMode="auto">
          <a:xfrm>
            <a:off x="5486400" y="6248400"/>
            <a:ext cx="3657600" cy="6096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/>
          </a:p>
        </p:txBody>
      </p:sp>
      <p:pic>
        <p:nvPicPr>
          <p:cNvPr id="319491" name="Picture 2" descr="030628W_m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588" y="533400"/>
            <a:ext cx="5784850" cy="5930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9027" name="Picture 3" descr="slide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565275"/>
            <a:ext cx="1981200" cy="14986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319493" name="Text Box 4"/>
          <p:cNvSpPr txBox="1">
            <a:spLocks noChangeArrowheads="1"/>
          </p:cNvSpPr>
          <p:nvPr/>
        </p:nvSpPr>
        <p:spPr bwMode="auto">
          <a:xfrm>
            <a:off x="4543425" y="0"/>
            <a:ext cx="17541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>
                <a:solidFill>
                  <a:srgbClr val="FF3300"/>
                </a:solidFill>
              </a:rPr>
              <a:t>The CMB</a:t>
            </a:r>
          </a:p>
        </p:txBody>
      </p:sp>
      <p:pic>
        <p:nvPicPr>
          <p:cNvPr id="319494" name="Picture 5" descr="WMAP990293B_1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3886200"/>
            <a:ext cx="2044700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9495" name="Text Box 6"/>
          <p:cNvSpPr txBox="1">
            <a:spLocks noChangeArrowheads="1"/>
          </p:cNvSpPr>
          <p:nvPr/>
        </p:nvSpPr>
        <p:spPr bwMode="auto">
          <a:xfrm>
            <a:off x="661988" y="1125538"/>
            <a:ext cx="93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400">
                <a:solidFill>
                  <a:srgbClr val="FF5050"/>
                </a:solidFill>
              </a:rPr>
              <a:t>1992</a:t>
            </a:r>
          </a:p>
        </p:txBody>
      </p:sp>
      <p:sp>
        <p:nvSpPr>
          <p:cNvPr id="319496" name="Text Box 7"/>
          <p:cNvSpPr txBox="1">
            <a:spLocks noChangeArrowheads="1"/>
          </p:cNvSpPr>
          <p:nvPr/>
        </p:nvSpPr>
        <p:spPr bwMode="auto">
          <a:xfrm>
            <a:off x="750888" y="3449638"/>
            <a:ext cx="93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400">
                <a:solidFill>
                  <a:srgbClr val="FF5050"/>
                </a:solidFill>
              </a:rPr>
              <a:t>2012</a:t>
            </a:r>
          </a:p>
        </p:txBody>
      </p:sp>
      <p:pic>
        <p:nvPicPr>
          <p:cNvPr id="319497" name="Picture 7" descr="planck_CMB_node_full_image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565525"/>
            <a:ext cx="5759450" cy="291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9498" name="TextBox 9"/>
          <p:cNvSpPr txBox="1">
            <a:spLocks noChangeArrowheads="1"/>
          </p:cNvSpPr>
          <p:nvPr/>
        </p:nvSpPr>
        <p:spPr bwMode="auto">
          <a:xfrm>
            <a:off x="7315200" y="5954713"/>
            <a:ext cx="8509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b="1">
                <a:cs typeface="Arial" charset="0"/>
              </a:rPr>
              <a:t>Planck</a:t>
            </a:r>
            <a:endParaRPr lang="en-US" sz="2400" b="1">
              <a:cs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>
    <p:zoom dir="in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1" descr="power_spectrum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213" y="1192213"/>
            <a:ext cx="6954837" cy="527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39" name="Text Box 80"/>
          <p:cNvSpPr txBox="1">
            <a:spLocks noChangeArrowheads="1"/>
          </p:cNvSpPr>
          <p:nvPr/>
        </p:nvSpPr>
        <p:spPr bwMode="auto">
          <a:xfrm>
            <a:off x="2058988" y="228600"/>
            <a:ext cx="7035800" cy="646113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  <a:sym typeface="Symbol" charset="0"/>
              </a:rPr>
              <a:t>Temperature anisotropies in CMB </a:t>
            </a:r>
            <a:endParaRPr lang="en-GB" sz="3600">
              <a:solidFill>
                <a:srgbClr val="000000"/>
              </a:solidFill>
            </a:endParaRPr>
          </a:p>
        </p:txBody>
      </p:sp>
      <p:sp>
        <p:nvSpPr>
          <p:cNvPr id="116740" name="TextBox 3"/>
          <p:cNvSpPr txBox="1">
            <a:spLocks noChangeArrowheads="1"/>
          </p:cNvSpPr>
          <p:nvPr/>
        </p:nvSpPr>
        <p:spPr bwMode="auto">
          <a:xfrm>
            <a:off x="20638" y="6321425"/>
            <a:ext cx="3829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 dirty="0">
                <a:solidFill>
                  <a:srgbClr val="008000"/>
                </a:solidFill>
              </a:rPr>
              <a:t>Peebles &amp; Yu </a:t>
            </a:r>
            <a:r>
              <a:rPr lang="ja-JP" altLang="en-US" sz="2000" dirty="0">
                <a:solidFill>
                  <a:srgbClr val="008000"/>
                </a:solidFill>
              </a:rPr>
              <a:t>‘</a:t>
            </a:r>
            <a:r>
              <a:rPr lang="en-US" altLang="ja-JP" sz="2000" dirty="0">
                <a:solidFill>
                  <a:srgbClr val="008000"/>
                </a:solidFill>
              </a:rPr>
              <a:t>70;  </a:t>
            </a:r>
            <a:r>
              <a:rPr lang="en-US" altLang="ja-JP" sz="2000" dirty="0" smtClean="0">
                <a:solidFill>
                  <a:srgbClr val="008000"/>
                </a:solidFill>
              </a:rPr>
              <a:t>Peebles</a:t>
            </a:r>
            <a:r>
              <a:rPr lang="ja-JP" altLang="en-US" sz="2000" dirty="0" smtClean="0">
                <a:solidFill>
                  <a:srgbClr val="008000"/>
                </a:solidFill>
              </a:rPr>
              <a:t>‘</a:t>
            </a:r>
            <a:r>
              <a:rPr lang="en-US" altLang="ja-JP" sz="2000" dirty="0">
                <a:solidFill>
                  <a:srgbClr val="008000"/>
                </a:solidFill>
              </a:rPr>
              <a:t>82 </a:t>
            </a:r>
            <a:endParaRPr lang="en-US" sz="2000" dirty="0">
              <a:solidFill>
                <a:srgbClr val="008000"/>
              </a:solidFill>
            </a:endParaRPr>
          </a:p>
        </p:txBody>
      </p:sp>
      <p:sp>
        <p:nvSpPr>
          <p:cNvPr id="116741" name="Text Box 4"/>
          <p:cNvSpPr txBox="1">
            <a:spLocks noChangeArrowheads="1"/>
          </p:cNvSpPr>
          <p:nvPr/>
        </p:nvSpPr>
        <p:spPr bwMode="auto">
          <a:xfrm>
            <a:off x="2720975" y="1457325"/>
            <a:ext cx="177006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GB" sz="1600" b="1">
                <a:solidFill>
                  <a:srgbClr val="009900"/>
                </a:solidFill>
              </a:rPr>
              <a:t>Large scales</a:t>
            </a:r>
          </a:p>
        </p:txBody>
      </p:sp>
      <p:sp>
        <p:nvSpPr>
          <p:cNvPr id="116742" name="Text Box 4"/>
          <p:cNvSpPr txBox="1">
            <a:spLocks noChangeArrowheads="1"/>
          </p:cNvSpPr>
          <p:nvPr/>
        </p:nvSpPr>
        <p:spPr bwMode="auto">
          <a:xfrm>
            <a:off x="6532563" y="1458913"/>
            <a:ext cx="1770062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GB" sz="1600" b="1">
                <a:solidFill>
                  <a:srgbClr val="009900"/>
                </a:solidFill>
              </a:rPr>
              <a:t>Small scales</a:t>
            </a:r>
          </a:p>
        </p:txBody>
      </p:sp>
      <p:sp>
        <p:nvSpPr>
          <p:cNvPr id="116743" name="TextBox 6"/>
          <p:cNvSpPr txBox="1">
            <a:spLocks noChangeArrowheads="1"/>
          </p:cNvSpPr>
          <p:nvPr/>
        </p:nvSpPr>
        <p:spPr bwMode="auto">
          <a:xfrm>
            <a:off x="2976563" y="2335213"/>
            <a:ext cx="24971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1800">
                <a:solidFill>
                  <a:srgbClr val="0000FF"/>
                </a:solidFill>
              </a:rPr>
              <a:t>coherent oscillations of </a:t>
            </a:r>
            <a:r>
              <a:rPr lang="en-US" sz="1800">
                <a:solidFill>
                  <a:srgbClr val="0000FF"/>
                </a:solidFill>
                <a:latin typeface="Symbol" charset="0"/>
                <a:cs typeface="Symbol" charset="0"/>
              </a:rPr>
              <a:t>g </a:t>
            </a:r>
            <a:r>
              <a:rPr lang="en-US" sz="1800">
                <a:solidFill>
                  <a:srgbClr val="0000FF"/>
                </a:solidFill>
                <a:cs typeface="Arial" charset="0"/>
              </a:rPr>
              <a:t>– baryon fluid</a:t>
            </a:r>
          </a:p>
        </p:txBody>
      </p:sp>
      <p:cxnSp>
        <p:nvCxnSpPr>
          <p:cNvPr id="116744" name="Elbow Connector 8"/>
          <p:cNvCxnSpPr>
            <a:cxnSpLocks noChangeShapeType="1"/>
          </p:cNvCxnSpPr>
          <p:nvPr/>
        </p:nvCxnSpPr>
        <p:spPr bwMode="auto">
          <a:xfrm>
            <a:off x="5200650" y="2659063"/>
            <a:ext cx="620713" cy="304800"/>
          </a:xfrm>
          <a:prstGeom prst="bentConnector3">
            <a:avLst>
              <a:gd name="adj1" fmla="val 50000"/>
            </a:avLst>
          </a:prstGeom>
          <a:noFill/>
          <a:ln w="22225">
            <a:solidFill>
              <a:srgbClr val="0000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6745" name="TextBox 8"/>
          <p:cNvSpPr txBox="1">
            <a:spLocks noChangeArrowheads="1"/>
          </p:cNvSpPr>
          <p:nvPr/>
        </p:nvSpPr>
        <p:spPr bwMode="auto">
          <a:xfrm rot="-5400000">
            <a:off x="-410368" y="3175794"/>
            <a:ext cx="2852737" cy="460375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>
                <a:solidFill>
                  <a:srgbClr val="000000"/>
                </a:solidFill>
              </a:rPr>
              <a:t>2D power spectrum</a:t>
            </a:r>
          </a:p>
        </p:txBody>
      </p:sp>
      <p:sp>
        <p:nvSpPr>
          <p:cNvPr id="116746" name="TextBox 12"/>
          <p:cNvSpPr txBox="1">
            <a:spLocks noChangeArrowheads="1"/>
          </p:cNvSpPr>
          <p:nvPr/>
        </p:nvSpPr>
        <p:spPr bwMode="auto">
          <a:xfrm>
            <a:off x="-5015" y="5995988"/>
            <a:ext cx="313581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 dirty="0" err="1">
                <a:solidFill>
                  <a:srgbClr val="008000"/>
                </a:solidFill>
              </a:rPr>
              <a:t>Sunyaev</a:t>
            </a:r>
            <a:r>
              <a:rPr lang="en-US" sz="2000" dirty="0">
                <a:solidFill>
                  <a:srgbClr val="008000"/>
                </a:solidFill>
              </a:rPr>
              <a:t> &amp; </a:t>
            </a:r>
            <a:r>
              <a:rPr lang="en-US" sz="2000" dirty="0" err="1" smtClean="0">
                <a:solidFill>
                  <a:srgbClr val="008000"/>
                </a:solidFill>
              </a:rPr>
              <a:t>Zel</a:t>
            </a:r>
            <a:r>
              <a:rPr lang="ja-JP" altLang="en-US" sz="2000" dirty="0" smtClean="0">
                <a:solidFill>
                  <a:srgbClr val="008000"/>
                </a:solidFill>
              </a:rPr>
              <a:t>’</a:t>
            </a:r>
            <a:r>
              <a:rPr lang="en-US" altLang="ja-JP" sz="2000" dirty="0" err="1" smtClean="0">
                <a:solidFill>
                  <a:srgbClr val="008000"/>
                </a:solidFill>
              </a:rPr>
              <a:t>dovich</a:t>
            </a:r>
            <a:r>
              <a:rPr lang="ja-JP" altLang="en-US" sz="2000" dirty="0" smtClean="0">
                <a:solidFill>
                  <a:srgbClr val="008000"/>
                </a:solidFill>
              </a:rPr>
              <a:t>‘</a:t>
            </a:r>
            <a:r>
              <a:rPr lang="en-US" altLang="ja-JP" sz="2000" dirty="0">
                <a:solidFill>
                  <a:srgbClr val="008000"/>
                </a:solidFill>
              </a:rPr>
              <a:t>70  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30007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6020544" y="5885656"/>
            <a:ext cx="3203848" cy="1152128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marR="0" indent="-45720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5868144" y="5733256"/>
            <a:ext cx="3203848" cy="1152128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marR="0" indent="-45720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  <p:pic>
        <p:nvPicPr>
          <p:cNvPr id="9" name="Picture 8" descr="picass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980728"/>
            <a:ext cx="3888432" cy="476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661782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anck_power_spectrum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73072"/>
            <a:ext cx="9144000" cy="5449623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981200" y="238125"/>
            <a:ext cx="7391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defRPr/>
            </a:pPr>
            <a:r>
              <a:rPr lang="en-GB" b="1" kern="0" dirty="0">
                <a:solidFill>
                  <a:srgbClr val="CC0000"/>
                </a:solidFill>
              </a:rPr>
              <a:t>Planck: </a:t>
            </a:r>
            <a:r>
              <a:rPr lang="en-GB" b="1" kern="0" dirty="0" err="1" smtClean="0">
                <a:solidFill>
                  <a:srgbClr val="CC0000"/>
                </a:solidFill>
              </a:rPr>
              <a:t>anisotropías</a:t>
            </a:r>
            <a:r>
              <a:rPr lang="en-GB" b="1" kern="0" dirty="0" smtClean="0">
                <a:solidFill>
                  <a:srgbClr val="CC0000"/>
                </a:solidFill>
              </a:rPr>
              <a:t> </a:t>
            </a:r>
            <a:r>
              <a:rPr lang="en-GB" b="1" kern="0" dirty="0">
                <a:solidFill>
                  <a:srgbClr val="CC0000"/>
                </a:solidFill>
              </a:rPr>
              <a:t>en la temp. del CMB</a:t>
            </a:r>
          </a:p>
        </p:txBody>
      </p:sp>
      <p:pic>
        <p:nvPicPr>
          <p:cNvPr id="6" name="Picture 12" descr="planck_CMB_node_full_ima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914400"/>
            <a:ext cx="271303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5652120" y="2708920"/>
            <a:ext cx="2819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sz="2400" kern="0" dirty="0">
                <a:solidFill>
                  <a:srgbClr val="000000"/>
                </a:solidFill>
              </a:rPr>
              <a:t>Los </a:t>
            </a:r>
            <a:r>
              <a:rPr lang="en-US" sz="2400" kern="0" dirty="0" err="1">
                <a:solidFill>
                  <a:srgbClr val="000000"/>
                </a:solidFill>
              </a:rPr>
              <a:t>datos</a:t>
            </a:r>
            <a:r>
              <a:rPr lang="en-US" sz="2400" kern="0" dirty="0">
                <a:solidFill>
                  <a:srgbClr val="000000"/>
                </a:solidFill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</a:rPr>
              <a:t>confirman</a:t>
            </a:r>
            <a:r>
              <a:rPr lang="en-US" sz="2400" kern="0" dirty="0">
                <a:solidFill>
                  <a:srgbClr val="000000"/>
                </a:solidFill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</a:rPr>
              <a:t>las</a:t>
            </a:r>
            <a:r>
              <a:rPr lang="en-US" sz="2400" kern="0" dirty="0">
                <a:solidFill>
                  <a:srgbClr val="000000"/>
                </a:solidFill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</a:rPr>
              <a:t>predicciones</a:t>
            </a:r>
            <a:r>
              <a:rPr lang="en-US" sz="2400" kern="0" dirty="0">
                <a:solidFill>
                  <a:srgbClr val="000000"/>
                </a:solidFill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</a:rPr>
              <a:t>teóricas</a:t>
            </a:r>
            <a:endParaRPr lang="en-US" sz="2400" kern="0" dirty="0">
              <a:solidFill>
                <a:srgbClr val="000000"/>
              </a:solidFill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020543" y="1907540"/>
            <a:ext cx="3071737" cy="369332"/>
          </a:xfrm>
          <a:prstGeom prst="rect">
            <a:avLst/>
          </a:prstGeom>
          <a:solidFill>
            <a:srgbClr val="FF6600">
              <a:alpha val="18000"/>
            </a:srgbClr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GB" sz="1800" kern="0" dirty="0" err="1">
                <a:solidFill>
                  <a:srgbClr val="000000"/>
                </a:solidFill>
              </a:rPr>
              <a:t>Amplitud</a:t>
            </a:r>
            <a:r>
              <a:rPr lang="en-GB" sz="1800" kern="0" dirty="0">
                <a:solidFill>
                  <a:srgbClr val="000000"/>
                </a:solidFill>
              </a:rPr>
              <a:t> de la </a:t>
            </a:r>
            <a:r>
              <a:rPr lang="en-GB" sz="1800" kern="0" dirty="0" err="1">
                <a:solidFill>
                  <a:srgbClr val="000000"/>
                </a:solidFill>
              </a:rPr>
              <a:t>fluctuaciones</a:t>
            </a:r>
            <a:endParaRPr lang="en-GB" sz="1800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51490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TextBox 1"/>
          <p:cNvSpPr txBox="1">
            <a:spLocks noChangeArrowheads="1"/>
          </p:cNvSpPr>
          <p:nvPr/>
        </p:nvSpPr>
        <p:spPr bwMode="auto">
          <a:xfrm>
            <a:off x="3352800" y="2895600"/>
            <a:ext cx="1941106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 smtClean="0"/>
              <a:t>27 </a:t>
            </a:r>
            <a:r>
              <a:rPr lang="en-US" dirty="0"/>
              <a:t>minutes</a:t>
            </a: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2" descr="planck_CMB_node_full_ima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980728"/>
            <a:ext cx="4169151" cy="210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9970" name="Picture 19" descr="the_persistence_of_me#B37E5.jpg                                00034983Macintosh HD                   BCFB972B: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23950"/>
            <a:ext cx="32766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9972" name="Line 23"/>
          <p:cNvSpPr>
            <a:spLocks noChangeShapeType="1"/>
          </p:cNvSpPr>
          <p:nvPr/>
        </p:nvSpPr>
        <p:spPr bwMode="auto">
          <a:xfrm flipV="1">
            <a:off x="3124200" y="1676400"/>
            <a:ext cx="1981200" cy="838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4114800" y="2667000"/>
            <a:ext cx="4625975" cy="4038600"/>
            <a:chOff x="2592" y="1680"/>
            <a:chExt cx="2914" cy="2544"/>
          </a:xfrm>
        </p:grpSpPr>
        <p:pic>
          <p:nvPicPr>
            <p:cNvPr id="339978" name="Picture 3" descr="slice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6" y="2056"/>
              <a:ext cx="1850" cy="2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9979" name="Line 4"/>
            <p:cNvSpPr>
              <a:spLocks noChangeShapeType="1"/>
            </p:cNvSpPr>
            <p:nvPr/>
          </p:nvSpPr>
          <p:spPr bwMode="auto">
            <a:xfrm>
              <a:off x="3552" y="1680"/>
              <a:ext cx="937" cy="89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39980" name="Rectangle 25"/>
            <p:cNvSpPr>
              <a:spLocks noChangeArrowheads="1"/>
            </p:cNvSpPr>
            <p:nvPr/>
          </p:nvSpPr>
          <p:spPr bwMode="auto">
            <a:xfrm>
              <a:off x="2592" y="3517"/>
              <a:ext cx="1563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t=13.8 billion yrs </a:t>
              </a:r>
            </a:p>
          </p:txBody>
        </p:sp>
        <p:sp>
          <p:nvSpPr>
            <p:cNvPr id="339981" name="Rectangle 26"/>
            <p:cNvSpPr>
              <a:spLocks noChangeArrowheads="1"/>
            </p:cNvSpPr>
            <p:nvPr/>
          </p:nvSpPr>
          <p:spPr bwMode="auto">
            <a:xfrm>
              <a:off x="2880" y="3840"/>
              <a:ext cx="111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US" sz="2400">
                  <a:solidFill>
                    <a:srgbClr val="000000"/>
                  </a:solidFill>
                  <a:latin typeface="Symbol" charset="0"/>
                </a:rPr>
                <a:t>dr/r ~1-</a:t>
              </a:r>
              <a:r>
                <a:rPr lang="en-US" sz="2400">
                  <a:solidFill>
                    <a:srgbClr val="000000"/>
                  </a:solidFill>
                </a:rPr>
                <a:t>10</a:t>
              </a:r>
              <a:r>
                <a:rPr lang="en-US" sz="2400" baseline="30000">
                  <a:solidFill>
                    <a:srgbClr val="000000"/>
                  </a:solidFill>
                </a:rPr>
                <a:t>6</a:t>
              </a:r>
              <a:endParaRPr lang="en-US" sz="2400">
                <a:solidFill>
                  <a:srgbClr val="000000"/>
                </a:solidFill>
                <a:latin typeface="Symbol" charset="0"/>
              </a:endParaRPr>
            </a:p>
          </p:txBody>
        </p:sp>
      </p:grpSp>
      <p:grpSp>
        <p:nvGrpSpPr>
          <p:cNvPr id="339974" name="Group 28"/>
          <p:cNvGrpSpPr>
            <a:grpSpLocks/>
          </p:cNvGrpSpPr>
          <p:nvPr/>
        </p:nvGrpSpPr>
        <p:grpSpPr bwMode="auto">
          <a:xfrm>
            <a:off x="4267200" y="3048000"/>
            <a:ext cx="2124075" cy="914400"/>
            <a:chOff x="2886" y="1920"/>
            <a:chExt cx="1338" cy="576"/>
          </a:xfrm>
        </p:grpSpPr>
        <p:sp>
          <p:nvSpPr>
            <p:cNvPr id="339976" name="Rectangle 24"/>
            <p:cNvSpPr>
              <a:spLocks noChangeArrowheads="1"/>
            </p:cNvSpPr>
            <p:nvPr/>
          </p:nvSpPr>
          <p:spPr bwMode="auto">
            <a:xfrm>
              <a:off x="2886" y="1920"/>
              <a:ext cx="1338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t=380,000 yrs </a:t>
              </a:r>
            </a:p>
          </p:txBody>
        </p:sp>
        <p:sp>
          <p:nvSpPr>
            <p:cNvPr id="339977" name="Rectangle 27"/>
            <p:cNvSpPr>
              <a:spLocks noChangeArrowheads="1"/>
            </p:cNvSpPr>
            <p:nvPr/>
          </p:nvSpPr>
          <p:spPr bwMode="auto">
            <a:xfrm>
              <a:off x="3029" y="2208"/>
              <a:ext cx="9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US" sz="2400">
                  <a:solidFill>
                    <a:srgbClr val="000000"/>
                  </a:solidFill>
                  <a:latin typeface="Symbol" charset="0"/>
                </a:rPr>
                <a:t>dr/r ~</a:t>
              </a:r>
              <a:r>
                <a:rPr lang="en-US" sz="2400">
                  <a:solidFill>
                    <a:srgbClr val="000000"/>
                  </a:solidFill>
                </a:rPr>
                <a:t>10</a:t>
              </a:r>
              <a:r>
                <a:rPr lang="en-US" sz="2400" baseline="30000">
                  <a:solidFill>
                    <a:srgbClr val="000000"/>
                  </a:solidFill>
                </a:rPr>
                <a:t>-5</a:t>
              </a:r>
              <a:endParaRPr lang="en-US" sz="2400">
                <a:solidFill>
                  <a:srgbClr val="000000"/>
                </a:solidFill>
                <a:latin typeface="Symbol" charset="0"/>
              </a:endParaRPr>
            </a:p>
          </p:txBody>
        </p:sp>
      </p:grpSp>
      <p:sp>
        <p:nvSpPr>
          <p:cNvPr id="339975" name="Text Box 2"/>
          <p:cNvSpPr txBox="1">
            <a:spLocks noChangeArrowheads="1"/>
          </p:cNvSpPr>
          <p:nvPr/>
        </p:nvSpPr>
        <p:spPr bwMode="auto">
          <a:xfrm>
            <a:off x="1752600" y="177800"/>
            <a:ext cx="6934200" cy="5842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>
                <a:solidFill>
                  <a:srgbClr val="FF0000"/>
                </a:solidFill>
              </a:rPr>
              <a:t>El crecimiento de estructura cosmica </a:t>
            </a:r>
          </a:p>
        </p:txBody>
      </p:sp>
    </p:spTree>
    <p:extLst>
      <p:ext uri="{BB962C8B-B14F-4D97-AF65-F5344CB8AC3E}">
        <p14:creationId xmlns:p14="http://schemas.microsoft.com/office/powerpoint/2010/main" val="395906527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Text Box 2"/>
          <p:cNvSpPr txBox="1">
            <a:spLocks noChangeArrowheads="1"/>
          </p:cNvSpPr>
          <p:nvPr/>
        </p:nvSpPr>
        <p:spPr bwMode="auto">
          <a:xfrm>
            <a:off x="2952750" y="161925"/>
            <a:ext cx="3600450" cy="52387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b="1">
                <a:solidFill>
                  <a:srgbClr val="FF0000"/>
                </a:solidFill>
              </a:rPr>
              <a:t>Tests del paradigma</a:t>
            </a:r>
          </a:p>
        </p:txBody>
      </p:sp>
      <p:pic>
        <p:nvPicPr>
          <p:cNvPr id="342019" name="Picture 3" descr="the_persistence_of_me#B37E5.jpg                                00034983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23950"/>
            <a:ext cx="32766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2020" name="Picture 7" descr="slic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900" y="3263900"/>
            <a:ext cx="2936875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2021" name="Rectangle 9"/>
          <p:cNvSpPr>
            <a:spLocks noChangeArrowheads="1"/>
          </p:cNvSpPr>
          <p:nvPr/>
        </p:nvSpPr>
        <p:spPr bwMode="auto">
          <a:xfrm>
            <a:off x="4114800" y="5735638"/>
            <a:ext cx="2481263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t=13.8 billion yrs </a:t>
            </a:r>
          </a:p>
        </p:txBody>
      </p:sp>
      <p:sp>
        <p:nvSpPr>
          <p:cNvPr id="342022" name="Rectangle 10"/>
          <p:cNvSpPr>
            <a:spLocks noChangeArrowheads="1"/>
          </p:cNvSpPr>
          <p:nvPr/>
        </p:nvSpPr>
        <p:spPr bwMode="auto">
          <a:xfrm>
            <a:off x="4114800" y="6248400"/>
            <a:ext cx="1766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US" sz="2400">
                <a:solidFill>
                  <a:srgbClr val="000000"/>
                </a:solidFill>
                <a:latin typeface="Symbol" charset="0"/>
              </a:rPr>
              <a:t>dr/r ~1-</a:t>
            </a:r>
            <a:r>
              <a:rPr lang="en-US" sz="2400">
                <a:solidFill>
                  <a:srgbClr val="000000"/>
                </a:solidFill>
              </a:rPr>
              <a:t>10</a:t>
            </a:r>
            <a:r>
              <a:rPr lang="en-US" sz="2400" baseline="30000">
                <a:solidFill>
                  <a:srgbClr val="000000"/>
                </a:solidFill>
              </a:rPr>
              <a:t>6</a:t>
            </a:r>
            <a:endParaRPr lang="en-US" sz="2400">
              <a:solidFill>
                <a:srgbClr val="000000"/>
              </a:solidFill>
              <a:latin typeface="Symbol" charset="0"/>
            </a:endParaRPr>
          </a:p>
        </p:txBody>
      </p:sp>
      <p:grpSp>
        <p:nvGrpSpPr>
          <p:cNvPr id="342023" name="Group 11"/>
          <p:cNvGrpSpPr>
            <a:grpSpLocks/>
          </p:cNvGrpSpPr>
          <p:nvPr/>
        </p:nvGrpSpPr>
        <p:grpSpPr bwMode="auto">
          <a:xfrm>
            <a:off x="4267200" y="3048000"/>
            <a:ext cx="2124075" cy="914400"/>
            <a:chOff x="2886" y="1920"/>
            <a:chExt cx="1338" cy="576"/>
          </a:xfrm>
        </p:grpSpPr>
        <p:sp>
          <p:nvSpPr>
            <p:cNvPr id="342030" name="Rectangle 12"/>
            <p:cNvSpPr>
              <a:spLocks noChangeArrowheads="1"/>
            </p:cNvSpPr>
            <p:nvPr/>
          </p:nvSpPr>
          <p:spPr bwMode="auto">
            <a:xfrm>
              <a:off x="2886" y="1920"/>
              <a:ext cx="1338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t=380,000 yrs </a:t>
              </a:r>
            </a:p>
          </p:txBody>
        </p:sp>
        <p:sp>
          <p:nvSpPr>
            <p:cNvPr id="342031" name="Rectangle 13"/>
            <p:cNvSpPr>
              <a:spLocks noChangeArrowheads="1"/>
            </p:cNvSpPr>
            <p:nvPr/>
          </p:nvSpPr>
          <p:spPr bwMode="auto">
            <a:xfrm>
              <a:off x="3029" y="2208"/>
              <a:ext cx="9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US" sz="2400">
                  <a:solidFill>
                    <a:srgbClr val="000000"/>
                  </a:solidFill>
                  <a:latin typeface="Symbol" charset="0"/>
                </a:rPr>
                <a:t>dr/r ~</a:t>
              </a:r>
              <a:r>
                <a:rPr lang="en-US" sz="2400">
                  <a:solidFill>
                    <a:srgbClr val="000000"/>
                  </a:solidFill>
                </a:rPr>
                <a:t>10</a:t>
              </a:r>
              <a:r>
                <a:rPr lang="en-US" sz="2400" baseline="30000">
                  <a:solidFill>
                    <a:srgbClr val="000000"/>
                  </a:solidFill>
                </a:rPr>
                <a:t>-5</a:t>
              </a:r>
              <a:endParaRPr lang="en-US" sz="2400">
                <a:solidFill>
                  <a:srgbClr val="000000"/>
                </a:solidFill>
                <a:latin typeface="Symbol" charset="0"/>
              </a:endParaRPr>
            </a:p>
          </p:txBody>
        </p:sp>
      </p:grpSp>
      <p:pic>
        <p:nvPicPr>
          <p:cNvPr id="342024" name="Picture 16" descr="cosma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971550"/>
            <a:ext cx="2573338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2025" name="Line 17"/>
          <p:cNvSpPr>
            <a:spLocks noChangeShapeType="1"/>
          </p:cNvSpPr>
          <p:nvPr/>
        </p:nvSpPr>
        <p:spPr bwMode="auto">
          <a:xfrm flipV="1">
            <a:off x="3352800" y="1905000"/>
            <a:ext cx="1941513" cy="457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42026" name="Text Box 19"/>
          <p:cNvSpPr txBox="1">
            <a:spLocks noChangeArrowheads="1"/>
          </p:cNvSpPr>
          <p:nvPr/>
        </p:nvSpPr>
        <p:spPr bwMode="auto">
          <a:xfrm>
            <a:off x="6248400" y="3124200"/>
            <a:ext cx="2133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400">
                <a:solidFill>
                  <a:srgbClr val="000000"/>
                </a:solidFill>
              </a:rPr>
              <a:t>Simulaciones</a:t>
            </a:r>
          </a:p>
        </p:txBody>
      </p:sp>
      <p:sp>
        <p:nvSpPr>
          <p:cNvPr id="342027" name="Text Box 20"/>
          <p:cNvSpPr txBox="1">
            <a:spLocks noChangeArrowheads="1"/>
          </p:cNvSpPr>
          <p:nvPr/>
        </p:nvSpPr>
        <p:spPr bwMode="auto">
          <a:xfrm>
            <a:off x="5133975" y="609600"/>
            <a:ext cx="2943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000">
                <a:solidFill>
                  <a:srgbClr val="3333CC"/>
                </a:solidFill>
              </a:rPr>
              <a:t>“Cosmology machine”</a:t>
            </a:r>
          </a:p>
        </p:txBody>
      </p:sp>
      <p:sp>
        <p:nvSpPr>
          <p:cNvPr id="342028" name="Rectangle 22"/>
          <p:cNvSpPr>
            <a:spLocks noChangeArrowheads="1"/>
          </p:cNvSpPr>
          <p:nvPr/>
        </p:nvSpPr>
        <p:spPr bwMode="auto">
          <a:xfrm>
            <a:off x="76200" y="4191000"/>
            <a:ext cx="5410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Simulaciones</a:t>
            </a:r>
            <a:r>
              <a:rPr lang="en-US" sz="2400" dirty="0">
                <a:solidFill>
                  <a:srgbClr val="000000"/>
                </a:solidFill>
              </a:rPr>
              <a:t> en </a:t>
            </a:r>
            <a:r>
              <a:rPr lang="en-US" sz="2400" dirty="0" err="1">
                <a:solidFill>
                  <a:srgbClr val="000000"/>
                </a:solidFill>
              </a:rPr>
              <a:t>supercomputadoras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usan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leyes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de la </a:t>
            </a:r>
            <a:r>
              <a:rPr lang="en-US" sz="2400" dirty="0" err="1" smtClean="0">
                <a:solidFill>
                  <a:srgbClr val="FF0000"/>
                </a:solidFill>
              </a:rPr>
              <a:t>física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para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calcular</a:t>
            </a:r>
            <a:r>
              <a:rPr lang="en-US" sz="2400" dirty="0">
                <a:solidFill>
                  <a:srgbClr val="000000"/>
                </a:solidFill>
              </a:rPr>
              <a:t> come </a:t>
            </a:r>
            <a:r>
              <a:rPr lang="en-US" sz="2400" dirty="0" err="1">
                <a:solidFill>
                  <a:srgbClr val="000000"/>
                </a:solidFill>
              </a:rPr>
              <a:t>pequeñas</a:t>
            </a:r>
            <a:r>
              <a:rPr lang="en-US" sz="2400" dirty="0">
                <a:solidFill>
                  <a:srgbClr val="000000"/>
                </a:solidFill>
              </a:rPr>
              <a:t>  </a:t>
            </a:r>
            <a:r>
              <a:rPr lang="en-US" sz="2400" dirty="0" err="1" smtClean="0">
                <a:solidFill>
                  <a:srgbClr val="FF0000"/>
                </a:solidFill>
              </a:rPr>
              <a:t>fluctuaciones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primordiales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dan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lugar</a:t>
            </a:r>
            <a:r>
              <a:rPr lang="en-US" sz="2400" dirty="0">
                <a:solidFill>
                  <a:srgbClr val="000000"/>
                </a:solidFill>
              </a:rPr>
              <a:t> a </a:t>
            </a:r>
            <a:r>
              <a:rPr lang="en-US" sz="2400" dirty="0" err="1">
                <a:solidFill>
                  <a:srgbClr val="000000"/>
                </a:solidFill>
              </a:rPr>
              <a:t>las</a:t>
            </a:r>
            <a:r>
              <a:rPr lang="en-US" sz="2400" dirty="0">
                <a:solidFill>
                  <a:srgbClr val="000000"/>
                </a:solidFill>
              </a:rPr>
              <a:t>  </a:t>
            </a:r>
            <a:r>
              <a:rPr lang="en-US" sz="2400" dirty="0">
                <a:solidFill>
                  <a:srgbClr val="FF0000"/>
                </a:solidFill>
              </a:rPr>
              <a:t>galaxias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342029" name="AutoShape 28"/>
          <p:cNvSpPr>
            <a:spLocks noChangeArrowheads="1"/>
          </p:cNvSpPr>
          <p:nvPr/>
        </p:nvSpPr>
        <p:spPr bwMode="auto">
          <a:xfrm>
            <a:off x="7848600" y="2057400"/>
            <a:ext cx="914400" cy="2667000"/>
          </a:xfrm>
          <a:prstGeom prst="curvedLeftArrow">
            <a:avLst>
              <a:gd name="adj1" fmla="val 14057"/>
              <a:gd name="adj2" fmla="val 121001"/>
              <a:gd name="adj3" fmla="val 2856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59119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754" name="Aq-A-2-evolv.avi" descr="/Users/csf/Movies/volker/billennium/Aq-A-2-evolv.avi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07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307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075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30754"/>
                </p:tgtEl>
              </p:cMediaNode>
            </p:vide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802" name="millennium_flythru_fast.avi" descr="/Users/csf/Movies/volker/millennium/millennium_flythru_fast.avi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5088"/>
            <a:ext cx="8999538" cy="675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28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328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280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32802"/>
                </p:tgtEl>
              </p:cMediaNode>
            </p:vide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ulti_component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61211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  <p:pic>
        <p:nvPicPr>
          <p:cNvPr id="2539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258050" y="6456362"/>
            <a:ext cx="179046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sz="1800" dirty="0" err="1">
                <a:solidFill>
                  <a:srgbClr val="FFFFFF"/>
                </a:solidFill>
                <a:latin typeface="Calibri"/>
              </a:rPr>
              <a:t>Trayford</a:t>
            </a:r>
            <a:r>
              <a:rPr lang="en-US" sz="1800" dirty="0">
                <a:solidFill>
                  <a:srgbClr val="FFFFFF"/>
                </a:solidFill>
                <a:latin typeface="Calibri"/>
              </a:rPr>
              <a:t> et al ‘</a:t>
            </a:r>
            <a:r>
              <a:rPr lang="en-US" sz="1800" dirty="0" smtClean="0">
                <a:solidFill>
                  <a:srgbClr val="FFFFFF"/>
                </a:solidFill>
                <a:latin typeface="Calibri"/>
              </a:rPr>
              <a:t>15</a:t>
            </a:r>
            <a:endParaRPr lang="en-US" sz="1800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56603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5" descr="the_persistence_of_me#B37E5.jpg                                00034983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28688"/>
            <a:ext cx="7391400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3283" name="Text Box 10"/>
          <p:cNvSpPr txBox="1">
            <a:spLocks noChangeArrowheads="1"/>
          </p:cNvSpPr>
          <p:nvPr/>
        </p:nvSpPr>
        <p:spPr bwMode="auto">
          <a:xfrm>
            <a:off x="784225" y="5870575"/>
            <a:ext cx="91440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endParaRPr lang="en-GB" sz="4600">
              <a:solidFill>
                <a:srgbClr val="000000"/>
              </a:solidFill>
            </a:endParaRP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01625" y="1012825"/>
            <a:ext cx="7013575" cy="2187575"/>
            <a:chOff x="301625" y="1012825"/>
            <a:chExt cx="7013575" cy="2187575"/>
          </a:xfrm>
        </p:grpSpPr>
        <p:pic>
          <p:nvPicPr>
            <p:cNvPr id="792578" name="Picture 2" descr="Slide46"/>
            <p:cNvPicPr>
              <a:picLocks noChangeAspect="1" noChangeArrowheads="1"/>
            </p:cNvPicPr>
            <p:nvPr/>
          </p:nvPicPr>
          <p:blipFill>
            <a:blip r:embed="rId4"/>
            <a:srcRect b="47676"/>
            <a:stretch>
              <a:fillRect/>
            </a:stretch>
          </p:blipFill>
          <p:spPr bwMode="auto">
            <a:xfrm>
              <a:off x="301625" y="1449388"/>
              <a:ext cx="2887663" cy="1751012"/>
            </a:xfrm>
            <a:prstGeom prst="rect">
              <a:avLst/>
            </a:prstGeom>
            <a:noFill/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</p:pic>
        <p:sp>
          <p:nvSpPr>
            <p:cNvPr id="353304" name="Text Box 9"/>
            <p:cNvSpPr txBox="1">
              <a:spLocks noChangeArrowheads="1"/>
            </p:cNvSpPr>
            <p:nvPr/>
          </p:nvSpPr>
          <p:spPr bwMode="auto">
            <a:xfrm>
              <a:off x="3124200" y="1447800"/>
              <a:ext cx="41910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GB" sz="2000" b="1" dirty="0">
                  <a:solidFill>
                    <a:srgbClr val="FF0000"/>
                  </a:solidFill>
                </a:rPr>
                <a:t> </a:t>
              </a:r>
              <a:r>
                <a:rPr lang="en-GB" sz="2000" dirty="0" err="1">
                  <a:solidFill>
                    <a:srgbClr val="FF0000"/>
                  </a:solidFill>
                </a:rPr>
                <a:t>Pequeñas</a:t>
              </a:r>
              <a:r>
                <a:rPr lang="en-GB" sz="2000" dirty="0">
                  <a:solidFill>
                    <a:srgbClr val="FF0000"/>
                  </a:solidFill>
                </a:rPr>
                <a:t> </a:t>
              </a:r>
              <a:r>
                <a:rPr lang="en-GB" sz="2000" dirty="0" err="1">
                  <a:solidFill>
                    <a:srgbClr val="FF0000"/>
                  </a:solidFill>
                </a:rPr>
                <a:t>fluctuaciones</a:t>
              </a:r>
              <a:r>
                <a:rPr lang="en-GB" sz="2000" dirty="0">
                  <a:solidFill>
                    <a:srgbClr val="FF0000"/>
                  </a:solidFill>
                </a:rPr>
                <a:t> </a:t>
              </a:r>
              <a:r>
                <a:rPr lang="en-GB" sz="2000" dirty="0" err="1" smtClean="0">
                  <a:solidFill>
                    <a:srgbClr val="FF0000"/>
                  </a:solidFill>
                </a:rPr>
                <a:t>cuánticas</a:t>
              </a:r>
              <a:endParaRPr 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353305" name="Text Box 11"/>
            <p:cNvSpPr txBox="1">
              <a:spLocks noChangeArrowheads="1"/>
            </p:cNvSpPr>
            <p:nvPr/>
          </p:nvSpPr>
          <p:spPr bwMode="auto">
            <a:xfrm>
              <a:off x="560388" y="1012825"/>
              <a:ext cx="2454275" cy="396875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GB" sz="2000" dirty="0" err="1" smtClean="0">
                  <a:solidFill>
                    <a:srgbClr val="3333CC"/>
                  </a:solidFill>
                </a:rPr>
                <a:t>Inflación</a:t>
              </a:r>
              <a:r>
                <a:rPr lang="en-GB" sz="2000" dirty="0" smtClean="0">
                  <a:solidFill>
                    <a:srgbClr val="3333CC"/>
                  </a:solidFill>
                </a:rPr>
                <a:t> </a:t>
              </a:r>
              <a:r>
                <a:rPr lang="en-GB" sz="2000" dirty="0">
                  <a:solidFill>
                    <a:srgbClr val="3333CC"/>
                  </a:solidFill>
                </a:rPr>
                <a:t>(t~10</a:t>
              </a:r>
              <a:r>
                <a:rPr lang="en-GB" sz="2000" b="1" baseline="30000" dirty="0">
                  <a:solidFill>
                    <a:srgbClr val="3333CC"/>
                  </a:solidFill>
                </a:rPr>
                <a:t>-35 </a:t>
              </a:r>
              <a:r>
                <a:rPr lang="en-GB" sz="2000" dirty="0">
                  <a:solidFill>
                    <a:srgbClr val="3333CC"/>
                  </a:solidFill>
                </a:rPr>
                <a:t>s)</a:t>
              </a:r>
              <a:endParaRPr lang="en-GB" sz="2000" baseline="30000" dirty="0">
                <a:solidFill>
                  <a:srgbClr val="3333CC"/>
                </a:solidFill>
              </a:endParaRPr>
            </a:p>
          </p:txBody>
        </p:sp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376238" y="2406650"/>
            <a:ext cx="5992812" cy="3044950"/>
            <a:chOff x="376238" y="2406650"/>
            <a:chExt cx="5992812" cy="3045535"/>
          </a:xfrm>
        </p:grpSpPr>
        <p:pic>
          <p:nvPicPr>
            <p:cNvPr id="353294" name="Picture 5" descr="020598_ilc_409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50" y="2874963"/>
              <a:ext cx="2819400" cy="1409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3295" name="Text Box 12"/>
            <p:cNvSpPr txBox="1">
              <a:spLocks noChangeArrowheads="1"/>
            </p:cNvSpPr>
            <p:nvPr/>
          </p:nvSpPr>
          <p:spPr bwMode="auto">
            <a:xfrm>
              <a:off x="3800475" y="2406650"/>
              <a:ext cx="2376488" cy="396875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GB" sz="2000">
                  <a:solidFill>
                    <a:srgbClr val="3333CC"/>
                  </a:solidFill>
                </a:rPr>
                <a:t>CMB (t~3x10</a:t>
              </a:r>
              <a:r>
                <a:rPr lang="en-GB" sz="2000" b="1" baseline="30000">
                  <a:solidFill>
                    <a:srgbClr val="3333CC"/>
                  </a:solidFill>
                </a:rPr>
                <a:t>5</a:t>
              </a:r>
              <a:r>
                <a:rPr lang="en-GB" sz="2000" b="1">
                  <a:solidFill>
                    <a:srgbClr val="3333CC"/>
                  </a:solidFill>
                </a:rPr>
                <a:t> </a:t>
              </a:r>
              <a:r>
                <a:rPr lang="en-GB" sz="2000">
                  <a:solidFill>
                    <a:srgbClr val="3333CC"/>
                  </a:solidFill>
                </a:rPr>
                <a:t>yrs)</a:t>
              </a:r>
              <a:endParaRPr lang="en-GB" sz="2000" b="1">
                <a:solidFill>
                  <a:srgbClr val="3333CC"/>
                </a:solidFill>
              </a:endParaRPr>
            </a:p>
          </p:txBody>
        </p:sp>
        <p:sp>
          <p:nvSpPr>
            <p:cNvPr id="353296" name="Text Box 13"/>
            <p:cNvSpPr txBox="1">
              <a:spLocks noChangeArrowheads="1"/>
            </p:cNvSpPr>
            <p:nvPr/>
          </p:nvSpPr>
          <p:spPr bwMode="auto">
            <a:xfrm>
              <a:off x="725488" y="3479800"/>
              <a:ext cx="2455862" cy="461754"/>
            </a:xfrm>
            <a:prstGeom prst="rect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GB" sz="2400">
                  <a:solidFill>
                    <a:srgbClr val="000000"/>
                  </a:solidFill>
                </a:rPr>
                <a:t>Materia obscura  </a:t>
              </a:r>
            </a:p>
          </p:txBody>
        </p:sp>
        <p:sp>
          <p:nvSpPr>
            <p:cNvPr id="353297" name="Line 15"/>
            <p:cNvSpPr>
              <a:spLocks noChangeShapeType="1"/>
            </p:cNvSpPr>
            <p:nvPr/>
          </p:nvSpPr>
          <p:spPr bwMode="auto">
            <a:xfrm flipH="1">
              <a:off x="400050" y="3206750"/>
              <a:ext cx="0" cy="50323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3298" name="Line 16"/>
            <p:cNvSpPr>
              <a:spLocks noChangeShapeType="1"/>
            </p:cNvSpPr>
            <p:nvPr/>
          </p:nvSpPr>
          <p:spPr bwMode="auto">
            <a:xfrm>
              <a:off x="376238" y="3705225"/>
              <a:ext cx="33813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3299" name="Line 17"/>
            <p:cNvSpPr>
              <a:spLocks noChangeShapeType="1"/>
            </p:cNvSpPr>
            <p:nvPr/>
          </p:nvSpPr>
          <p:spPr bwMode="auto">
            <a:xfrm>
              <a:off x="3119438" y="3679825"/>
              <a:ext cx="400050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3300" name="Line 18"/>
            <p:cNvSpPr>
              <a:spLocks noChangeShapeType="1"/>
            </p:cNvSpPr>
            <p:nvPr/>
          </p:nvSpPr>
          <p:spPr bwMode="auto">
            <a:xfrm flipH="1">
              <a:off x="1890713" y="3959225"/>
              <a:ext cx="0" cy="8636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3301" name="Line 19"/>
            <p:cNvSpPr>
              <a:spLocks noChangeShapeType="1"/>
            </p:cNvSpPr>
            <p:nvPr/>
          </p:nvSpPr>
          <p:spPr bwMode="auto">
            <a:xfrm>
              <a:off x="1890713" y="4784725"/>
              <a:ext cx="3057525" cy="127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3302" name="Text Box 20"/>
            <p:cNvSpPr txBox="1">
              <a:spLocks noChangeArrowheads="1"/>
            </p:cNvSpPr>
            <p:nvPr/>
          </p:nvSpPr>
          <p:spPr bwMode="auto">
            <a:xfrm>
              <a:off x="1066800" y="4800600"/>
              <a:ext cx="3867150" cy="651585"/>
            </a:xfrm>
            <a:prstGeom prst="rect">
              <a:avLst/>
            </a:prstGeom>
            <a:solidFill>
              <a:srgbClr val="F243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en-GB" sz="2000" dirty="0" err="1" smtClean="0">
                  <a:solidFill>
                    <a:srgbClr val="000000"/>
                  </a:solidFill>
                </a:rPr>
                <a:t>Fluctuaciones</a:t>
              </a:r>
              <a:r>
                <a:rPr lang="en-GB" sz="2000" dirty="0" smtClean="0">
                  <a:solidFill>
                    <a:srgbClr val="000000"/>
                  </a:solidFill>
                </a:rPr>
                <a:t> </a:t>
              </a:r>
              <a:r>
                <a:rPr lang="en-GB" sz="2000" dirty="0" err="1" smtClean="0">
                  <a:solidFill>
                    <a:srgbClr val="000000"/>
                  </a:solidFill>
                </a:rPr>
                <a:t>observadas</a:t>
              </a:r>
              <a:r>
                <a:rPr lang="en-GB" sz="2000" dirty="0" smtClean="0">
                  <a:solidFill>
                    <a:srgbClr val="000000"/>
                  </a:solidFill>
                </a:rPr>
                <a:t> en la temp.  de  la </a:t>
              </a:r>
              <a:r>
                <a:rPr lang="en-GB" sz="2000" dirty="0" err="1" smtClean="0">
                  <a:solidFill>
                    <a:srgbClr val="000000"/>
                  </a:solidFill>
                </a:rPr>
                <a:t>radiación</a:t>
              </a:r>
              <a:r>
                <a:rPr lang="en-GB" sz="2000" dirty="0" smtClean="0">
                  <a:solidFill>
                    <a:srgbClr val="000000"/>
                  </a:solidFill>
                </a:rPr>
                <a:t> </a:t>
              </a:r>
              <a:r>
                <a:rPr lang="en-GB" sz="2000" dirty="0" err="1" smtClean="0">
                  <a:solidFill>
                    <a:srgbClr val="000000"/>
                  </a:solidFill>
                </a:rPr>
                <a:t>cósmica</a:t>
              </a:r>
              <a:endParaRPr lang="en-GB" sz="20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4727575" y="2714625"/>
            <a:ext cx="4327525" cy="3854450"/>
            <a:chOff x="4727575" y="2714625"/>
            <a:chExt cx="4327525" cy="3854450"/>
          </a:xfrm>
        </p:grpSpPr>
        <p:pic>
          <p:nvPicPr>
            <p:cNvPr id="353289" name="Picture 4" descr="slice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1400" y="3465513"/>
              <a:ext cx="2647950" cy="3103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3290" name="Line 6"/>
            <p:cNvSpPr>
              <a:spLocks noChangeShapeType="1"/>
            </p:cNvSpPr>
            <p:nvPr/>
          </p:nvSpPr>
          <p:spPr bwMode="auto">
            <a:xfrm>
              <a:off x="4937125" y="4284663"/>
              <a:ext cx="0" cy="90328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3291" name="Line 7"/>
            <p:cNvSpPr>
              <a:spLocks noChangeShapeType="1"/>
            </p:cNvSpPr>
            <p:nvPr/>
          </p:nvSpPr>
          <p:spPr bwMode="auto">
            <a:xfrm>
              <a:off x="4910138" y="5164138"/>
              <a:ext cx="1316037" cy="1270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3292" name="Text Box 14"/>
            <p:cNvSpPr txBox="1">
              <a:spLocks noChangeArrowheads="1"/>
            </p:cNvSpPr>
            <p:nvPr/>
          </p:nvSpPr>
          <p:spPr bwMode="auto">
            <a:xfrm>
              <a:off x="6888163" y="2714625"/>
              <a:ext cx="2166937" cy="701675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GB" sz="2000">
                  <a:solidFill>
                    <a:srgbClr val="3333CC"/>
                  </a:solidFill>
                </a:rPr>
                <a:t>Galaxias (t~13x10</a:t>
              </a:r>
              <a:r>
                <a:rPr lang="en-GB" sz="2000" b="1" baseline="30000">
                  <a:solidFill>
                    <a:srgbClr val="3333CC"/>
                  </a:solidFill>
                </a:rPr>
                <a:t>9</a:t>
              </a:r>
              <a:r>
                <a:rPr lang="en-GB" sz="2000">
                  <a:solidFill>
                    <a:srgbClr val="3333CC"/>
                  </a:solidFill>
                </a:rPr>
                <a:t>yrs)</a:t>
              </a:r>
            </a:p>
          </p:txBody>
        </p:sp>
        <p:sp>
          <p:nvSpPr>
            <p:cNvPr id="353293" name="Text Box 21"/>
            <p:cNvSpPr txBox="1">
              <a:spLocks noChangeArrowheads="1"/>
            </p:cNvSpPr>
            <p:nvPr/>
          </p:nvSpPr>
          <p:spPr bwMode="auto">
            <a:xfrm>
              <a:off x="4727575" y="5156200"/>
              <a:ext cx="176675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GB" sz="2000">
                  <a:solidFill>
                    <a:srgbClr val="000000"/>
                  </a:solidFill>
                </a:rPr>
                <a:t>Galaxies form</a:t>
              </a:r>
            </a:p>
          </p:txBody>
        </p:sp>
      </p:grpSp>
      <p:sp>
        <p:nvSpPr>
          <p:cNvPr id="792598" name="Rectangle 22"/>
          <p:cNvSpPr>
            <a:spLocks noChangeArrowheads="1"/>
          </p:cNvSpPr>
          <p:nvPr/>
        </p:nvSpPr>
        <p:spPr bwMode="auto">
          <a:xfrm>
            <a:off x="0" y="5949280"/>
            <a:ext cx="5652120" cy="707886"/>
          </a:xfrm>
          <a:prstGeom prst="rect">
            <a:avLst/>
          </a:prstGeom>
          <a:solidFill>
            <a:srgbClr val="FFCA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SzPct val="150000"/>
            </a:pP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</a:rPr>
              <a:t>Mediciones</a:t>
            </a:r>
            <a:r>
              <a:rPr lang="en-GB" sz="2000" dirty="0" smtClean="0">
                <a:solidFill>
                  <a:srgbClr val="000000"/>
                </a:solidFill>
              </a:rPr>
              <a:t> de la temp. del CMB y de la </a:t>
            </a:r>
            <a:r>
              <a:rPr lang="en-GB" sz="2000" dirty="0" err="1" smtClean="0">
                <a:solidFill>
                  <a:srgbClr val="000000"/>
                </a:solidFill>
              </a:rPr>
              <a:t>distribución</a:t>
            </a:r>
            <a:r>
              <a:rPr lang="en-GB" sz="2000" dirty="0" smtClean="0">
                <a:solidFill>
                  <a:srgbClr val="000000"/>
                </a:solidFill>
              </a:rPr>
              <a:t> de galaxias </a:t>
            </a:r>
            <a:r>
              <a:rPr lang="en-GB" sz="2000" dirty="0" err="1" smtClean="0">
                <a:solidFill>
                  <a:srgbClr val="FF0000"/>
                </a:solidFill>
              </a:rPr>
              <a:t>confirman</a:t>
            </a:r>
            <a:r>
              <a:rPr lang="en-GB" sz="2000" dirty="0" smtClean="0">
                <a:solidFill>
                  <a:srgbClr val="FF0000"/>
                </a:solidFill>
              </a:rPr>
              <a:t> el </a:t>
            </a:r>
            <a:r>
              <a:rPr lang="en-GB" sz="2000" dirty="0" err="1" smtClean="0">
                <a:solidFill>
                  <a:srgbClr val="FF0000"/>
                </a:solidFill>
              </a:rPr>
              <a:t>paradigma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353288" name="Text Box 2"/>
          <p:cNvSpPr txBox="1">
            <a:spLocks noChangeArrowheads="1"/>
          </p:cNvSpPr>
          <p:nvPr/>
        </p:nvSpPr>
        <p:spPr bwMode="auto">
          <a:xfrm>
            <a:off x="2514600" y="39688"/>
            <a:ext cx="6607175" cy="646112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3200" dirty="0">
                <a:solidFill>
                  <a:srgbClr val="FF0000"/>
                </a:solidFill>
              </a:rPr>
              <a:t>El </a:t>
            </a:r>
            <a:r>
              <a:rPr lang="en-GB" sz="3200" dirty="0" err="1">
                <a:solidFill>
                  <a:srgbClr val="FF0000"/>
                </a:solidFill>
              </a:rPr>
              <a:t>origen</a:t>
            </a:r>
            <a:r>
              <a:rPr lang="en-GB" sz="3200" dirty="0">
                <a:solidFill>
                  <a:srgbClr val="FF0000"/>
                </a:solidFill>
              </a:rPr>
              <a:t> de la </a:t>
            </a:r>
            <a:r>
              <a:rPr lang="en-GB" sz="3200" dirty="0" err="1">
                <a:solidFill>
                  <a:srgbClr val="FF0000"/>
                </a:solidFill>
              </a:rPr>
              <a:t>estructura</a:t>
            </a:r>
            <a:r>
              <a:rPr lang="en-GB" sz="3200" dirty="0">
                <a:solidFill>
                  <a:srgbClr val="FF0000"/>
                </a:solidFill>
              </a:rPr>
              <a:t> </a:t>
            </a:r>
            <a:r>
              <a:rPr lang="en-GB" sz="3200" dirty="0" err="1" smtClean="0">
                <a:solidFill>
                  <a:srgbClr val="FF0000"/>
                </a:solidFill>
              </a:rPr>
              <a:t>cósmica</a:t>
            </a:r>
            <a:endParaRPr lang="en-GB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30883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92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2598" grpId="0" animBg="1" autoUpdateAnimBg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TextBox 3"/>
          <p:cNvSpPr txBox="1">
            <a:spLocks noChangeArrowheads="1"/>
          </p:cNvSpPr>
          <p:nvPr/>
        </p:nvSpPr>
        <p:spPr bwMode="auto">
          <a:xfrm>
            <a:off x="1905000" y="2057400"/>
            <a:ext cx="5316538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600">
                <a:solidFill>
                  <a:srgbClr val="FF0000"/>
                </a:solidFill>
              </a:rPr>
              <a:t>Es el final de la historia ?</a:t>
            </a:r>
          </a:p>
        </p:txBody>
      </p:sp>
    </p:spTree>
    <p:extLst>
      <p:ext uri="{BB962C8B-B14F-4D97-AF65-F5344CB8AC3E}">
        <p14:creationId xmlns:p14="http://schemas.microsoft.com/office/powerpoint/2010/main" val="168638225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5868144" y="5733256"/>
            <a:ext cx="3203848" cy="1152128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marR="0" indent="-45720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  <p:pic>
        <p:nvPicPr>
          <p:cNvPr id="7" name="Picture 6" descr="dur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340768"/>
            <a:ext cx="4754541" cy="381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8981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474" name="Picture 3" descr="hieronymus-bosch102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9011" name="TextBox 4"/>
          <p:cNvSpPr txBox="1">
            <a:spLocks noChangeArrowheads="1"/>
          </p:cNvSpPr>
          <p:nvPr/>
        </p:nvSpPr>
        <p:spPr bwMode="auto">
          <a:xfrm>
            <a:off x="3200400" y="3194050"/>
            <a:ext cx="3124200" cy="1073150"/>
          </a:xfrm>
          <a:prstGeom prst="rect">
            <a:avLst/>
          </a:prstGeom>
          <a:solidFill>
            <a:srgbClr val="FF8E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/>
              <a:t>Que es la materia obscura? </a:t>
            </a:r>
          </a:p>
        </p:txBody>
      </p:sp>
      <p:sp>
        <p:nvSpPr>
          <p:cNvPr id="361476" name="Text Box 2"/>
          <p:cNvSpPr txBox="1">
            <a:spLocks noChangeArrowheads="1"/>
          </p:cNvSpPr>
          <p:nvPr/>
        </p:nvSpPr>
        <p:spPr bwMode="auto">
          <a:xfrm>
            <a:off x="2590800" y="396875"/>
            <a:ext cx="4114800" cy="646113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</a:rPr>
              <a:t>Preguntas abiertas </a:t>
            </a:r>
          </a:p>
        </p:txBody>
      </p:sp>
      <p:sp>
        <p:nvSpPr>
          <p:cNvPr id="299013" name="TextBox 4"/>
          <p:cNvSpPr txBox="1">
            <a:spLocks noChangeArrowheads="1"/>
          </p:cNvSpPr>
          <p:nvPr/>
        </p:nvSpPr>
        <p:spPr bwMode="auto">
          <a:xfrm>
            <a:off x="6019800" y="1219200"/>
            <a:ext cx="3124200" cy="1073150"/>
          </a:xfrm>
          <a:prstGeom prst="rect">
            <a:avLst/>
          </a:prstGeom>
          <a:solidFill>
            <a:srgbClr val="FF8E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la </a:t>
            </a:r>
            <a:r>
              <a:rPr lang="en-US" dirty="0" err="1" smtClean="0"/>
              <a:t>energía</a:t>
            </a:r>
            <a:r>
              <a:rPr lang="en-US" dirty="0" smtClean="0"/>
              <a:t> </a:t>
            </a:r>
            <a:r>
              <a:rPr lang="en-US" dirty="0" err="1"/>
              <a:t>obscura</a:t>
            </a:r>
            <a:r>
              <a:rPr lang="en-US" dirty="0"/>
              <a:t>? </a:t>
            </a: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-152400" y="1828800"/>
            <a:ext cx="2819400" cy="1073150"/>
          </a:xfrm>
          <a:prstGeom prst="rect">
            <a:avLst/>
          </a:prstGeom>
          <a:solidFill>
            <a:srgbClr val="FF8E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/>
              <a:t>Come </a:t>
            </a:r>
            <a:r>
              <a:rPr lang="en-US" smtClean="0"/>
              <a:t>empezó </a:t>
            </a:r>
            <a:r>
              <a:rPr lang="en-US"/>
              <a:t>el </a:t>
            </a:r>
            <a:r>
              <a:rPr lang="en-US" dirty="0" err="1"/>
              <a:t>universo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36499142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99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99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11" grpId="0" animBg="1"/>
      <p:bldP spid="299013" grpId="0" animBg="1"/>
      <p:bldP spid="8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522" name="Picture 2" descr="IMG_11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150350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93475" name="Text Box 3"/>
          <p:cNvSpPr txBox="1">
            <a:spLocks noChangeArrowheads="1"/>
          </p:cNvSpPr>
          <p:nvPr/>
        </p:nvSpPr>
        <p:spPr bwMode="auto">
          <a:xfrm>
            <a:off x="152400" y="0"/>
            <a:ext cx="8882063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>
                <a:solidFill>
                  <a:srgbClr val="0000FF"/>
                </a:solidFill>
              </a:rPr>
              <a:t>Ha habido enorme progreso en la cosmologia en los ultimos 30 años  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043608" y="1412776"/>
            <a:ext cx="7263446" cy="584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00" tIns="45702" rIns="91400" bIns="45702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>
                <a:solidFill>
                  <a:srgbClr val="800000"/>
                </a:solidFill>
              </a:rPr>
              <a:t>… </a:t>
            </a:r>
            <a:r>
              <a:rPr lang="en-GB" sz="3200" dirty="0" err="1">
                <a:solidFill>
                  <a:srgbClr val="800000"/>
                </a:solidFill>
              </a:rPr>
              <a:t>pero</a:t>
            </a:r>
            <a:r>
              <a:rPr lang="en-GB" sz="3200" dirty="0">
                <a:solidFill>
                  <a:srgbClr val="800000"/>
                </a:solidFill>
              </a:rPr>
              <a:t> lo </a:t>
            </a:r>
            <a:r>
              <a:rPr lang="en-GB" sz="3200" dirty="0" err="1">
                <a:solidFill>
                  <a:srgbClr val="800000"/>
                </a:solidFill>
              </a:rPr>
              <a:t>mejor</a:t>
            </a:r>
            <a:r>
              <a:rPr lang="en-GB" sz="3200" dirty="0">
                <a:solidFill>
                  <a:srgbClr val="800000"/>
                </a:solidFill>
              </a:rPr>
              <a:t> </a:t>
            </a:r>
            <a:r>
              <a:rPr lang="en-GB" sz="3200" dirty="0" err="1">
                <a:solidFill>
                  <a:srgbClr val="800000"/>
                </a:solidFill>
              </a:rPr>
              <a:t>esta</a:t>
            </a:r>
            <a:r>
              <a:rPr lang="en-GB" sz="3200" dirty="0">
                <a:solidFill>
                  <a:srgbClr val="800000"/>
                </a:solidFill>
              </a:rPr>
              <a:t> </a:t>
            </a:r>
            <a:r>
              <a:rPr lang="en-GB" sz="3200" dirty="0" err="1" smtClean="0">
                <a:solidFill>
                  <a:srgbClr val="800000"/>
                </a:solidFill>
              </a:rPr>
              <a:t>todavía</a:t>
            </a:r>
            <a:r>
              <a:rPr lang="en-GB" sz="3200" dirty="0" smtClean="0">
                <a:solidFill>
                  <a:srgbClr val="800000"/>
                </a:solidFill>
              </a:rPr>
              <a:t> </a:t>
            </a:r>
            <a:r>
              <a:rPr lang="en-GB" sz="3200" dirty="0" err="1" smtClean="0">
                <a:solidFill>
                  <a:srgbClr val="800000"/>
                </a:solidFill>
              </a:rPr>
              <a:t>por</a:t>
            </a:r>
            <a:r>
              <a:rPr lang="en-GB" sz="3200" dirty="0" smtClean="0">
                <a:solidFill>
                  <a:srgbClr val="800000"/>
                </a:solidFill>
              </a:rPr>
              <a:t> </a:t>
            </a:r>
            <a:r>
              <a:rPr lang="en-GB" sz="3200" dirty="0" err="1" smtClean="0">
                <a:solidFill>
                  <a:srgbClr val="800000"/>
                </a:solidFill>
              </a:rPr>
              <a:t>llegar</a:t>
            </a:r>
            <a:r>
              <a:rPr lang="en-GB" sz="3200" dirty="0" smtClean="0">
                <a:solidFill>
                  <a:srgbClr val="800000"/>
                </a:solidFill>
              </a:rPr>
              <a:t> </a:t>
            </a:r>
            <a:endParaRPr lang="en-GB" sz="32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38988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793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3475" grpId="0" autoUpdateAnimBg="0"/>
      <p:bldP spid="4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571" name="Picture 2" descr="cath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00"/>
            <a:ext cx="9372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65570" name="Object 2"/>
          <p:cNvGraphicFramePr>
            <a:graphicFrameLocks noChangeAspect="1"/>
          </p:cNvGraphicFramePr>
          <p:nvPr/>
        </p:nvGraphicFramePr>
        <p:xfrm>
          <a:off x="46038" y="265113"/>
          <a:ext cx="1063625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CorelDRAW" r:id="rId5" imgW="4038600" imgH="4219575" progId="CorelDRAW.Graphic.9">
                  <p:embed/>
                </p:oleObj>
              </mc:Choice>
              <mc:Fallback>
                <p:oleObj name="CorelDRAW" r:id="rId5" imgW="4038600" imgH="4219575" progId="CorelDRAW.Graphic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8" y="265113"/>
                        <a:ext cx="1063625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65572" name="Picture 5" descr="icc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214313"/>
            <a:ext cx="2122488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5573" name="AutoShape 6"/>
          <p:cNvSpPr>
            <a:spLocks noChangeArrowheads="1"/>
          </p:cNvSpPr>
          <p:nvPr/>
        </p:nvSpPr>
        <p:spPr bwMode="auto">
          <a:xfrm>
            <a:off x="2483768" y="1454819"/>
            <a:ext cx="5760640" cy="695575"/>
          </a:xfrm>
          <a:prstGeom prst="roundRect">
            <a:avLst>
              <a:gd name="adj" fmla="val 60"/>
            </a:avLst>
          </a:prstGeom>
          <a:solidFill>
            <a:srgbClr val="FFCC00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wrap="square" lIns="0" tIns="0" rIns="0" bIns="0" anchor="ctr" anchorCtr="1">
            <a:spAutoFit/>
          </a:bodyPr>
          <a:lstStyle/>
          <a:p>
            <a:pPr algn="ctr" defTabSz="828675" eaLnBrk="1">
              <a:lnSpc>
                <a:spcPct val="93000"/>
              </a:lnSpc>
              <a:spcBef>
                <a:spcPts val="1800"/>
              </a:spcBef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</a:pPr>
            <a:r>
              <a:rPr lang="en-GB" sz="4800" dirty="0" err="1" smtClean="0">
                <a:solidFill>
                  <a:srgbClr val="FF0000"/>
                </a:solidFill>
              </a:rPr>
              <a:t>Todo</a:t>
            </a:r>
            <a:r>
              <a:rPr lang="en-GB" sz="4800" dirty="0" smtClean="0">
                <a:solidFill>
                  <a:srgbClr val="FF0000"/>
                </a:solidFill>
              </a:rPr>
              <a:t> de la nada</a:t>
            </a:r>
            <a:endParaRPr lang="en-GB" sz="4800" dirty="0">
              <a:solidFill>
                <a:srgbClr val="FF0000"/>
              </a:solidFill>
            </a:endParaRPr>
          </a:p>
        </p:txBody>
      </p:sp>
      <p:sp>
        <p:nvSpPr>
          <p:cNvPr id="365575" name="Rectangle 4"/>
          <p:cNvSpPr>
            <a:spLocks noChangeArrowheads="1"/>
          </p:cNvSpPr>
          <p:nvPr/>
        </p:nvSpPr>
        <p:spPr bwMode="auto">
          <a:xfrm>
            <a:off x="4852987" y="4648200"/>
            <a:ext cx="393858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100000"/>
              </a:lnSpc>
              <a:spcBef>
                <a:spcPct val="50000"/>
              </a:spcBef>
              <a:buClr>
                <a:srgbClr val="006600"/>
              </a:buClr>
              <a:buSzPct val="200000"/>
            </a:pPr>
            <a:endParaRPr lang="en-GB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65576" name="Rectangle 7"/>
          <p:cNvSpPr>
            <a:spLocks noChangeArrowheads="1"/>
          </p:cNvSpPr>
          <p:nvPr/>
        </p:nvSpPr>
        <p:spPr bwMode="auto">
          <a:xfrm>
            <a:off x="2411412" y="2743200"/>
            <a:ext cx="6696074" cy="1876425"/>
          </a:xfrm>
          <a:prstGeom prst="rect">
            <a:avLst/>
          </a:prstGeom>
          <a:solidFill>
            <a:srgbClr val="FFCC00">
              <a:alpha val="50195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/>
            <a:r>
              <a:rPr lang="en-US" sz="2400" dirty="0">
                <a:solidFill>
                  <a:srgbClr val="0000FF"/>
                </a:solidFill>
              </a:rPr>
              <a:t>Si el </a:t>
            </a:r>
            <a:r>
              <a:rPr lang="en-US" sz="2400" dirty="0" err="1">
                <a:solidFill>
                  <a:srgbClr val="0000FF"/>
                </a:solidFill>
              </a:rPr>
              <a:t>Señor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</a:rPr>
              <a:t>todo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</a:rPr>
              <a:t>poderoso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>
                <a:solidFill>
                  <a:srgbClr val="0000FF"/>
                </a:solidFill>
              </a:rPr>
              <a:t>me </a:t>
            </a:r>
            <a:r>
              <a:rPr lang="en-US" sz="2400" dirty="0" err="1">
                <a:solidFill>
                  <a:srgbClr val="0000FF"/>
                </a:solidFill>
              </a:rPr>
              <a:t>hubiera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consultado</a:t>
            </a:r>
            <a:r>
              <a:rPr lang="en-US" sz="2400" dirty="0">
                <a:solidFill>
                  <a:srgbClr val="0000FF"/>
                </a:solidFill>
              </a:rPr>
              <a:t> antes de </a:t>
            </a:r>
            <a:r>
              <a:rPr lang="en-US" sz="2400" dirty="0" err="1">
                <a:solidFill>
                  <a:srgbClr val="0000FF"/>
                </a:solidFill>
              </a:rPr>
              <a:t>embarcarse</a:t>
            </a:r>
            <a:r>
              <a:rPr lang="en-US" sz="2400" dirty="0">
                <a:solidFill>
                  <a:srgbClr val="0000FF"/>
                </a:solidFill>
              </a:rPr>
              <a:t> en la </a:t>
            </a:r>
            <a:r>
              <a:rPr lang="en-US" sz="2400" dirty="0" err="1">
                <a:solidFill>
                  <a:srgbClr val="0000FF"/>
                </a:solidFill>
              </a:rPr>
              <a:t>creación</a:t>
            </a:r>
            <a:r>
              <a:rPr lang="en-US" sz="2400" dirty="0">
                <a:solidFill>
                  <a:srgbClr val="0000FF"/>
                </a:solidFill>
              </a:rPr>
              <a:t>, le </a:t>
            </a:r>
            <a:r>
              <a:rPr lang="en-US" sz="2400" dirty="0" err="1">
                <a:solidFill>
                  <a:srgbClr val="0000FF"/>
                </a:solidFill>
              </a:rPr>
              <a:t>habría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recomendado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algo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más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smtClean="0">
                <a:solidFill>
                  <a:srgbClr val="0000FF"/>
                </a:solidFill>
              </a:rPr>
              <a:t>simple </a:t>
            </a:r>
          </a:p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Alfonso </a:t>
            </a:r>
            <a:r>
              <a:rPr lang="en-US" sz="2400" dirty="0">
                <a:solidFill>
                  <a:srgbClr val="FF0000"/>
                </a:solidFill>
              </a:rPr>
              <a:t>X, </a:t>
            </a:r>
            <a:r>
              <a:rPr lang="en-US" sz="2400" dirty="0" smtClean="0">
                <a:solidFill>
                  <a:srgbClr val="FF0000"/>
                </a:solidFill>
              </a:rPr>
              <a:t>el </a:t>
            </a:r>
            <a:r>
              <a:rPr lang="en-US" sz="2400" dirty="0" err="1" smtClean="0">
                <a:solidFill>
                  <a:srgbClr val="FF0000"/>
                </a:solidFill>
              </a:rPr>
              <a:t>sabio</a:t>
            </a:r>
            <a:endParaRPr lang="en-US" sz="2400" dirty="0">
              <a:solidFill>
                <a:srgbClr val="3333CC"/>
              </a:solidFill>
            </a:endParaRPr>
          </a:p>
        </p:txBody>
      </p:sp>
      <p:pic>
        <p:nvPicPr>
          <p:cNvPr id="365577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2286000"/>
            <a:ext cx="2281237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976322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5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5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65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557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anck_power_spectrum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73072"/>
            <a:ext cx="9144000" cy="5449623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981200" y="238125"/>
            <a:ext cx="7391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defRPr/>
            </a:pPr>
            <a:r>
              <a:rPr lang="en-GB" b="1" kern="0" dirty="0">
                <a:solidFill>
                  <a:srgbClr val="CC0000"/>
                </a:solidFill>
              </a:rPr>
              <a:t>Planck: </a:t>
            </a:r>
            <a:r>
              <a:rPr lang="en-GB" b="1" kern="0" dirty="0" err="1">
                <a:solidFill>
                  <a:srgbClr val="CC0000"/>
                </a:solidFill>
              </a:rPr>
              <a:t>anisotropias</a:t>
            </a:r>
            <a:r>
              <a:rPr lang="en-GB" b="1" kern="0" dirty="0">
                <a:solidFill>
                  <a:srgbClr val="CC0000"/>
                </a:solidFill>
              </a:rPr>
              <a:t> en la temp. del CMB</a:t>
            </a:r>
          </a:p>
        </p:txBody>
      </p:sp>
      <p:pic>
        <p:nvPicPr>
          <p:cNvPr id="6" name="Picture 12" descr="planck_CMB_node_full_ima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914400"/>
            <a:ext cx="271303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5652120" y="2708920"/>
            <a:ext cx="2819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sz="2400" kern="0" dirty="0">
                <a:solidFill>
                  <a:srgbClr val="000000"/>
                </a:solidFill>
              </a:rPr>
              <a:t>Los </a:t>
            </a:r>
            <a:r>
              <a:rPr lang="en-US" sz="2400" kern="0" dirty="0" err="1">
                <a:solidFill>
                  <a:srgbClr val="000000"/>
                </a:solidFill>
              </a:rPr>
              <a:t>datos</a:t>
            </a:r>
            <a:r>
              <a:rPr lang="en-US" sz="2400" kern="0" dirty="0">
                <a:solidFill>
                  <a:srgbClr val="000000"/>
                </a:solidFill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</a:rPr>
              <a:t>confirman</a:t>
            </a:r>
            <a:r>
              <a:rPr lang="en-US" sz="2400" kern="0" dirty="0">
                <a:solidFill>
                  <a:srgbClr val="000000"/>
                </a:solidFill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</a:rPr>
              <a:t>las</a:t>
            </a:r>
            <a:r>
              <a:rPr lang="en-US" sz="2400" kern="0" dirty="0">
                <a:solidFill>
                  <a:srgbClr val="000000"/>
                </a:solidFill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</a:rPr>
              <a:t>predicciones</a:t>
            </a:r>
            <a:r>
              <a:rPr lang="en-US" sz="2400" kern="0" dirty="0">
                <a:solidFill>
                  <a:srgbClr val="000000"/>
                </a:solidFill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</a:rPr>
              <a:t>teóricas</a:t>
            </a:r>
            <a:endParaRPr lang="en-US" sz="2400" kern="0" dirty="0">
              <a:solidFill>
                <a:srgbClr val="000000"/>
              </a:solidFill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020543" y="1907540"/>
            <a:ext cx="3071737" cy="369332"/>
          </a:xfrm>
          <a:prstGeom prst="rect">
            <a:avLst/>
          </a:prstGeom>
          <a:solidFill>
            <a:srgbClr val="FF6600">
              <a:alpha val="18000"/>
            </a:srgbClr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GB" sz="1800" kern="0" dirty="0" err="1">
                <a:solidFill>
                  <a:srgbClr val="000000"/>
                </a:solidFill>
              </a:rPr>
              <a:t>Amplitud</a:t>
            </a:r>
            <a:r>
              <a:rPr lang="en-GB" sz="1800" kern="0" dirty="0">
                <a:solidFill>
                  <a:srgbClr val="000000"/>
                </a:solidFill>
              </a:rPr>
              <a:t> de la </a:t>
            </a:r>
            <a:r>
              <a:rPr lang="en-GB" sz="1800" kern="0" dirty="0" err="1">
                <a:solidFill>
                  <a:srgbClr val="000000"/>
                </a:solidFill>
              </a:rPr>
              <a:t>fluctuaciones</a:t>
            </a:r>
            <a:endParaRPr lang="en-GB" sz="1800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75090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5868144" y="5733256"/>
            <a:ext cx="3203848" cy="1152128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marR="0" indent="-45720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  <p:pic>
        <p:nvPicPr>
          <p:cNvPr id="7" name="Picture 6" descr="dur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23400"/>
            <a:ext cx="3545027" cy="2845560"/>
          </a:xfrm>
          <a:prstGeom prst="rect">
            <a:avLst/>
          </a:prstGeom>
        </p:spPr>
      </p:pic>
      <p:pic>
        <p:nvPicPr>
          <p:cNvPr id="9" name="Picture 8" descr="picass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705" y="3573016"/>
            <a:ext cx="2705707" cy="3312368"/>
          </a:xfrm>
          <a:prstGeom prst="rect">
            <a:avLst/>
          </a:prstGeom>
        </p:spPr>
      </p:pic>
      <p:pic>
        <p:nvPicPr>
          <p:cNvPr id="10" name="Picture 9" descr="zurbara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73" y="1124744"/>
            <a:ext cx="2687435" cy="4013076"/>
          </a:xfrm>
          <a:prstGeom prst="rect">
            <a:avLst/>
          </a:prstGeom>
        </p:spPr>
      </p:pic>
      <p:pic>
        <p:nvPicPr>
          <p:cNvPr id="13" name="Picture 12" descr="planck_power_spectrum_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6656" r="5328" b="6590"/>
          <a:stretch>
            <a:fillRect/>
          </a:stretch>
        </p:blipFill>
        <p:spPr bwMode="auto">
          <a:xfrm>
            <a:off x="2123728" y="4281733"/>
            <a:ext cx="4309715" cy="253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372200" y="188640"/>
            <a:ext cx="2808312" cy="715963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</a:rPr>
              <a:t>Creatividad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72200" y="1196753"/>
            <a:ext cx="2880320" cy="1782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Art and science are the highest expressions of human creativity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31664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3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4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6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118800" rIns="90000" bIns="118800" numCol="1" anchor="b" anchorCtr="1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5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118800" rIns="90000" bIns="118800" numCol="1" anchor="b" anchorCtr="1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5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3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4_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32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6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3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4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4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1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4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4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2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2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1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4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4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1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5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1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8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145508</TotalTime>
  <Words>1340</Words>
  <Application>Microsoft Macintosh PowerPoint</Application>
  <PresentationFormat>On-screen Show (4:3)</PresentationFormat>
  <Paragraphs>253</Paragraphs>
  <Slides>72</Slides>
  <Notes>45</Notes>
  <HiddenSlides>7</HiddenSlides>
  <MMClips>7</MMClips>
  <ScaleCrop>false</ScaleCrop>
  <HeadingPairs>
    <vt:vector size="6" baseType="variant">
      <vt:variant>
        <vt:lpstr>Theme</vt:lpstr>
      </vt:variant>
      <vt:variant>
        <vt:i4>35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72</vt:i4>
      </vt:variant>
    </vt:vector>
  </HeadingPairs>
  <TitlesOfParts>
    <vt:vector size="109" baseType="lpstr">
      <vt:lpstr>Default Design</vt:lpstr>
      <vt:lpstr>1_Default Design</vt:lpstr>
      <vt:lpstr>8_Default Design</vt:lpstr>
      <vt:lpstr>18_Default Design</vt:lpstr>
      <vt:lpstr>23_Default Design</vt:lpstr>
      <vt:lpstr>24_Default Design</vt:lpstr>
      <vt:lpstr>28_Default Design</vt:lpstr>
      <vt:lpstr>33_Default Design</vt:lpstr>
      <vt:lpstr>35_Default Design</vt:lpstr>
      <vt:lpstr>37_Default Design</vt:lpstr>
      <vt:lpstr>40_Default Design</vt:lpstr>
      <vt:lpstr>69_Default Design</vt:lpstr>
      <vt:lpstr>43_Default Design</vt:lpstr>
      <vt:lpstr>4_Black</vt:lpstr>
      <vt:lpstr>7_Default Design</vt:lpstr>
      <vt:lpstr>32_Default Design</vt:lpstr>
      <vt:lpstr>65_Default Design</vt:lpstr>
      <vt:lpstr>4_Default Design</vt:lpstr>
      <vt:lpstr>29_Default Design</vt:lpstr>
      <vt:lpstr>39_Default Design</vt:lpstr>
      <vt:lpstr>45_Default Design</vt:lpstr>
      <vt:lpstr>41_Default Design</vt:lpstr>
      <vt:lpstr>6_Default Design</vt:lpstr>
      <vt:lpstr>13_Default Design</vt:lpstr>
      <vt:lpstr>10_Default Design</vt:lpstr>
      <vt:lpstr>46_Default Design</vt:lpstr>
      <vt:lpstr>47_Default Design</vt:lpstr>
      <vt:lpstr>20_Default Design</vt:lpstr>
      <vt:lpstr>21_Default Design</vt:lpstr>
      <vt:lpstr>17_Default Design</vt:lpstr>
      <vt:lpstr>48_Default Design</vt:lpstr>
      <vt:lpstr>49_Default Design</vt:lpstr>
      <vt:lpstr>11_Default Design</vt:lpstr>
      <vt:lpstr>50_Default Design</vt:lpstr>
      <vt:lpstr>14_Default Design</vt:lpstr>
      <vt:lpstr>CorelDRAW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Carlos Frenk</Manager>
  <Company>University of Durham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popular_short</dc:title>
  <dc:subject>Popular talk</dc:subject>
  <dc:creator>Carlos Frenk</dc:creator>
  <cp:lastModifiedBy>Carlos Frenk</cp:lastModifiedBy>
  <cp:revision>696</cp:revision>
  <cp:lastPrinted>2000-05-30T08:52:53Z</cp:lastPrinted>
  <dcterms:created xsi:type="dcterms:W3CDTF">2012-07-04T20:43:59Z</dcterms:created>
  <dcterms:modified xsi:type="dcterms:W3CDTF">2015-06-24T07:23:20Z</dcterms:modified>
</cp:coreProperties>
</file>