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ov" ContentType="video/quicktime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4.xml" ContentType="application/vnd.openxmlformats-officedocument.theme+xml"/>
  <Override PartName="/ppt/slideLayouts/slideLayout35.xml" ContentType="application/vnd.openxmlformats-officedocument.presentationml.slideLayout+xml"/>
  <Override PartName="/ppt/theme/theme5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6.xml" ContentType="application/vnd.openxmlformats-officedocument.theme+xml"/>
  <Override PartName="/ppt/slideLayouts/slideLayout47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4119" r:id="rId2"/>
    <p:sldMasterId id="2147485597" r:id="rId3"/>
    <p:sldMasterId id="2147485739" r:id="rId4"/>
    <p:sldMasterId id="2147485758" r:id="rId5"/>
    <p:sldMasterId id="2147485827" r:id="rId6"/>
    <p:sldMasterId id="2147485839" r:id="rId7"/>
  </p:sldMasterIdLst>
  <p:notesMasterIdLst>
    <p:notesMasterId r:id="rId29"/>
  </p:notesMasterIdLst>
  <p:handoutMasterIdLst>
    <p:handoutMasterId r:id="rId30"/>
  </p:handoutMasterIdLst>
  <p:sldIdLst>
    <p:sldId id="4513" r:id="rId8"/>
    <p:sldId id="4515" r:id="rId9"/>
    <p:sldId id="1058" r:id="rId10"/>
    <p:sldId id="1033" r:id="rId11"/>
    <p:sldId id="1036" r:id="rId12"/>
    <p:sldId id="4517" r:id="rId13"/>
    <p:sldId id="4518" r:id="rId14"/>
    <p:sldId id="1112" r:id="rId15"/>
    <p:sldId id="4520" r:id="rId16"/>
    <p:sldId id="3827" r:id="rId17"/>
    <p:sldId id="4523" r:id="rId18"/>
    <p:sldId id="1248" r:id="rId19"/>
    <p:sldId id="1235" r:id="rId20"/>
    <p:sldId id="4158" r:id="rId21"/>
    <p:sldId id="4220" r:id="rId22"/>
    <p:sldId id="4274" r:id="rId23"/>
    <p:sldId id="4267" r:id="rId24"/>
    <p:sldId id="4269" r:id="rId25"/>
    <p:sldId id="4270" r:id="rId26"/>
    <p:sldId id="4271" r:id="rId27"/>
    <p:sldId id="4455" r:id="rId28"/>
  </p:sldIdLst>
  <p:sldSz cx="9144000" cy="6858000" type="screen4x3"/>
  <p:notesSz cx="6888163" cy="9623425"/>
  <p:defaultTextStyle>
    <a:defPPr>
      <a:defRPr lang="en-US"/>
    </a:defPPr>
    <a:lvl1pPr algn="l" rtl="0" eaLnBrk="0" fontAlgn="base" hangingPunct="0">
      <a:lnSpc>
        <a:spcPct val="115000"/>
      </a:lnSpc>
      <a:spcBef>
        <a:spcPct val="25000"/>
      </a:spcBef>
      <a:spcAft>
        <a:spcPct val="0"/>
      </a:spcAft>
      <a:buClr>
        <a:srgbClr val="FF0000"/>
      </a:buClr>
      <a:defRPr sz="28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eaLnBrk="0" fontAlgn="base" hangingPunct="0">
      <a:lnSpc>
        <a:spcPct val="115000"/>
      </a:lnSpc>
      <a:spcBef>
        <a:spcPct val="25000"/>
      </a:spcBef>
      <a:spcAft>
        <a:spcPct val="0"/>
      </a:spcAft>
      <a:buClr>
        <a:srgbClr val="FF0000"/>
      </a:buClr>
      <a:defRPr sz="28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eaLnBrk="0" fontAlgn="base" hangingPunct="0">
      <a:lnSpc>
        <a:spcPct val="115000"/>
      </a:lnSpc>
      <a:spcBef>
        <a:spcPct val="25000"/>
      </a:spcBef>
      <a:spcAft>
        <a:spcPct val="0"/>
      </a:spcAft>
      <a:buClr>
        <a:srgbClr val="FF0000"/>
      </a:buClr>
      <a:defRPr sz="28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eaLnBrk="0" fontAlgn="base" hangingPunct="0">
      <a:lnSpc>
        <a:spcPct val="115000"/>
      </a:lnSpc>
      <a:spcBef>
        <a:spcPct val="25000"/>
      </a:spcBef>
      <a:spcAft>
        <a:spcPct val="0"/>
      </a:spcAft>
      <a:buClr>
        <a:srgbClr val="FF0000"/>
      </a:buClr>
      <a:defRPr sz="28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eaLnBrk="0" fontAlgn="base" hangingPunct="0">
      <a:lnSpc>
        <a:spcPct val="115000"/>
      </a:lnSpc>
      <a:spcBef>
        <a:spcPct val="25000"/>
      </a:spcBef>
      <a:spcAft>
        <a:spcPct val="0"/>
      </a:spcAft>
      <a:buClr>
        <a:srgbClr val="FF0000"/>
      </a:buClr>
      <a:defRPr sz="28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8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8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8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8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709" userDrawn="1">
          <p15:clr>
            <a:srgbClr val="A4A3A4"/>
          </p15:clr>
        </p15:guide>
        <p15:guide id="2" pos="333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CF41"/>
    <a:srgbClr val="D9B747"/>
    <a:srgbClr val="A200A2"/>
    <a:srgbClr val="DFB624"/>
    <a:srgbClr val="0D0D0D"/>
    <a:srgbClr val="2B2060"/>
    <a:srgbClr val="212225"/>
    <a:srgbClr val="000000"/>
    <a:srgbClr val="362A7B"/>
    <a:srgbClr val="3F328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9945"/>
    <p:restoredTop sz="94610"/>
  </p:normalViewPr>
  <p:slideViewPr>
    <p:cSldViewPr showGuides="1">
      <p:cViewPr varScale="1">
        <p:scale>
          <a:sx n="115" d="100"/>
          <a:sy n="115" d="100"/>
        </p:scale>
        <p:origin x="208" y="208"/>
      </p:cViewPr>
      <p:guideLst>
        <p:guide orient="horz" pos="709"/>
        <p:guide pos="3334"/>
      </p:guideLst>
    </p:cSldViewPr>
  </p:slideViewPr>
  <p:outlineViewPr>
    <p:cViewPr>
      <p:scale>
        <a:sx n="100" d="100"/>
        <a:sy n="100" d="100"/>
      </p:scale>
      <p:origin x="0" y="-1108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2876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34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handoutMaster" Target="handoutMasters/handoutMaster1.xml"/><Relationship Id="rId8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Bef>
                <a:spcPct val="0"/>
              </a:spcBef>
              <a:buClrTx/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933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buClrTx/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933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440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Bef>
                <a:spcPct val="0"/>
              </a:spcBef>
              <a:buClrTx/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933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91440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buClrTx/>
              <a:defRPr sz="1200"/>
            </a:lvl1pPr>
          </a:lstStyle>
          <a:p>
            <a:fld id="{3DE4EC9A-275B-5C4F-B2D9-75177C7A91F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4474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1">
                <a:solidFill>
                  <a:srgbClr val="FF0000"/>
                </a:solidFill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39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rgbClr val="FF0000"/>
                </a:solidFill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75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685800"/>
            <a:ext cx="4876800" cy="36576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39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572000"/>
            <a:ext cx="50292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139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440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1">
                <a:solidFill>
                  <a:srgbClr val="FF0000"/>
                </a:solidFill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39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91440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rgbClr val="FF0000"/>
                </a:solidFill>
              </a:defRPr>
            </a:lvl1pPr>
          </a:lstStyle>
          <a:p>
            <a:fld id="{AB652F16-66F9-5348-891E-10D77A7D2BF1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004135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65" charset="0"/>
        <a:ea typeface="ＭＳ Ｐゴシック" pitchFamily="-65" charset="-128"/>
        <a:cs typeface="ＭＳ Ｐゴシック" pitchFamily="-65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65" charset="0"/>
        <a:ea typeface="ＭＳ Ｐゴシック" pitchFamily="-65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65" charset="0"/>
        <a:ea typeface="ＭＳ Ｐゴシック" pitchFamily="-65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65" charset="0"/>
        <a:ea typeface="ＭＳ Ｐゴシック" pitchFamily="-65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65" charset="0"/>
        <a:ea typeface="ＭＳ Ｐゴシック" pitchFamily="-65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buSzTx/>
              <a:buFontTx/>
              <a:buNone/>
              <a:tabLst/>
              <a:defRPr/>
            </a:pPr>
            <a:fld id="{6610B936-C036-794D-BF10-F49A4E012FC0}" type="slidenum">
              <a:rPr kumimoji="0" lang="en-GB" sz="1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pPr marL="0" marR="0" lvl="0" indent="0" algn="r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160771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6077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23220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buSzTx/>
              <a:buFontTx/>
              <a:buNone/>
              <a:tabLst/>
              <a:defRPr/>
            </a:pPr>
            <a:fld id="{6610B936-C036-794D-BF10-F49A4E012FC0}" type="slidenum">
              <a:rPr kumimoji="0" lang="en-GB" sz="1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pPr marL="0" marR="0" lvl="0" indent="0" algn="r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t>2</a:t>
            </a:fld>
            <a:endParaRPr kumimoji="0" lang="en-GB" sz="1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160771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6077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99230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652F16-66F9-5348-891E-10D77A7D2BF1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15581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</a:pPr>
            <a:fld id="{1DDF8101-0647-494B-9475-179B14655161}" type="slidenum">
              <a:rPr lang="en-GB" sz="1200">
                <a:solidFill>
                  <a:srgbClr val="000000"/>
                </a:solidFill>
              </a:rPr>
              <a:pPr>
                <a:buClr>
                  <a:srgbClr val="000000"/>
                </a:buClr>
              </a:pPr>
              <a:t>5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200707" name="Rectangle 2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990600" y="685800"/>
            <a:ext cx="4876800" cy="3657600"/>
          </a:xfrm>
          <a:solidFill>
            <a:srgbClr val="FFFFFF"/>
          </a:solidFill>
          <a:ln/>
        </p:spPr>
      </p:sp>
      <p:sp>
        <p:nvSpPr>
          <p:cNvPr id="20070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fld id="{1DDF8101-0647-494B-9475-179B14655161}" type="slidenum">
              <a:rPr kumimoji="0" lang="en-GB" sz="1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pPr marL="0" marR="0" lvl="0" indent="0" algn="r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t>6</a:t>
            </a:fld>
            <a:endParaRPr kumimoji="0" lang="en-GB" sz="1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200707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0070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38864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8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57F3D2C7-8912-0F45-BD33-DA5D71C80792}" type="slidenum">
              <a:rPr lang="en-GB" sz="1200">
                <a:solidFill>
                  <a:srgbClr val="000000"/>
                </a:solidFill>
              </a:rPr>
              <a:pPr/>
              <a:t>8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2478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0600" y="685800"/>
            <a:ext cx="4876800" cy="3657600"/>
          </a:xfrm>
          <a:ln/>
        </p:spPr>
      </p:sp>
      <p:sp>
        <p:nvSpPr>
          <p:cNvPr id="2478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</a:pPr>
            <a:fld id="{1DDF8101-0647-494B-9475-179B14655161}" type="slidenum">
              <a:rPr lang="en-GB" sz="1200">
                <a:solidFill>
                  <a:srgbClr val="000000"/>
                </a:solidFill>
              </a:rPr>
              <a:pPr>
                <a:buClr>
                  <a:srgbClr val="000000"/>
                </a:buClr>
              </a:pPr>
              <a:t>9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200707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0070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92345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buSzTx/>
              <a:buFontTx/>
              <a:buNone/>
              <a:tabLst/>
              <a:defRPr/>
            </a:pPr>
            <a:fld id="{AB652F16-66F9-5348-891E-10D77A7D2BF1}" type="slidenum">
              <a:rPr kumimoji="0" lang="en-GB" sz="12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pPr marL="0" marR="0" lvl="0" indent="0" algn="r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t>14</a:t>
            </a:fld>
            <a:endParaRPr kumimoji="0" lang="en-GB" sz="12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56359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buSzTx/>
              <a:buFontTx/>
              <a:buNone/>
              <a:tabLst/>
              <a:defRPr/>
            </a:pPr>
            <a:fld id="{AB652F16-66F9-5348-891E-10D77A7D2BF1}" type="slidenum">
              <a:rPr kumimoji="0" lang="en-GB" sz="12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pPr marL="0" marR="0" lvl="0" indent="0" algn="r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t>15</a:t>
            </a:fld>
            <a:endParaRPr kumimoji="0" lang="en-GB" sz="12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99505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731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2357093"/>
      </p:ext>
    </p:extLst>
  </p:cSld>
  <p:clrMapOvr>
    <a:masterClrMapping/>
  </p:clrMapOvr>
  <p:transition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550857"/>
      </p:ext>
    </p:extLst>
  </p:cSld>
  <p:clrMapOvr>
    <a:masterClrMapping/>
  </p:clrMapOvr>
  <p:transition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944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944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5816304"/>
      </p:ext>
    </p:extLst>
  </p:cSld>
  <p:clrMapOvr>
    <a:masterClrMapping/>
  </p:clrMapOvr>
  <p:transition>
    <p:zo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60080028"/>
      </p:ext>
    </p:extLst>
  </p:cSld>
  <p:clrMapOvr>
    <a:masterClrMapping/>
  </p:clrMapOvr>
  <p:transition>
    <p:zo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731"/>
            <a:ext cx="7772400" cy="14700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A84EE139-3CA0-CA4D-B227-F77FDE861972}" type="datetime1">
              <a:rPr lang="en-GB"/>
              <a:pPr>
                <a:buClr>
                  <a:prstClr val="white"/>
                </a:buClr>
                <a:defRPr/>
              </a:pPr>
              <a:t>10/09/2023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r>
              <a:rPr lang="en-US"/>
              <a:t>Virgo June 2013 - EAGLE: Comparison with Observations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6B1AB2EF-3268-7C4F-BDAC-B4D1E934B94E}" type="slidenum">
              <a:rPr lang="en-US"/>
              <a:pPr>
                <a:buClr>
                  <a:prstClr val="white"/>
                </a:buCl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3904329"/>
      </p:ext>
    </p:extLst>
  </p:cSld>
  <p:clrMapOvr>
    <a:masterClrMapping/>
  </p:clrMapOvr>
  <p:transition>
    <p:zoom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BC48AAF4-8B32-3C40-BAF9-75DB70309A95}" type="datetime1">
              <a:rPr lang="en-GB"/>
              <a:pPr>
                <a:buClr>
                  <a:prstClr val="white"/>
                </a:buClr>
                <a:defRPr/>
              </a:pPr>
              <a:t>10/09/2023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r>
              <a:rPr lang="en-US"/>
              <a:t>Virgo June 2013 - EAGLE: Comparison with Observations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36266D9D-D7BF-B847-8D08-E2B974A92044}" type="slidenum">
              <a:rPr lang="en-US"/>
              <a:pPr>
                <a:buClr>
                  <a:prstClr val="white"/>
                </a:buCl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881481"/>
      </p:ext>
    </p:extLst>
  </p:cSld>
  <p:clrMapOvr>
    <a:masterClrMapping/>
  </p:clrMapOvr>
  <p:transition>
    <p:zoom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7206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B2765459-915F-2F4E-A4F5-6E097DB02BFA}" type="datetime1">
              <a:rPr lang="en-GB"/>
              <a:pPr>
                <a:buClr>
                  <a:prstClr val="white"/>
                </a:buClr>
                <a:defRPr/>
              </a:pPr>
              <a:t>10/09/2023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r>
              <a:rPr lang="en-US"/>
              <a:t>Virgo June 2013 - EAGLE: Comparison with Observations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DABC03F3-F85B-FC45-90F9-9E7DD86292CB}" type="slidenum">
              <a:rPr lang="en-US"/>
              <a:pPr>
                <a:buClr>
                  <a:prstClr val="white"/>
                </a:buCl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2306690"/>
      </p:ext>
    </p:extLst>
  </p:cSld>
  <p:clrMapOvr>
    <a:masterClrMapping/>
  </p:clrMapOvr>
  <p:transition>
    <p:zoom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469C5DB7-F7A6-9944-A20A-351EB27E945B}" type="datetime1">
              <a:rPr lang="en-GB"/>
              <a:pPr>
                <a:buClr>
                  <a:prstClr val="white"/>
                </a:buClr>
                <a:defRPr/>
              </a:pPr>
              <a:t>10/09/2023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r>
              <a:rPr lang="en-US"/>
              <a:t>Virgo June 2013 - EAGLE: Comparison with Observations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4FDE90B3-2E7E-CA45-AE8B-F8FC4516FC3A}" type="slidenum">
              <a:rPr lang="en-US"/>
              <a:pPr>
                <a:buClr>
                  <a:prstClr val="white"/>
                </a:buCl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0826211"/>
      </p:ext>
    </p:extLst>
  </p:cSld>
  <p:clrMapOvr>
    <a:masterClrMapping/>
  </p:clrMapOvr>
  <p:transition>
    <p:zoom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78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78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4A7F6928-E95C-FD45-8210-A4C6A8D50A7D}" type="datetime1">
              <a:rPr lang="en-GB"/>
              <a:pPr>
                <a:buClr>
                  <a:prstClr val="white"/>
                </a:buClr>
                <a:defRPr/>
              </a:pPr>
              <a:t>10/09/2023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r>
              <a:rPr lang="en-US"/>
              <a:t>Virgo June 2013 - EAGLE: Comparison with Observations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0A1FE89F-DBA6-1640-9E51-888FF097F4DD}" type="slidenum">
              <a:rPr lang="en-US"/>
              <a:pPr>
                <a:buClr>
                  <a:prstClr val="white"/>
                </a:buCl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3762402"/>
      </p:ext>
    </p:extLst>
  </p:cSld>
  <p:clrMapOvr>
    <a:masterClrMapping/>
  </p:clrMapOvr>
  <p:transition>
    <p:zoom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0F95BBC9-59FE-8E46-A191-9BE3D91D047D}" type="datetime1">
              <a:rPr lang="en-GB"/>
              <a:pPr>
                <a:buClr>
                  <a:prstClr val="white"/>
                </a:buClr>
                <a:defRPr/>
              </a:pPr>
              <a:t>10/09/2023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r>
              <a:rPr lang="en-US"/>
              <a:t>Virgo June 2013 - EAGLE: Comparison with Observations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177AFB35-0967-564F-8399-0428A66112C7}" type="slidenum">
              <a:rPr lang="en-US"/>
              <a:pPr>
                <a:buClr>
                  <a:prstClr val="white"/>
                </a:buCl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144194"/>
      </p:ext>
    </p:extLst>
  </p:cSld>
  <p:clrMapOvr>
    <a:masterClrMapping/>
  </p:clrMapOvr>
  <p:transition>
    <p:zoom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ED3E9FD4-36C3-AB41-9E9E-80E6EF6FDF4C}" type="datetime1">
              <a:rPr lang="en-GB"/>
              <a:pPr>
                <a:buClr>
                  <a:prstClr val="white"/>
                </a:buClr>
                <a:defRPr/>
              </a:pPr>
              <a:t>10/09/2023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r>
              <a:rPr lang="en-US"/>
              <a:t>Virgo June 2013 - EAGLE: Comparison with Observations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76F10C7F-DF25-E741-9316-16F33227C4D6}" type="slidenum">
              <a:rPr lang="en-US"/>
              <a:pPr>
                <a:buClr>
                  <a:prstClr val="white"/>
                </a:buCl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661610"/>
      </p:ext>
    </p:extLst>
  </p:cSld>
  <p:clrMapOvr>
    <a:masterClrMapping/>
  </p:clrMapOvr>
  <p:transition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1533984"/>
      </p:ext>
    </p:extLst>
  </p:cSld>
  <p:clrMapOvr>
    <a:masterClrMapping/>
  </p:clrMapOvr>
  <p:transition>
    <p:zoom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356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8A782689-06D4-0646-86F0-6C70A8ECD4D4}" type="datetime1">
              <a:rPr lang="en-GB"/>
              <a:pPr>
                <a:buClr>
                  <a:prstClr val="white"/>
                </a:buClr>
                <a:defRPr/>
              </a:pPr>
              <a:t>10/09/2023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r>
              <a:rPr lang="en-US"/>
              <a:t>Virgo June 2013 - EAGLE: Comparison with Observations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AC0541EB-8086-2D4F-A672-07D6E891D0E1}" type="slidenum">
              <a:rPr lang="en-US"/>
              <a:pPr>
                <a:buClr>
                  <a:prstClr val="white"/>
                </a:buCl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168214"/>
      </p:ext>
    </p:extLst>
  </p:cSld>
  <p:clrMapOvr>
    <a:masterClrMapping/>
  </p:clrMapOvr>
  <p:transition>
    <p:zoom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GB" noProof="0"/>
              <a:t>Drag picture to placeholder or click icon to add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78729FA8-489E-624D-AD86-C64DE635E12C}" type="datetime1">
              <a:rPr lang="en-GB"/>
              <a:pPr>
                <a:buClr>
                  <a:prstClr val="white"/>
                </a:buClr>
                <a:defRPr/>
              </a:pPr>
              <a:t>10/09/2023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r>
              <a:rPr lang="en-US"/>
              <a:t>Virgo June 2013 - EAGLE: Comparison with Observations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1880EAFF-ADB0-BA49-BE36-97FA22603F29}" type="slidenum">
              <a:rPr lang="en-US"/>
              <a:pPr>
                <a:buClr>
                  <a:prstClr val="white"/>
                </a:buCl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5806970"/>
      </p:ext>
    </p:extLst>
  </p:cSld>
  <p:clrMapOvr>
    <a:masterClrMapping/>
  </p:clrMapOvr>
  <p:transition>
    <p:zoom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28BE4A04-631A-D640-917B-7EE0A288201A}" type="datetime1">
              <a:rPr lang="en-GB"/>
              <a:pPr>
                <a:buClr>
                  <a:prstClr val="white"/>
                </a:buClr>
                <a:defRPr/>
              </a:pPr>
              <a:t>10/09/2023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r>
              <a:rPr lang="en-US"/>
              <a:t>Virgo June 2013 - EAGLE: Comparison with Observations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BDDC218E-6C60-D74B-986C-7F289C670FB3}" type="slidenum">
              <a:rPr lang="en-US"/>
              <a:pPr>
                <a:buClr>
                  <a:prstClr val="white"/>
                </a:buCl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535690"/>
      </p:ext>
    </p:extLst>
  </p:cSld>
  <p:clrMapOvr>
    <a:masterClrMapping/>
  </p:clrMapOvr>
  <p:transition>
    <p:zoom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944"/>
            <a:ext cx="2057400" cy="585152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944"/>
            <a:ext cx="6019800" cy="585152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6D0C8098-B08E-014D-AA73-68D652069F41}" type="datetime1">
              <a:rPr lang="en-GB"/>
              <a:pPr>
                <a:buClr>
                  <a:prstClr val="white"/>
                </a:buClr>
                <a:defRPr/>
              </a:pPr>
              <a:t>10/09/2023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r>
              <a:rPr lang="en-US"/>
              <a:t>Virgo June 2013 - EAGLE: Comparison with Observations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EDDB953E-8729-A145-B8BF-2CC8B0C16D6C}" type="slidenum">
              <a:rPr lang="en-US"/>
              <a:pPr>
                <a:buClr>
                  <a:prstClr val="white"/>
                </a:buCl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704413"/>
      </p:ext>
    </p:extLst>
  </p:cSld>
  <p:clrMapOvr>
    <a:masterClrMapping/>
  </p:clrMapOvr>
  <p:transition>
    <p:zoom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8317802"/>
      </p:ext>
    </p:extLst>
  </p:cSld>
  <p:clrMapOvr>
    <a:masterClrMapping/>
  </p:clrMapOvr>
  <p:transition>
    <p:zoom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505438"/>
      </p:ext>
    </p:extLst>
  </p:cSld>
  <p:clrMapOvr>
    <a:masterClrMapping/>
  </p:clrMapOvr>
  <p:transition>
    <p:zoom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09980273"/>
      </p:ext>
    </p:extLst>
  </p:cSld>
  <p:clrMapOvr>
    <a:masterClrMapping/>
  </p:clrMapOvr>
  <p:transition>
    <p:zoom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851776"/>
      </p:ext>
    </p:extLst>
  </p:cSld>
  <p:clrMapOvr>
    <a:masterClrMapping/>
  </p:clrMapOvr>
  <p:transition>
    <p:zoom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203830"/>
      </p:ext>
    </p:extLst>
  </p:cSld>
  <p:clrMapOvr>
    <a:masterClrMapping/>
  </p:clrMapOvr>
  <p:transition>
    <p:zoom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022729"/>
      </p:ext>
    </p:extLst>
  </p:cSld>
  <p:clrMapOvr>
    <a:masterClrMapping/>
  </p:clrMapOvr>
  <p:transition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7206"/>
            <a:ext cx="77724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82884207"/>
      </p:ext>
    </p:extLst>
  </p:cSld>
  <p:clrMapOvr>
    <a:masterClrMapping/>
  </p:clrMapOvr>
  <p:transition>
    <p:zoom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5226885"/>
      </p:ext>
    </p:extLst>
  </p:cSld>
  <p:clrMapOvr>
    <a:masterClrMapping/>
  </p:clrMapOvr>
  <p:transition>
    <p:zoom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80892337"/>
      </p:ext>
    </p:extLst>
  </p:cSld>
  <p:clrMapOvr>
    <a:masterClrMapping/>
  </p:clrMapOvr>
  <p:transition>
    <p:zoom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4168056"/>
      </p:ext>
    </p:extLst>
  </p:cSld>
  <p:clrMapOvr>
    <a:masterClrMapping/>
  </p:clrMapOvr>
  <p:transition>
    <p:zoom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144762"/>
      </p:ext>
    </p:extLst>
  </p:cSld>
  <p:clrMapOvr>
    <a:masterClrMapping/>
  </p:clrMapOvr>
  <p:transition>
    <p:zoom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221617"/>
      </p:ext>
    </p:extLst>
  </p:cSld>
  <p:clrMapOvr>
    <a:masterClrMapping/>
  </p:clrMapOvr>
  <p:transition>
    <p:zoom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949135"/>
      </p:ext>
    </p:extLst>
  </p:cSld>
  <p:clrMapOvr>
    <a:masterClrMapping/>
  </p:clrMapOvr>
  <p:transition>
    <p:zoom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488238"/>
      </p:ext>
    </p:extLst>
  </p:cSld>
  <p:clrMapOvr>
    <a:masterClrMapping/>
  </p:clrMapOvr>
  <p:transition>
    <p:zoom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7578069"/>
      </p:ext>
    </p:extLst>
  </p:cSld>
  <p:clrMapOvr>
    <a:masterClrMapping/>
  </p:clrMapOvr>
  <p:transition>
    <p:zoom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56933467"/>
      </p:ext>
    </p:extLst>
  </p:cSld>
  <p:clrMapOvr>
    <a:masterClrMapping/>
  </p:clrMapOvr>
  <p:transition>
    <p:zoom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1987409"/>
      </p:ext>
    </p:extLst>
  </p:cSld>
  <p:clrMapOvr>
    <a:masterClrMapping/>
  </p:clrMapOvr>
  <p:transition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192013"/>
      </p:ext>
    </p:extLst>
  </p:cSld>
  <p:clrMapOvr>
    <a:masterClrMapping/>
  </p:clrMapOvr>
  <p:transition>
    <p:zoom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1982132"/>
      </p:ext>
    </p:extLst>
  </p:cSld>
  <p:clrMapOvr>
    <a:masterClrMapping/>
  </p:clrMapOvr>
  <p:transition>
    <p:zoom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665970"/>
      </p:ext>
    </p:extLst>
  </p:cSld>
  <p:clrMapOvr>
    <a:masterClrMapping/>
  </p:clrMapOvr>
  <p:transition>
    <p:zoom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06401374"/>
      </p:ext>
    </p:extLst>
  </p:cSld>
  <p:clrMapOvr>
    <a:masterClrMapping/>
  </p:clrMapOvr>
  <p:transition>
    <p:zoom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97380090"/>
      </p:ext>
    </p:extLst>
  </p:cSld>
  <p:clrMapOvr>
    <a:masterClrMapping/>
  </p:clrMapOvr>
  <p:transition>
    <p:zoom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83946582"/>
      </p:ext>
    </p:extLst>
  </p:cSld>
  <p:clrMapOvr>
    <a:masterClrMapping/>
  </p:clrMapOvr>
  <p:transition>
    <p:zoom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942938"/>
      </p:ext>
    </p:extLst>
  </p:cSld>
  <p:clrMapOvr>
    <a:masterClrMapping/>
  </p:clrMapOvr>
  <p:transition>
    <p:zoom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4280376"/>
      </p:ext>
    </p:extLst>
  </p:cSld>
  <p:clrMapOvr>
    <a:masterClrMapping/>
  </p:clrMapOvr>
  <p:transition>
    <p:zoom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42516737"/>
      </p:ext>
    </p:extLst>
  </p:cSld>
  <p:clrMapOvr>
    <a:masterClrMapping/>
  </p:clrMapOvr>
  <p:transition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78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78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6166285"/>
      </p:ext>
    </p:extLst>
  </p:cSld>
  <p:clrMapOvr>
    <a:masterClrMapping/>
  </p:clrMapOvr>
  <p:transition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7700053"/>
      </p:ext>
    </p:extLst>
  </p:cSld>
  <p:clrMapOvr>
    <a:masterClrMapping/>
  </p:clrMapOvr>
  <p:transition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69005729"/>
      </p:ext>
    </p:extLst>
  </p:cSld>
  <p:clrMapOvr>
    <a:masterClrMapping/>
  </p:clrMapOvr>
  <p:transition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356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74200331"/>
      </p:ext>
    </p:extLst>
  </p:cSld>
  <p:clrMapOvr>
    <a:masterClrMapping/>
  </p:clrMapOvr>
  <p:transition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18880612"/>
      </p:ext>
    </p:extLst>
  </p:cSld>
  <p:clrMapOvr>
    <a:masterClrMapping/>
  </p:clrMapOvr>
  <p:transition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3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4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4475310" y="3030539"/>
            <a:ext cx="193457" cy="804614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93" tIns="47896" rIns="95793" bIns="47896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defRPr/>
            </a:pPr>
            <a:endParaRPr lang="en-GB" sz="4600">
              <a:solidFill>
                <a:schemeClr val="tx2"/>
              </a:solidFill>
              <a:latin typeface="Times New Roman" charset="0"/>
              <a:ea typeface="+mn-ea"/>
              <a:cs typeface="+mn-cs"/>
            </a:endParaRPr>
          </a:p>
        </p:txBody>
      </p:sp>
      <p:sp>
        <p:nvSpPr>
          <p:cNvPr id="1110" name="Rectangle 86"/>
          <p:cNvSpPr>
            <a:spLocks noChangeArrowheads="1"/>
          </p:cNvSpPr>
          <p:nvPr userDrawn="1"/>
        </p:nvSpPr>
        <p:spPr bwMode="auto">
          <a:xfrm>
            <a:off x="152400" y="685801"/>
            <a:ext cx="1359346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latin typeface="Verdana" charset="0"/>
            </a:endParaRPr>
          </a:p>
        </p:txBody>
      </p:sp>
      <p:pic>
        <p:nvPicPr>
          <p:cNvPr id="1028" name="Picture 87" descr="icc5"/>
          <p:cNvPicPr>
            <a:picLocks noChangeAspect="1" noChangeArrowheads="1"/>
          </p:cNvPicPr>
          <p:nvPr userDrawn="1"/>
        </p:nvPicPr>
        <p:blipFill>
          <a:blip r:embed="rId1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335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29" name="Group 90"/>
          <p:cNvGrpSpPr>
            <a:grpSpLocks/>
          </p:cNvGrpSpPr>
          <p:nvPr userDrawn="1"/>
        </p:nvGrpSpPr>
        <p:grpSpPr bwMode="auto">
          <a:xfrm>
            <a:off x="5929466" y="6477000"/>
            <a:ext cx="3062287" cy="298450"/>
            <a:chOff x="3888" y="4032"/>
            <a:chExt cx="1689" cy="144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888" y="4032"/>
              <a:ext cx="1680" cy="144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116" name="Rectangle 92"/>
            <p:cNvSpPr>
              <a:spLocks noChangeArrowheads="1"/>
            </p:cNvSpPr>
            <p:nvPr/>
          </p:nvSpPr>
          <p:spPr bwMode="auto">
            <a:xfrm>
              <a:off x="3989" y="4032"/>
              <a:ext cx="1487" cy="121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  <a:ea typeface="+mn-ea"/>
                  <a:cs typeface="+mn-cs"/>
                </a:rPr>
                <a:t>Institute for Computational Cosmology</a:t>
              </a:r>
            </a:p>
          </p:txBody>
        </p:sp>
        <p:sp>
          <p:nvSpPr>
            <p:cNvPr id="1117" name="Rectangle 93"/>
            <p:cNvSpPr>
              <a:spLocks noChangeArrowheads="1"/>
            </p:cNvSpPr>
            <p:nvPr/>
          </p:nvSpPr>
          <p:spPr bwMode="auto">
            <a:xfrm>
              <a:off x="3989" y="4032"/>
              <a:ext cx="1487" cy="121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  <a:ea typeface="+mn-ea"/>
                  <a:cs typeface="+mn-cs"/>
                </a:rPr>
                <a:t>Institute for Computational Cosmology</a:t>
              </a: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888" y="4032"/>
              <a:ext cx="168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  <a:ea typeface="+mn-ea"/>
                  <a:cs typeface="+mn-cs"/>
                </a:rPr>
                <a:t>Institute for Computational Cosmology</a:t>
              </a: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5524" r:id="rId1"/>
    <p:sldLayoutId id="2147485525" r:id="rId2"/>
    <p:sldLayoutId id="2147485526" r:id="rId3"/>
    <p:sldLayoutId id="2147485527" r:id="rId4"/>
    <p:sldLayoutId id="2147485528" r:id="rId5"/>
    <p:sldLayoutId id="2147485529" r:id="rId6"/>
    <p:sldLayoutId id="2147485530" r:id="rId7"/>
    <p:sldLayoutId id="2147485531" r:id="rId8"/>
    <p:sldLayoutId id="2147485532" r:id="rId9"/>
    <p:sldLayoutId id="2147485533" r:id="rId10"/>
    <p:sldLayoutId id="2147485534" r:id="rId11"/>
  </p:sldLayoutIdLst>
  <p:transition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4475310" y="3030539"/>
            <a:ext cx="193457" cy="804614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93" tIns="47896" rIns="95793" bIns="47896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defRPr/>
            </a:pPr>
            <a:endParaRPr lang="en-GB" sz="4600">
              <a:solidFill>
                <a:srgbClr val="000000"/>
              </a:solidFill>
              <a:latin typeface="Times New Roman" charset="0"/>
              <a:ea typeface="+mn-ea"/>
              <a:cs typeface="+mn-cs"/>
            </a:endParaRPr>
          </a:p>
        </p:txBody>
      </p:sp>
      <p:sp>
        <p:nvSpPr>
          <p:cNvPr id="1110" name="Rectangle 86"/>
          <p:cNvSpPr>
            <a:spLocks noChangeArrowheads="1"/>
          </p:cNvSpPr>
          <p:nvPr userDrawn="1"/>
        </p:nvSpPr>
        <p:spPr bwMode="auto">
          <a:xfrm>
            <a:off x="152400" y="685801"/>
            <a:ext cx="1359346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56324" name="Picture 87" descr="icc5"/>
          <p:cNvPicPr>
            <a:picLocks noChangeAspect="1" noChangeArrowheads="1"/>
          </p:cNvPicPr>
          <p:nvPr userDrawn="1"/>
        </p:nvPicPr>
        <p:blipFill>
          <a:blip r:embed="rId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335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6325" name="Group 90"/>
          <p:cNvGrpSpPr>
            <a:grpSpLocks/>
          </p:cNvGrpSpPr>
          <p:nvPr userDrawn="1"/>
        </p:nvGrpSpPr>
        <p:grpSpPr bwMode="auto">
          <a:xfrm>
            <a:off x="5929466" y="6477000"/>
            <a:ext cx="3062287" cy="298450"/>
            <a:chOff x="3888" y="4032"/>
            <a:chExt cx="1689" cy="144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888" y="4032"/>
              <a:ext cx="1680" cy="144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116" name="Rectangle 92"/>
            <p:cNvSpPr>
              <a:spLocks noChangeArrowheads="1"/>
            </p:cNvSpPr>
            <p:nvPr/>
          </p:nvSpPr>
          <p:spPr bwMode="auto">
            <a:xfrm>
              <a:off x="3989" y="4032"/>
              <a:ext cx="1487" cy="121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  <a:ea typeface="+mn-ea"/>
                  <a:cs typeface="+mn-cs"/>
                </a:rPr>
                <a:t>Institute for Computational Cosmology</a:t>
              </a:r>
            </a:p>
          </p:txBody>
        </p:sp>
        <p:sp>
          <p:nvSpPr>
            <p:cNvPr id="1117" name="Rectangle 93"/>
            <p:cNvSpPr>
              <a:spLocks noChangeArrowheads="1"/>
            </p:cNvSpPr>
            <p:nvPr/>
          </p:nvSpPr>
          <p:spPr bwMode="auto">
            <a:xfrm>
              <a:off x="3989" y="4032"/>
              <a:ext cx="1487" cy="121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  <a:ea typeface="+mn-ea"/>
                  <a:cs typeface="+mn-cs"/>
                </a:rPr>
                <a:t>Institute for Computational Cosmology</a:t>
              </a: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888" y="4032"/>
              <a:ext cx="168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  <a:ea typeface="+mn-ea"/>
                  <a:cs typeface="+mn-cs"/>
                </a:rPr>
                <a:t>Institute for Computational Cosmology</a:t>
              </a: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5557" r:id="rId1"/>
  </p:sldLayoutIdLst>
  <p:transition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5632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6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65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200">
                <a:solidFill>
                  <a:prstClr val="white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lnSpc>
                <a:spcPct val="100000"/>
              </a:lnSpc>
              <a:defRPr/>
            </a:pPr>
            <a:fld id="{7D349640-9ABA-594B-99A1-5D1966640DC2}" type="datetime1">
              <a:rPr lang="en-GB"/>
              <a:pPr>
                <a:lnSpc>
                  <a:spcPct val="100000"/>
                </a:lnSpc>
                <a:defRPr/>
              </a:pPr>
              <a:t>10/09/2023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656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200">
                <a:solidFill>
                  <a:prstClr val="white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lnSpc>
                <a:spcPct val="100000"/>
              </a:lnSpc>
              <a:defRPr/>
            </a:pPr>
            <a:r>
              <a:rPr lang="en-US"/>
              <a:t>Virgo June 2013 - EAGLE: Comparison with Observations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65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200">
                <a:solidFill>
                  <a:prstClr val="white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lnSpc>
                <a:spcPct val="100000"/>
              </a:lnSpc>
              <a:defRPr/>
            </a:pPr>
            <a:fld id="{3FD5CBBB-B9CA-DF4B-8742-91CC16D42C55}" type="slidenum">
              <a:rPr lang="en-US"/>
              <a:pPr>
                <a:lnSpc>
                  <a:spcPct val="100000"/>
                </a:lnSpc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28840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5598" r:id="rId1"/>
    <p:sldLayoutId id="2147485599" r:id="rId2"/>
    <p:sldLayoutId id="2147485600" r:id="rId3"/>
    <p:sldLayoutId id="2147485601" r:id="rId4"/>
    <p:sldLayoutId id="2147485602" r:id="rId5"/>
    <p:sldLayoutId id="2147485603" r:id="rId6"/>
    <p:sldLayoutId id="2147485604" r:id="rId7"/>
    <p:sldLayoutId id="2147485605" r:id="rId8"/>
    <p:sldLayoutId id="2147485606" r:id="rId9"/>
    <p:sldLayoutId id="2147485607" r:id="rId10"/>
    <p:sldLayoutId id="2147485608" r:id="rId11"/>
  </p:sldLayoutIdLst>
  <p:transition>
    <p:zoom/>
  </p:transition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93" tIns="47896" rIns="95793" bIns="47896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defRPr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110" name="Rectangle 86"/>
          <p:cNvSpPr>
            <a:spLocks noChangeArrowheads="1"/>
          </p:cNvSpPr>
          <p:nvPr userDrawn="1"/>
        </p:nvSpPr>
        <p:spPr bwMode="auto">
          <a:xfrm>
            <a:off x="152400" y="685800"/>
            <a:ext cx="13477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1028" name="Picture 87" descr="icc5"/>
          <p:cNvPicPr>
            <a:picLocks noChangeAspect="1" noChangeArrowheads="1"/>
          </p:cNvPicPr>
          <p:nvPr userDrawn="1"/>
        </p:nvPicPr>
        <p:blipFill>
          <a:blip r:embed="rId1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335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29" name="Group 90"/>
          <p:cNvGrpSpPr>
            <a:grpSpLocks/>
          </p:cNvGrpSpPr>
          <p:nvPr userDrawn="1"/>
        </p:nvGrpSpPr>
        <p:grpSpPr bwMode="auto">
          <a:xfrm>
            <a:off x="5929313" y="6477000"/>
            <a:ext cx="3062287" cy="298450"/>
            <a:chOff x="3888" y="4032"/>
            <a:chExt cx="1689" cy="144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888" y="4032"/>
              <a:ext cx="1680" cy="144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16" name="Rectangle 92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7" name="Rectangle 93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888" y="4032"/>
              <a:ext cx="168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91413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740" r:id="rId1"/>
    <p:sldLayoutId id="2147485741" r:id="rId2"/>
    <p:sldLayoutId id="2147485742" r:id="rId3"/>
    <p:sldLayoutId id="2147485743" r:id="rId4"/>
    <p:sldLayoutId id="2147485744" r:id="rId5"/>
    <p:sldLayoutId id="2147485745" r:id="rId6"/>
    <p:sldLayoutId id="2147485746" r:id="rId7"/>
    <p:sldLayoutId id="2147485747" r:id="rId8"/>
    <p:sldLayoutId id="2147485748" r:id="rId9"/>
    <p:sldLayoutId id="2147485749" r:id="rId10"/>
    <p:sldLayoutId id="2147485750" r:id="rId11"/>
  </p:sldLayoutIdLst>
  <p:transition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7"/>
          <p:cNvSpPr>
            <a:spLocks noChangeArrowheads="1"/>
          </p:cNvSpPr>
          <p:nvPr userDrawn="1"/>
        </p:nvSpPr>
        <p:spPr bwMode="auto">
          <a:xfrm>
            <a:off x="4475163" y="3030538"/>
            <a:ext cx="193675" cy="804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93" tIns="47896" rIns="95793" bIns="47896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2051" name="Rectangle 86"/>
          <p:cNvSpPr>
            <a:spLocks noChangeArrowheads="1"/>
          </p:cNvSpPr>
          <p:nvPr userDrawn="1"/>
        </p:nvSpPr>
        <p:spPr bwMode="auto">
          <a:xfrm>
            <a:off x="152400" y="685800"/>
            <a:ext cx="135890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2052" name="Picture 87" descr="icc5"/>
          <p:cNvPicPr>
            <a:picLocks noChangeAspect="1" noChangeArrowheads="1"/>
          </p:cNvPicPr>
          <p:nvPr userDrawn="1"/>
        </p:nvPicPr>
        <p:blipFill>
          <a:blip r:embed="rId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335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053" name="Group 90"/>
          <p:cNvGrpSpPr>
            <a:grpSpLocks/>
          </p:cNvGrpSpPr>
          <p:nvPr userDrawn="1"/>
        </p:nvGrpSpPr>
        <p:grpSpPr bwMode="auto">
          <a:xfrm>
            <a:off x="5929313" y="6477000"/>
            <a:ext cx="3062287" cy="298450"/>
            <a:chOff x="3888" y="4032"/>
            <a:chExt cx="1689" cy="144"/>
          </a:xfrm>
        </p:grpSpPr>
        <p:sp>
          <p:nvSpPr>
            <p:cNvPr id="2054" name="AutoShape 91"/>
            <p:cNvSpPr>
              <a:spLocks noChangeArrowheads="1"/>
            </p:cNvSpPr>
            <p:nvPr/>
          </p:nvSpPr>
          <p:spPr bwMode="auto">
            <a:xfrm>
              <a:off x="3888" y="4032"/>
              <a:ext cx="1680" cy="144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055" name="Rectangle 92"/>
            <p:cNvSpPr>
              <a:spLocks noChangeArrowheads="1"/>
            </p:cNvSpPr>
            <p:nvPr/>
          </p:nvSpPr>
          <p:spPr bwMode="auto">
            <a:xfrm>
              <a:off x="3989" y="4032"/>
              <a:ext cx="1487" cy="1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2056" name="Rectangle 93"/>
            <p:cNvSpPr>
              <a:spLocks noChangeArrowheads="1"/>
            </p:cNvSpPr>
            <p:nvPr/>
          </p:nvSpPr>
          <p:spPr bwMode="auto">
            <a:xfrm>
              <a:off x="3989" y="4032"/>
              <a:ext cx="1487" cy="1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2057" name="Rectangle 94"/>
            <p:cNvSpPr>
              <a:spLocks noChangeArrowheads="1"/>
            </p:cNvSpPr>
            <p:nvPr/>
          </p:nvSpPr>
          <p:spPr bwMode="auto">
            <a:xfrm>
              <a:off x="3888" y="4032"/>
              <a:ext cx="1689" cy="1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349335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760" r:id="rId1"/>
  </p:sldLayoutIdLst>
  <p:transition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7"/>
          <p:cNvSpPr>
            <a:spLocks noChangeArrowheads="1"/>
          </p:cNvSpPr>
          <p:nvPr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93" tIns="47896" rIns="95793" bIns="47896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grpSp>
        <p:nvGrpSpPr>
          <p:cNvPr id="1027" name="Group 9"/>
          <p:cNvGrpSpPr>
            <a:grpSpLocks/>
          </p:cNvGrpSpPr>
          <p:nvPr/>
        </p:nvGrpSpPr>
        <p:grpSpPr bwMode="auto">
          <a:xfrm>
            <a:off x="228600" y="304800"/>
            <a:ext cx="533400" cy="561975"/>
            <a:chOff x="146" y="195"/>
            <a:chExt cx="582" cy="669"/>
          </a:xfrm>
        </p:grpSpPr>
        <p:sp>
          <p:nvSpPr>
            <p:cNvPr id="1033" name="Freeform 10"/>
            <p:cNvSpPr>
              <a:spLocks/>
            </p:cNvSpPr>
            <p:nvPr/>
          </p:nvSpPr>
          <p:spPr bwMode="auto">
            <a:xfrm>
              <a:off x="246" y="248"/>
              <a:ext cx="478" cy="612"/>
            </a:xfrm>
            <a:custGeom>
              <a:avLst/>
              <a:gdLst>
                <a:gd name="T0" fmla="*/ 478 w 478"/>
                <a:gd name="T1" fmla="*/ 0 h 614"/>
                <a:gd name="T2" fmla="*/ 478 w 478"/>
                <a:gd name="T3" fmla="*/ 5 h 614"/>
                <a:gd name="T4" fmla="*/ 478 w 478"/>
                <a:gd name="T5" fmla="*/ 23 h 614"/>
                <a:gd name="T6" fmla="*/ 478 w 478"/>
                <a:gd name="T7" fmla="*/ 40 h 614"/>
                <a:gd name="T8" fmla="*/ 477 w 478"/>
                <a:gd name="T9" fmla="*/ 70 h 614"/>
                <a:gd name="T10" fmla="*/ 474 w 478"/>
                <a:gd name="T11" fmla="*/ 106 h 614"/>
                <a:gd name="T12" fmla="*/ 465 w 478"/>
                <a:gd name="T13" fmla="*/ 161 h 614"/>
                <a:gd name="T14" fmla="*/ 459 w 478"/>
                <a:gd name="T15" fmla="*/ 206 h 614"/>
                <a:gd name="T16" fmla="*/ 452 w 478"/>
                <a:gd name="T17" fmla="*/ 238 h 614"/>
                <a:gd name="T18" fmla="*/ 439 w 478"/>
                <a:gd name="T19" fmla="*/ 280 h 614"/>
                <a:gd name="T20" fmla="*/ 403 w 478"/>
                <a:gd name="T21" fmla="*/ 375 h 614"/>
                <a:gd name="T22" fmla="*/ 354 w 478"/>
                <a:gd name="T23" fmla="*/ 462 h 614"/>
                <a:gd name="T24" fmla="*/ 321 w 478"/>
                <a:gd name="T25" fmla="*/ 511 h 614"/>
                <a:gd name="T26" fmla="*/ 287 w 478"/>
                <a:gd name="T27" fmla="*/ 554 h 614"/>
                <a:gd name="T28" fmla="*/ 257 w 478"/>
                <a:gd name="T29" fmla="*/ 589 h 614"/>
                <a:gd name="T30" fmla="*/ 247 w 478"/>
                <a:gd name="T31" fmla="*/ 600 h 614"/>
                <a:gd name="T32" fmla="*/ 246 w 478"/>
                <a:gd name="T33" fmla="*/ 600 h 614"/>
                <a:gd name="T34" fmla="*/ 236 w 478"/>
                <a:gd name="T35" fmla="*/ 590 h 614"/>
                <a:gd name="T36" fmla="*/ 216 w 478"/>
                <a:gd name="T37" fmla="*/ 572 h 614"/>
                <a:gd name="T38" fmla="*/ 206 w 478"/>
                <a:gd name="T39" fmla="*/ 563 h 614"/>
                <a:gd name="T40" fmla="*/ 195 w 478"/>
                <a:gd name="T41" fmla="*/ 551 h 614"/>
                <a:gd name="T42" fmla="*/ 180 w 478"/>
                <a:gd name="T43" fmla="*/ 533 h 614"/>
                <a:gd name="T44" fmla="*/ 159 w 478"/>
                <a:gd name="T45" fmla="*/ 500 h 614"/>
                <a:gd name="T46" fmla="*/ 144 w 478"/>
                <a:gd name="T47" fmla="*/ 477 h 614"/>
                <a:gd name="T48" fmla="*/ 129 w 478"/>
                <a:gd name="T49" fmla="*/ 456 h 614"/>
                <a:gd name="T50" fmla="*/ 105 w 478"/>
                <a:gd name="T51" fmla="*/ 424 h 614"/>
                <a:gd name="T52" fmla="*/ 80 w 478"/>
                <a:gd name="T53" fmla="*/ 392 h 614"/>
                <a:gd name="T54" fmla="*/ 64 w 478"/>
                <a:gd name="T55" fmla="*/ 359 h 614"/>
                <a:gd name="T56" fmla="*/ 54 w 478"/>
                <a:gd name="T57" fmla="*/ 330 h 614"/>
                <a:gd name="T58" fmla="*/ 42 w 478"/>
                <a:gd name="T59" fmla="*/ 296 h 614"/>
                <a:gd name="T60" fmla="*/ 32 w 478"/>
                <a:gd name="T61" fmla="*/ 267 h 614"/>
                <a:gd name="T62" fmla="*/ 23 w 478"/>
                <a:gd name="T63" fmla="*/ 231 h 614"/>
                <a:gd name="T64" fmla="*/ 14 w 478"/>
                <a:gd name="T65" fmla="*/ 193 h 614"/>
                <a:gd name="T66" fmla="*/ 8 w 478"/>
                <a:gd name="T67" fmla="*/ 157 h 614"/>
                <a:gd name="T68" fmla="*/ 1 w 478"/>
                <a:gd name="T69" fmla="*/ 119 h 614"/>
                <a:gd name="T70" fmla="*/ 0 w 478"/>
                <a:gd name="T71" fmla="*/ 72 h 614"/>
                <a:gd name="T72" fmla="*/ 0 w 478"/>
                <a:gd name="T73" fmla="*/ 31 h 614"/>
                <a:gd name="T74" fmla="*/ 0 w 478"/>
                <a:gd name="T75" fmla="*/ 9 h 614"/>
                <a:gd name="T76" fmla="*/ 0 w 478"/>
                <a:gd name="T77" fmla="*/ 0 h 61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478" h="614">
                  <a:moveTo>
                    <a:pt x="0" y="0"/>
                  </a:moveTo>
                  <a:lnTo>
                    <a:pt x="478" y="0"/>
                  </a:lnTo>
                  <a:lnTo>
                    <a:pt x="478" y="5"/>
                  </a:lnTo>
                  <a:lnTo>
                    <a:pt x="478" y="13"/>
                  </a:lnTo>
                  <a:lnTo>
                    <a:pt x="478" y="23"/>
                  </a:lnTo>
                  <a:lnTo>
                    <a:pt x="478" y="31"/>
                  </a:lnTo>
                  <a:lnTo>
                    <a:pt x="478" y="40"/>
                  </a:lnTo>
                  <a:lnTo>
                    <a:pt x="477" y="54"/>
                  </a:lnTo>
                  <a:lnTo>
                    <a:pt x="477" y="70"/>
                  </a:lnTo>
                  <a:lnTo>
                    <a:pt x="475" y="88"/>
                  </a:lnTo>
                  <a:lnTo>
                    <a:pt x="474" y="106"/>
                  </a:lnTo>
                  <a:lnTo>
                    <a:pt x="469" y="148"/>
                  </a:lnTo>
                  <a:lnTo>
                    <a:pt x="465" y="168"/>
                  </a:lnTo>
                  <a:lnTo>
                    <a:pt x="462" y="182"/>
                  </a:lnTo>
                  <a:lnTo>
                    <a:pt x="459" y="213"/>
                  </a:lnTo>
                  <a:lnTo>
                    <a:pt x="455" y="227"/>
                  </a:lnTo>
                  <a:lnTo>
                    <a:pt x="452" y="245"/>
                  </a:lnTo>
                  <a:lnTo>
                    <a:pt x="446" y="265"/>
                  </a:lnTo>
                  <a:lnTo>
                    <a:pt x="439" y="287"/>
                  </a:lnTo>
                  <a:lnTo>
                    <a:pt x="423" y="337"/>
                  </a:lnTo>
                  <a:lnTo>
                    <a:pt x="403" y="382"/>
                  </a:lnTo>
                  <a:lnTo>
                    <a:pt x="380" y="429"/>
                  </a:lnTo>
                  <a:lnTo>
                    <a:pt x="354" y="476"/>
                  </a:lnTo>
                  <a:lnTo>
                    <a:pt x="339" y="500"/>
                  </a:lnTo>
                  <a:lnTo>
                    <a:pt x="321" y="525"/>
                  </a:lnTo>
                  <a:lnTo>
                    <a:pt x="303" y="547"/>
                  </a:lnTo>
                  <a:lnTo>
                    <a:pt x="287" y="568"/>
                  </a:lnTo>
                  <a:lnTo>
                    <a:pt x="272" y="586"/>
                  </a:lnTo>
                  <a:lnTo>
                    <a:pt x="257" y="603"/>
                  </a:lnTo>
                  <a:lnTo>
                    <a:pt x="249" y="612"/>
                  </a:lnTo>
                  <a:lnTo>
                    <a:pt x="247" y="614"/>
                  </a:lnTo>
                  <a:lnTo>
                    <a:pt x="246" y="614"/>
                  </a:lnTo>
                  <a:lnTo>
                    <a:pt x="241" y="610"/>
                  </a:lnTo>
                  <a:lnTo>
                    <a:pt x="236" y="604"/>
                  </a:lnTo>
                  <a:lnTo>
                    <a:pt x="231" y="599"/>
                  </a:lnTo>
                  <a:lnTo>
                    <a:pt x="216" y="586"/>
                  </a:lnTo>
                  <a:lnTo>
                    <a:pt x="211" y="583"/>
                  </a:lnTo>
                  <a:lnTo>
                    <a:pt x="206" y="577"/>
                  </a:lnTo>
                  <a:lnTo>
                    <a:pt x="198" y="570"/>
                  </a:lnTo>
                  <a:lnTo>
                    <a:pt x="195" y="565"/>
                  </a:lnTo>
                  <a:lnTo>
                    <a:pt x="187" y="558"/>
                  </a:lnTo>
                  <a:lnTo>
                    <a:pt x="180" y="547"/>
                  </a:lnTo>
                  <a:lnTo>
                    <a:pt x="170" y="534"/>
                  </a:lnTo>
                  <a:lnTo>
                    <a:pt x="159" y="514"/>
                  </a:lnTo>
                  <a:lnTo>
                    <a:pt x="151" y="505"/>
                  </a:lnTo>
                  <a:lnTo>
                    <a:pt x="144" y="491"/>
                  </a:lnTo>
                  <a:lnTo>
                    <a:pt x="137" y="478"/>
                  </a:lnTo>
                  <a:lnTo>
                    <a:pt x="129" y="466"/>
                  </a:lnTo>
                  <a:lnTo>
                    <a:pt x="116" y="447"/>
                  </a:lnTo>
                  <a:lnTo>
                    <a:pt x="105" y="431"/>
                  </a:lnTo>
                  <a:lnTo>
                    <a:pt x="91" y="417"/>
                  </a:lnTo>
                  <a:lnTo>
                    <a:pt x="80" y="399"/>
                  </a:lnTo>
                  <a:lnTo>
                    <a:pt x="70" y="379"/>
                  </a:lnTo>
                  <a:lnTo>
                    <a:pt x="64" y="366"/>
                  </a:lnTo>
                  <a:lnTo>
                    <a:pt x="59" y="354"/>
                  </a:lnTo>
                  <a:lnTo>
                    <a:pt x="54" y="337"/>
                  </a:lnTo>
                  <a:lnTo>
                    <a:pt x="47" y="321"/>
                  </a:lnTo>
                  <a:lnTo>
                    <a:pt x="42" y="303"/>
                  </a:lnTo>
                  <a:lnTo>
                    <a:pt x="36" y="287"/>
                  </a:lnTo>
                  <a:lnTo>
                    <a:pt x="32" y="274"/>
                  </a:lnTo>
                  <a:lnTo>
                    <a:pt x="28" y="260"/>
                  </a:lnTo>
                  <a:lnTo>
                    <a:pt x="23" y="238"/>
                  </a:lnTo>
                  <a:lnTo>
                    <a:pt x="18" y="218"/>
                  </a:lnTo>
                  <a:lnTo>
                    <a:pt x="14" y="200"/>
                  </a:lnTo>
                  <a:lnTo>
                    <a:pt x="11" y="182"/>
                  </a:lnTo>
                  <a:lnTo>
                    <a:pt x="8" y="164"/>
                  </a:lnTo>
                  <a:lnTo>
                    <a:pt x="5" y="142"/>
                  </a:lnTo>
                  <a:lnTo>
                    <a:pt x="1" y="119"/>
                  </a:lnTo>
                  <a:lnTo>
                    <a:pt x="0" y="97"/>
                  </a:lnTo>
                  <a:lnTo>
                    <a:pt x="0" y="72"/>
                  </a:lnTo>
                  <a:lnTo>
                    <a:pt x="0" y="50"/>
                  </a:lnTo>
                  <a:lnTo>
                    <a:pt x="0" y="31"/>
                  </a:lnTo>
                  <a:lnTo>
                    <a:pt x="0" y="14"/>
                  </a:lnTo>
                  <a:lnTo>
                    <a:pt x="0" y="9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4" name="Freeform 11"/>
            <p:cNvSpPr>
              <a:spLocks/>
            </p:cNvSpPr>
            <p:nvPr/>
          </p:nvSpPr>
          <p:spPr bwMode="auto">
            <a:xfrm>
              <a:off x="246" y="240"/>
              <a:ext cx="480" cy="9"/>
            </a:xfrm>
            <a:custGeom>
              <a:avLst/>
              <a:gdLst>
                <a:gd name="T0" fmla="*/ 480 w 480"/>
                <a:gd name="T1" fmla="*/ 14 h 8"/>
                <a:gd name="T2" fmla="*/ 478 w 480"/>
                <a:gd name="T3" fmla="*/ 0 h 8"/>
                <a:gd name="T4" fmla="*/ 0 w 480"/>
                <a:gd name="T5" fmla="*/ 0 h 8"/>
                <a:gd name="T6" fmla="*/ 0 w 480"/>
                <a:gd name="T7" fmla="*/ 18 h 8"/>
                <a:gd name="T8" fmla="*/ 478 w 480"/>
                <a:gd name="T9" fmla="*/ 18 h 8"/>
                <a:gd name="T10" fmla="*/ 480 w 480"/>
                <a:gd name="T11" fmla="*/ 14 h 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80" h="8">
                  <a:moveTo>
                    <a:pt x="480" y="6"/>
                  </a:moveTo>
                  <a:lnTo>
                    <a:pt x="478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478" y="8"/>
                  </a:lnTo>
                  <a:lnTo>
                    <a:pt x="480" y="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5" name="Freeform 12"/>
            <p:cNvSpPr>
              <a:spLocks/>
            </p:cNvSpPr>
            <p:nvPr/>
          </p:nvSpPr>
          <p:spPr bwMode="auto">
            <a:xfrm>
              <a:off x="721" y="248"/>
              <a:ext cx="7" cy="23"/>
            </a:xfrm>
            <a:custGeom>
              <a:avLst/>
              <a:gdLst>
                <a:gd name="T0" fmla="*/ 5 w 7"/>
                <a:gd name="T1" fmla="*/ 23 h 23"/>
                <a:gd name="T2" fmla="*/ 5 w 7"/>
                <a:gd name="T3" fmla="*/ 23 h 23"/>
                <a:gd name="T4" fmla="*/ 7 w 7"/>
                <a:gd name="T5" fmla="*/ 5 h 23"/>
                <a:gd name="T6" fmla="*/ 5 w 7"/>
                <a:gd name="T7" fmla="*/ 0 h 23"/>
                <a:gd name="T8" fmla="*/ 0 w 7"/>
                <a:gd name="T9" fmla="*/ 0 h 23"/>
                <a:gd name="T10" fmla="*/ 0 w 7"/>
                <a:gd name="T11" fmla="*/ 5 h 23"/>
                <a:gd name="T12" fmla="*/ 0 w 7"/>
                <a:gd name="T13" fmla="*/ 22 h 23"/>
                <a:gd name="T14" fmla="*/ 0 w 7"/>
                <a:gd name="T15" fmla="*/ 22 h 23"/>
                <a:gd name="T16" fmla="*/ 5 w 7"/>
                <a:gd name="T17" fmla="*/ 23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23">
                  <a:moveTo>
                    <a:pt x="5" y="23"/>
                  </a:moveTo>
                  <a:lnTo>
                    <a:pt x="5" y="23"/>
                  </a:lnTo>
                  <a:lnTo>
                    <a:pt x="7" y="5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22"/>
                  </a:lnTo>
                  <a:lnTo>
                    <a:pt x="5" y="23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6" name="Freeform 13"/>
            <p:cNvSpPr>
              <a:spLocks/>
            </p:cNvSpPr>
            <p:nvPr/>
          </p:nvSpPr>
          <p:spPr bwMode="auto">
            <a:xfrm>
              <a:off x="711" y="269"/>
              <a:ext cx="16" cy="127"/>
            </a:xfrm>
            <a:custGeom>
              <a:avLst/>
              <a:gdLst>
                <a:gd name="T0" fmla="*/ 5 w 15"/>
                <a:gd name="T1" fmla="*/ 133 h 126"/>
                <a:gd name="T2" fmla="*/ 5 w 15"/>
                <a:gd name="T3" fmla="*/ 133 h 126"/>
                <a:gd name="T4" fmla="*/ 19 w 15"/>
                <a:gd name="T5" fmla="*/ 93 h 126"/>
                <a:gd name="T6" fmla="*/ 20 w 15"/>
                <a:gd name="T7" fmla="*/ 48 h 126"/>
                <a:gd name="T8" fmla="*/ 22 w 15"/>
                <a:gd name="T9" fmla="*/ 18 h 126"/>
                <a:gd name="T10" fmla="*/ 22 w 15"/>
                <a:gd name="T11" fmla="*/ 1 h 126"/>
                <a:gd name="T12" fmla="*/ 17 w 15"/>
                <a:gd name="T13" fmla="*/ 0 h 126"/>
                <a:gd name="T14" fmla="*/ 17 w 15"/>
                <a:gd name="T15" fmla="*/ 18 h 126"/>
                <a:gd name="T16" fmla="*/ 16 w 15"/>
                <a:gd name="T17" fmla="*/ 48 h 126"/>
                <a:gd name="T18" fmla="*/ 5 w 15"/>
                <a:gd name="T19" fmla="*/ 91 h 126"/>
                <a:gd name="T20" fmla="*/ 0 w 15"/>
                <a:gd name="T21" fmla="*/ 133 h 126"/>
                <a:gd name="T22" fmla="*/ 0 w 15"/>
                <a:gd name="T23" fmla="*/ 133 h 126"/>
                <a:gd name="T24" fmla="*/ 5 w 15"/>
                <a:gd name="T25" fmla="*/ 133 h 12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5" h="126">
                  <a:moveTo>
                    <a:pt x="5" y="126"/>
                  </a:moveTo>
                  <a:lnTo>
                    <a:pt x="5" y="126"/>
                  </a:lnTo>
                  <a:lnTo>
                    <a:pt x="12" y="86"/>
                  </a:lnTo>
                  <a:lnTo>
                    <a:pt x="13" y="48"/>
                  </a:lnTo>
                  <a:lnTo>
                    <a:pt x="15" y="18"/>
                  </a:lnTo>
                  <a:lnTo>
                    <a:pt x="15" y="1"/>
                  </a:lnTo>
                  <a:lnTo>
                    <a:pt x="10" y="0"/>
                  </a:lnTo>
                  <a:lnTo>
                    <a:pt x="10" y="18"/>
                  </a:lnTo>
                  <a:lnTo>
                    <a:pt x="9" y="48"/>
                  </a:lnTo>
                  <a:lnTo>
                    <a:pt x="5" y="84"/>
                  </a:lnTo>
                  <a:lnTo>
                    <a:pt x="0" y="126"/>
                  </a:lnTo>
                  <a:lnTo>
                    <a:pt x="5" y="12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7" name="Freeform 14"/>
            <p:cNvSpPr>
              <a:spLocks/>
            </p:cNvSpPr>
            <p:nvPr/>
          </p:nvSpPr>
          <p:spPr bwMode="auto">
            <a:xfrm>
              <a:off x="681" y="395"/>
              <a:ext cx="35" cy="138"/>
            </a:xfrm>
            <a:custGeom>
              <a:avLst/>
              <a:gdLst>
                <a:gd name="T0" fmla="*/ 6 w 34"/>
                <a:gd name="T1" fmla="*/ 132 h 139"/>
                <a:gd name="T2" fmla="*/ 6 w 34"/>
                <a:gd name="T3" fmla="*/ 132 h 139"/>
                <a:gd name="T4" fmla="*/ 25 w 34"/>
                <a:gd name="T5" fmla="*/ 92 h 139"/>
                <a:gd name="T6" fmla="*/ 31 w 34"/>
                <a:gd name="T7" fmla="*/ 67 h 139"/>
                <a:gd name="T8" fmla="*/ 36 w 34"/>
                <a:gd name="T9" fmla="*/ 36 h 139"/>
                <a:gd name="T10" fmla="*/ 41 w 34"/>
                <a:gd name="T11" fmla="*/ 0 h 139"/>
                <a:gd name="T12" fmla="*/ 36 w 34"/>
                <a:gd name="T13" fmla="*/ 0 h 139"/>
                <a:gd name="T14" fmla="*/ 31 w 34"/>
                <a:gd name="T15" fmla="*/ 34 h 139"/>
                <a:gd name="T16" fmla="*/ 26 w 34"/>
                <a:gd name="T17" fmla="*/ 65 h 139"/>
                <a:gd name="T18" fmla="*/ 13 w 34"/>
                <a:gd name="T19" fmla="*/ 90 h 139"/>
                <a:gd name="T20" fmla="*/ 0 w 34"/>
                <a:gd name="T21" fmla="*/ 132 h 139"/>
                <a:gd name="T22" fmla="*/ 0 w 34"/>
                <a:gd name="T23" fmla="*/ 132 h 139"/>
                <a:gd name="T24" fmla="*/ 6 w 34"/>
                <a:gd name="T25" fmla="*/ 132 h 1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4" h="139">
                  <a:moveTo>
                    <a:pt x="6" y="139"/>
                  </a:moveTo>
                  <a:lnTo>
                    <a:pt x="6" y="139"/>
                  </a:lnTo>
                  <a:lnTo>
                    <a:pt x="18" y="99"/>
                  </a:lnTo>
                  <a:lnTo>
                    <a:pt x="24" y="67"/>
                  </a:lnTo>
                  <a:lnTo>
                    <a:pt x="29" y="36"/>
                  </a:lnTo>
                  <a:lnTo>
                    <a:pt x="34" y="0"/>
                  </a:lnTo>
                  <a:lnTo>
                    <a:pt x="29" y="0"/>
                  </a:lnTo>
                  <a:lnTo>
                    <a:pt x="24" y="34"/>
                  </a:lnTo>
                  <a:lnTo>
                    <a:pt x="19" y="65"/>
                  </a:lnTo>
                  <a:lnTo>
                    <a:pt x="13" y="97"/>
                  </a:lnTo>
                  <a:lnTo>
                    <a:pt x="0" y="139"/>
                  </a:lnTo>
                  <a:lnTo>
                    <a:pt x="6" y="13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8" name="Freeform 15"/>
            <p:cNvSpPr>
              <a:spLocks/>
            </p:cNvSpPr>
            <p:nvPr/>
          </p:nvSpPr>
          <p:spPr bwMode="auto">
            <a:xfrm>
              <a:off x="598" y="533"/>
              <a:ext cx="90" cy="189"/>
            </a:xfrm>
            <a:custGeom>
              <a:avLst/>
              <a:gdLst>
                <a:gd name="T0" fmla="*/ 5 w 90"/>
                <a:gd name="T1" fmla="*/ 189 h 189"/>
                <a:gd name="T2" fmla="*/ 5 w 90"/>
                <a:gd name="T3" fmla="*/ 189 h 189"/>
                <a:gd name="T4" fmla="*/ 18 w 90"/>
                <a:gd name="T5" fmla="*/ 168 h 189"/>
                <a:gd name="T6" fmla="*/ 30 w 90"/>
                <a:gd name="T7" fmla="*/ 144 h 189"/>
                <a:gd name="T8" fmla="*/ 43 w 90"/>
                <a:gd name="T9" fmla="*/ 119 h 189"/>
                <a:gd name="T10" fmla="*/ 54 w 90"/>
                <a:gd name="T11" fmla="*/ 97 h 189"/>
                <a:gd name="T12" fmla="*/ 64 w 90"/>
                <a:gd name="T13" fmla="*/ 74 h 189"/>
                <a:gd name="T14" fmla="*/ 72 w 90"/>
                <a:gd name="T15" fmla="*/ 50 h 189"/>
                <a:gd name="T16" fmla="*/ 82 w 90"/>
                <a:gd name="T17" fmla="*/ 27 h 189"/>
                <a:gd name="T18" fmla="*/ 90 w 90"/>
                <a:gd name="T19" fmla="*/ 0 h 189"/>
                <a:gd name="T20" fmla="*/ 84 w 90"/>
                <a:gd name="T21" fmla="*/ 0 h 189"/>
                <a:gd name="T22" fmla="*/ 77 w 90"/>
                <a:gd name="T23" fmla="*/ 23 h 189"/>
                <a:gd name="T24" fmla="*/ 67 w 90"/>
                <a:gd name="T25" fmla="*/ 49 h 189"/>
                <a:gd name="T26" fmla="*/ 58 w 90"/>
                <a:gd name="T27" fmla="*/ 70 h 189"/>
                <a:gd name="T28" fmla="*/ 48 w 90"/>
                <a:gd name="T29" fmla="*/ 94 h 189"/>
                <a:gd name="T30" fmla="*/ 38 w 90"/>
                <a:gd name="T31" fmla="*/ 119 h 189"/>
                <a:gd name="T32" fmla="*/ 26 w 90"/>
                <a:gd name="T33" fmla="*/ 141 h 189"/>
                <a:gd name="T34" fmla="*/ 13 w 90"/>
                <a:gd name="T35" fmla="*/ 164 h 189"/>
                <a:gd name="T36" fmla="*/ 0 w 90"/>
                <a:gd name="T37" fmla="*/ 188 h 189"/>
                <a:gd name="T38" fmla="*/ 0 w 90"/>
                <a:gd name="T39" fmla="*/ 188 h 189"/>
                <a:gd name="T40" fmla="*/ 5 w 90"/>
                <a:gd name="T41" fmla="*/ 189 h 18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90" h="189">
                  <a:moveTo>
                    <a:pt x="5" y="189"/>
                  </a:moveTo>
                  <a:lnTo>
                    <a:pt x="5" y="189"/>
                  </a:lnTo>
                  <a:lnTo>
                    <a:pt x="18" y="168"/>
                  </a:lnTo>
                  <a:lnTo>
                    <a:pt x="30" y="144"/>
                  </a:lnTo>
                  <a:lnTo>
                    <a:pt x="43" y="119"/>
                  </a:lnTo>
                  <a:lnTo>
                    <a:pt x="54" y="97"/>
                  </a:lnTo>
                  <a:lnTo>
                    <a:pt x="64" y="74"/>
                  </a:lnTo>
                  <a:lnTo>
                    <a:pt x="72" y="50"/>
                  </a:lnTo>
                  <a:lnTo>
                    <a:pt x="82" y="27"/>
                  </a:lnTo>
                  <a:lnTo>
                    <a:pt x="90" y="0"/>
                  </a:lnTo>
                  <a:lnTo>
                    <a:pt x="84" y="0"/>
                  </a:lnTo>
                  <a:lnTo>
                    <a:pt x="77" y="23"/>
                  </a:lnTo>
                  <a:lnTo>
                    <a:pt x="67" y="49"/>
                  </a:lnTo>
                  <a:lnTo>
                    <a:pt x="58" y="70"/>
                  </a:lnTo>
                  <a:lnTo>
                    <a:pt x="48" y="94"/>
                  </a:lnTo>
                  <a:lnTo>
                    <a:pt x="38" y="119"/>
                  </a:lnTo>
                  <a:lnTo>
                    <a:pt x="26" y="141"/>
                  </a:lnTo>
                  <a:lnTo>
                    <a:pt x="13" y="164"/>
                  </a:lnTo>
                  <a:lnTo>
                    <a:pt x="0" y="188"/>
                  </a:lnTo>
                  <a:lnTo>
                    <a:pt x="5" y="18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9" name="Freeform 16"/>
            <p:cNvSpPr>
              <a:spLocks/>
            </p:cNvSpPr>
            <p:nvPr/>
          </p:nvSpPr>
          <p:spPr bwMode="auto">
            <a:xfrm>
              <a:off x="491" y="722"/>
              <a:ext cx="113" cy="142"/>
            </a:xfrm>
            <a:custGeom>
              <a:avLst/>
              <a:gdLst>
                <a:gd name="T0" fmla="*/ 2 w 113"/>
                <a:gd name="T1" fmla="*/ 142 h 142"/>
                <a:gd name="T2" fmla="*/ 3 w 113"/>
                <a:gd name="T3" fmla="*/ 140 h 142"/>
                <a:gd name="T4" fmla="*/ 16 w 113"/>
                <a:gd name="T5" fmla="*/ 129 h 142"/>
                <a:gd name="T6" fmla="*/ 44 w 113"/>
                <a:gd name="T7" fmla="*/ 95 h 142"/>
                <a:gd name="T8" fmla="*/ 62 w 113"/>
                <a:gd name="T9" fmla="*/ 74 h 142"/>
                <a:gd name="T10" fmla="*/ 80 w 113"/>
                <a:gd name="T11" fmla="*/ 50 h 142"/>
                <a:gd name="T12" fmla="*/ 97 w 113"/>
                <a:gd name="T13" fmla="*/ 27 h 142"/>
                <a:gd name="T14" fmla="*/ 113 w 113"/>
                <a:gd name="T15" fmla="*/ 1 h 142"/>
                <a:gd name="T16" fmla="*/ 108 w 113"/>
                <a:gd name="T17" fmla="*/ 0 h 142"/>
                <a:gd name="T18" fmla="*/ 92 w 113"/>
                <a:gd name="T19" fmla="*/ 21 h 142"/>
                <a:gd name="T20" fmla="*/ 75 w 113"/>
                <a:gd name="T21" fmla="*/ 46 h 142"/>
                <a:gd name="T22" fmla="*/ 57 w 113"/>
                <a:gd name="T23" fmla="*/ 70 h 142"/>
                <a:gd name="T24" fmla="*/ 39 w 113"/>
                <a:gd name="T25" fmla="*/ 90 h 142"/>
                <a:gd name="T26" fmla="*/ 13 w 113"/>
                <a:gd name="T27" fmla="*/ 124 h 142"/>
                <a:gd name="T28" fmla="*/ 0 w 113"/>
                <a:gd name="T29" fmla="*/ 137 h 142"/>
                <a:gd name="T30" fmla="*/ 3 w 113"/>
                <a:gd name="T31" fmla="*/ 137 h 142"/>
                <a:gd name="T32" fmla="*/ 2 w 113"/>
                <a:gd name="T33" fmla="*/ 142 h 14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13" h="142">
                  <a:moveTo>
                    <a:pt x="2" y="142"/>
                  </a:moveTo>
                  <a:lnTo>
                    <a:pt x="3" y="140"/>
                  </a:lnTo>
                  <a:lnTo>
                    <a:pt x="16" y="129"/>
                  </a:lnTo>
                  <a:lnTo>
                    <a:pt x="44" y="95"/>
                  </a:lnTo>
                  <a:lnTo>
                    <a:pt x="62" y="74"/>
                  </a:lnTo>
                  <a:lnTo>
                    <a:pt x="80" y="50"/>
                  </a:lnTo>
                  <a:lnTo>
                    <a:pt x="97" y="27"/>
                  </a:lnTo>
                  <a:lnTo>
                    <a:pt x="113" y="1"/>
                  </a:lnTo>
                  <a:lnTo>
                    <a:pt x="108" y="0"/>
                  </a:lnTo>
                  <a:lnTo>
                    <a:pt x="92" y="21"/>
                  </a:lnTo>
                  <a:lnTo>
                    <a:pt x="75" y="46"/>
                  </a:lnTo>
                  <a:lnTo>
                    <a:pt x="57" y="70"/>
                  </a:lnTo>
                  <a:lnTo>
                    <a:pt x="39" y="90"/>
                  </a:lnTo>
                  <a:lnTo>
                    <a:pt x="13" y="124"/>
                  </a:lnTo>
                  <a:lnTo>
                    <a:pt x="0" y="137"/>
                  </a:lnTo>
                  <a:lnTo>
                    <a:pt x="3" y="137"/>
                  </a:lnTo>
                  <a:lnTo>
                    <a:pt x="2" y="14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0" name="Freeform 17"/>
            <p:cNvSpPr>
              <a:spLocks/>
            </p:cNvSpPr>
            <p:nvPr/>
          </p:nvSpPr>
          <p:spPr bwMode="auto">
            <a:xfrm>
              <a:off x="449" y="821"/>
              <a:ext cx="43" cy="43"/>
            </a:xfrm>
            <a:custGeom>
              <a:avLst/>
              <a:gdLst>
                <a:gd name="T0" fmla="*/ 0 w 44"/>
                <a:gd name="T1" fmla="*/ 5 h 43"/>
                <a:gd name="T2" fmla="*/ 0 w 44"/>
                <a:gd name="T3" fmla="*/ 5 h 43"/>
                <a:gd name="T4" fmla="*/ 22 w 44"/>
                <a:gd name="T5" fmla="*/ 29 h 43"/>
                <a:gd name="T6" fmla="*/ 36 w 44"/>
                <a:gd name="T7" fmla="*/ 43 h 43"/>
                <a:gd name="T8" fmla="*/ 37 w 44"/>
                <a:gd name="T9" fmla="*/ 38 h 43"/>
                <a:gd name="T10" fmla="*/ 22 w 44"/>
                <a:gd name="T11" fmla="*/ 23 h 43"/>
                <a:gd name="T12" fmla="*/ 5 w 44"/>
                <a:gd name="T13" fmla="*/ 0 h 43"/>
                <a:gd name="T14" fmla="*/ 5 w 44"/>
                <a:gd name="T15" fmla="*/ 0 h 43"/>
                <a:gd name="T16" fmla="*/ 0 w 44"/>
                <a:gd name="T17" fmla="*/ 5 h 4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4" h="43">
                  <a:moveTo>
                    <a:pt x="0" y="5"/>
                  </a:moveTo>
                  <a:lnTo>
                    <a:pt x="0" y="5"/>
                  </a:lnTo>
                  <a:lnTo>
                    <a:pt x="25" y="29"/>
                  </a:lnTo>
                  <a:lnTo>
                    <a:pt x="43" y="43"/>
                  </a:lnTo>
                  <a:lnTo>
                    <a:pt x="44" y="38"/>
                  </a:lnTo>
                  <a:lnTo>
                    <a:pt x="28" y="23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1" name="Freeform 18"/>
            <p:cNvSpPr>
              <a:spLocks/>
            </p:cNvSpPr>
            <p:nvPr/>
          </p:nvSpPr>
          <p:spPr bwMode="auto">
            <a:xfrm>
              <a:off x="389" y="735"/>
              <a:ext cx="66" cy="91"/>
            </a:xfrm>
            <a:custGeom>
              <a:avLst/>
              <a:gdLst>
                <a:gd name="T0" fmla="*/ 0 w 66"/>
                <a:gd name="T1" fmla="*/ 4 h 90"/>
                <a:gd name="T2" fmla="*/ 0 w 66"/>
                <a:gd name="T3" fmla="*/ 4 h 90"/>
                <a:gd name="T4" fmla="*/ 13 w 66"/>
                <a:gd name="T5" fmla="*/ 27 h 90"/>
                <a:gd name="T6" fmla="*/ 27 w 66"/>
                <a:gd name="T7" fmla="*/ 52 h 90"/>
                <a:gd name="T8" fmla="*/ 35 w 66"/>
                <a:gd name="T9" fmla="*/ 68 h 90"/>
                <a:gd name="T10" fmla="*/ 45 w 66"/>
                <a:gd name="T11" fmla="*/ 77 h 90"/>
                <a:gd name="T12" fmla="*/ 54 w 66"/>
                <a:gd name="T13" fmla="*/ 90 h 90"/>
                <a:gd name="T14" fmla="*/ 61 w 66"/>
                <a:gd name="T15" fmla="*/ 97 h 90"/>
                <a:gd name="T16" fmla="*/ 66 w 66"/>
                <a:gd name="T17" fmla="*/ 92 h 90"/>
                <a:gd name="T18" fmla="*/ 59 w 66"/>
                <a:gd name="T19" fmla="*/ 85 h 90"/>
                <a:gd name="T20" fmla="*/ 48 w 66"/>
                <a:gd name="T21" fmla="*/ 72 h 90"/>
                <a:gd name="T22" fmla="*/ 40 w 66"/>
                <a:gd name="T23" fmla="*/ 63 h 90"/>
                <a:gd name="T24" fmla="*/ 30 w 66"/>
                <a:gd name="T25" fmla="*/ 43 h 90"/>
                <a:gd name="T26" fmla="*/ 18 w 66"/>
                <a:gd name="T27" fmla="*/ 25 h 90"/>
                <a:gd name="T28" fmla="*/ 5 w 66"/>
                <a:gd name="T29" fmla="*/ 0 h 90"/>
                <a:gd name="T30" fmla="*/ 5 w 66"/>
                <a:gd name="T31" fmla="*/ 0 h 90"/>
                <a:gd name="T32" fmla="*/ 0 w 66"/>
                <a:gd name="T33" fmla="*/ 4 h 9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66" h="90">
                  <a:moveTo>
                    <a:pt x="0" y="4"/>
                  </a:moveTo>
                  <a:lnTo>
                    <a:pt x="0" y="4"/>
                  </a:lnTo>
                  <a:lnTo>
                    <a:pt x="13" y="27"/>
                  </a:lnTo>
                  <a:lnTo>
                    <a:pt x="27" y="45"/>
                  </a:lnTo>
                  <a:lnTo>
                    <a:pt x="35" y="61"/>
                  </a:lnTo>
                  <a:lnTo>
                    <a:pt x="45" y="70"/>
                  </a:lnTo>
                  <a:lnTo>
                    <a:pt x="54" y="83"/>
                  </a:lnTo>
                  <a:lnTo>
                    <a:pt x="61" y="90"/>
                  </a:lnTo>
                  <a:lnTo>
                    <a:pt x="66" y="85"/>
                  </a:lnTo>
                  <a:lnTo>
                    <a:pt x="59" y="78"/>
                  </a:lnTo>
                  <a:lnTo>
                    <a:pt x="48" y="65"/>
                  </a:lnTo>
                  <a:lnTo>
                    <a:pt x="40" y="56"/>
                  </a:lnTo>
                  <a:lnTo>
                    <a:pt x="30" y="43"/>
                  </a:lnTo>
                  <a:lnTo>
                    <a:pt x="18" y="25"/>
                  </a:lnTo>
                  <a:lnTo>
                    <a:pt x="5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2" name="Freeform 19"/>
            <p:cNvSpPr>
              <a:spLocks/>
            </p:cNvSpPr>
            <p:nvPr/>
          </p:nvSpPr>
          <p:spPr bwMode="auto">
            <a:xfrm>
              <a:off x="290" y="565"/>
              <a:ext cx="104" cy="174"/>
            </a:xfrm>
            <a:custGeom>
              <a:avLst/>
              <a:gdLst>
                <a:gd name="T0" fmla="*/ 0 w 103"/>
                <a:gd name="T1" fmla="*/ 4 h 174"/>
                <a:gd name="T2" fmla="*/ 0 w 103"/>
                <a:gd name="T3" fmla="*/ 4 h 174"/>
                <a:gd name="T4" fmla="*/ 11 w 103"/>
                <a:gd name="T5" fmla="*/ 36 h 174"/>
                <a:gd name="T6" fmla="*/ 23 w 103"/>
                <a:gd name="T7" fmla="*/ 62 h 174"/>
                <a:gd name="T8" fmla="*/ 34 w 103"/>
                <a:gd name="T9" fmla="*/ 82 h 174"/>
                <a:gd name="T10" fmla="*/ 44 w 103"/>
                <a:gd name="T11" fmla="*/ 98 h 174"/>
                <a:gd name="T12" fmla="*/ 64 w 103"/>
                <a:gd name="T13" fmla="*/ 114 h 174"/>
                <a:gd name="T14" fmla="*/ 77 w 103"/>
                <a:gd name="T15" fmla="*/ 130 h 174"/>
                <a:gd name="T16" fmla="*/ 89 w 103"/>
                <a:gd name="T17" fmla="*/ 150 h 174"/>
                <a:gd name="T18" fmla="*/ 105 w 103"/>
                <a:gd name="T19" fmla="*/ 174 h 174"/>
                <a:gd name="T20" fmla="*/ 110 w 103"/>
                <a:gd name="T21" fmla="*/ 170 h 174"/>
                <a:gd name="T22" fmla="*/ 95 w 103"/>
                <a:gd name="T23" fmla="*/ 147 h 174"/>
                <a:gd name="T24" fmla="*/ 81 w 103"/>
                <a:gd name="T25" fmla="*/ 127 h 174"/>
                <a:gd name="T26" fmla="*/ 69 w 103"/>
                <a:gd name="T27" fmla="*/ 110 h 174"/>
                <a:gd name="T28" fmla="*/ 51 w 103"/>
                <a:gd name="T29" fmla="*/ 96 h 174"/>
                <a:gd name="T30" fmla="*/ 39 w 103"/>
                <a:gd name="T31" fmla="*/ 78 h 174"/>
                <a:gd name="T32" fmla="*/ 28 w 103"/>
                <a:gd name="T33" fmla="*/ 58 h 174"/>
                <a:gd name="T34" fmla="*/ 18 w 103"/>
                <a:gd name="T35" fmla="*/ 35 h 174"/>
                <a:gd name="T36" fmla="*/ 6 w 103"/>
                <a:gd name="T37" fmla="*/ 0 h 174"/>
                <a:gd name="T38" fmla="*/ 6 w 103"/>
                <a:gd name="T39" fmla="*/ 0 h 174"/>
                <a:gd name="T40" fmla="*/ 0 w 103"/>
                <a:gd name="T41" fmla="*/ 4 h 17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03" h="174">
                  <a:moveTo>
                    <a:pt x="0" y="4"/>
                  </a:moveTo>
                  <a:lnTo>
                    <a:pt x="0" y="4"/>
                  </a:lnTo>
                  <a:lnTo>
                    <a:pt x="11" y="36"/>
                  </a:lnTo>
                  <a:lnTo>
                    <a:pt x="23" y="62"/>
                  </a:lnTo>
                  <a:lnTo>
                    <a:pt x="34" y="82"/>
                  </a:lnTo>
                  <a:lnTo>
                    <a:pt x="44" y="98"/>
                  </a:lnTo>
                  <a:lnTo>
                    <a:pt x="57" y="114"/>
                  </a:lnTo>
                  <a:lnTo>
                    <a:pt x="70" y="130"/>
                  </a:lnTo>
                  <a:lnTo>
                    <a:pt x="82" y="150"/>
                  </a:lnTo>
                  <a:lnTo>
                    <a:pt x="98" y="174"/>
                  </a:lnTo>
                  <a:lnTo>
                    <a:pt x="103" y="170"/>
                  </a:lnTo>
                  <a:lnTo>
                    <a:pt x="88" y="147"/>
                  </a:lnTo>
                  <a:lnTo>
                    <a:pt x="74" y="127"/>
                  </a:lnTo>
                  <a:lnTo>
                    <a:pt x="62" y="110"/>
                  </a:lnTo>
                  <a:lnTo>
                    <a:pt x="51" y="96"/>
                  </a:lnTo>
                  <a:lnTo>
                    <a:pt x="39" y="78"/>
                  </a:lnTo>
                  <a:lnTo>
                    <a:pt x="28" y="58"/>
                  </a:lnTo>
                  <a:lnTo>
                    <a:pt x="18" y="35"/>
                  </a:lnTo>
                  <a:lnTo>
                    <a:pt x="6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3" name="Freeform 20"/>
            <p:cNvSpPr>
              <a:spLocks/>
            </p:cNvSpPr>
            <p:nvPr/>
          </p:nvSpPr>
          <p:spPr bwMode="auto">
            <a:xfrm>
              <a:off x="246" y="390"/>
              <a:ext cx="50" cy="180"/>
            </a:xfrm>
            <a:custGeom>
              <a:avLst/>
              <a:gdLst>
                <a:gd name="T0" fmla="*/ 0 w 50"/>
                <a:gd name="T1" fmla="*/ 0 h 181"/>
                <a:gd name="T2" fmla="*/ 1 w 50"/>
                <a:gd name="T3" fmla="*/ 0 h 181"/>
                <a:gd name="T4" fmla="*/ 8 w 50"/>
                <a:gd name="T5" fmla="*/ 42 h 181"/>
                <a:gd name="T6" fmla="*/ 14 w 50"/>
                <a:gd name="T7" fmla="*/ 76 h 181"/>
                <a:gd name="T8" fmla="*/ 26 w 50"/>
                <a:gd name="T9" fmla="*/ 113 h 181"/>
                <a:gd name="T10" fmla="*/ 44 w 50"/>
                <a:gd name="T11" fmla="*/ 174 h 181"/>
                <a:gd name="T12" fmla="*/ 50 w 50"/>
                <a:gd name="T13" fmla="*/ 170 h 181"/>
                <a:gd name="T14" fmla="*/ 31 w 50"/>
                <a:gd name="T15" fmla="*/ 111 h 181"/>
                <a:gd name="T16" fmla="*/ 21 w 50"/>
                <a:gd name="T17" fmla="*/ 76 h 181"/>
                <a:gd name="T18" fmla="*/ 13 w 50"/>
                <a:gd name="T19" fmla="*/ 40 h 181"/>
                <a:gd name="T20" fmla="*/ 8 w 50"/>
                <a:gd name="T21" fmla="*/ 0 h 181"/>
                <a:gd name="T22" fmla="*/ 8 w 50"/>
                <a:gd name="T23" fmla="*/ 0 h 181"/>
                <a:gd name="T24" fmla="*/ 0 w 50"/>
                <a:gd name="T25" fmla="*/ 0 h 18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0" h="181">
                  <a:moveTo>
                    <a:pt x="0" y="0"/>
                  </a:moveTo>
                  <a:lnTo>
                    <a:pt x="1" y="0"/>
                  </a:lnTo>
                  <a:lnTo>
                    <a:pt x="8" y="42"/>
                  </a:lnTo>
                  <a:lnTo>
                    <a:pt x="14" y="76"/>
                  </a:lnTo>
                  <a:lnTo>
                    <a:pt x="26" y="120"/>
                  </a:lnTo>
                  <a:lnTo>
                    <a:pt x="44" y="181"/>
                  </a:lnTo>
                  <a:lnTo>
                    <a:pt x="50" y="177"/>
                  </a:lnTo>
                  <a:lnTo>
                    <a:pt x="31" y="118"/>
                  </a:lnTo>
                  <a:lnTo>
                    <a:pt x="21" y="76"/>
                  </a:lnTo>
                  <a:lnTo>
                    <a:pt x="13" y="40"/>
                  </a:ln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4" name="Freeform 21"/>
            <p:cNvSpPr>
              <a:spLocks/>
            </p:cNvSpPr>
            <p:nvPr/>
          </p:nvSpPr>
          <p:spPr bwMode="auto">
            <a:xfrm>
              <a:off x="241" y="240"/>
              <a:ext cx="12" cy="149"/>
            </a:xfrm>
            <a:custGeom>
              <a:avLst/>
              <a:gdLst>
                <a:gd name="T0" fmla="*/ 4 w 12"/>
                <a:gd name="T1" fmla="*/ 0 h 148"/>
                <a:gd name="T2" fmla="*/ 0 w 12"/>
                <a:gd name="T3" fmla="*/ 6 h 148"/>
                <a:gd name="T4" fmla="*/ 0 w 12"/>
                <a:gd name="T5" fmla="*/ 19 h 148"/>
                <a:gd name="T6" fmla="*/ 0 w 12"/>
                <a:gd name="T7" fmla="*/ 56 h 148"/>
                <a:gd name="T8" fmla="*/ 2 w 12"/>
                <a:gd name="T9" fmla="*/ 110 h 148"/>
                <a:gd name="T10" fmla="*/ 4 w 12"/>
                <a:gd name="T11" fmla="*/ 155 h 148"/>
                <a:gd name="T12" fmla="*/ 12 w 12"/>
                <a:gd name="T13" fmla="*/ 155 h 148"/>
                <a:gd name="T14" fmla="*/ 7 w 12"/>
                <a:gd name="T15" fmla="*/ 110 h 148"/>
                <a:gd name="T16" fmla="*/ 5 w 12"/>
                <a:gd name="T17" fmla="*/ 56 h 148"/>
                <a:gd name="T18" fmla="*/ 5 w 12"/>
                <a:gd name="T19" fmla="*/ 19 h 148"/>
                <a:gd name="T20" fmla="*/ 5 w 12"/>
                <a:gd name="T21" fmla="*/ 6 h 148"/>
                <a:gd name="T22" fmla="*/ 4 w 12"/>
                <a:gd name="T23" fmla="*/ 8 h 148"/>
                <a:gd name="T24" fmla="*/ 4 w 12"/>
                <a:gd name="T25" fmla="*/ 0 h 148"/>
                <a:gd name="T26" fmla="*/ 0 w 12"/>
                <a:gd name="T27" fmla="*/ 0 h 148"/>
                <a:gd name="T28" fmla="*/ 0 w 12"/>
                <a:gd name="T29" fmla="*/ 6 h 148"/>
                <a:gd name="T30" fmla="*/ 4 w 12"/>
                <a:gd name="T31" fmla="*/ 0 h 14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2" h="148">
                  <a:moveTo>
                    <a:pt x="4" y="0"/>
                  </a:moveTo>
                  <a:lnTo>
                    <a:pt x="0" y="6"/>
                  </a:lnTo>
                  <a:lnTo>
                    <a:pt x="0" y="19"/>
                  </a:lnTo>
                  <a:lnTo>
                    <a:pt x="0" y="56"/>
                  </a:lnTo>
                  <a:lnTo>
                    <a:pt x="2" y="103"/>
                  </a:lnTo>
                  <a:lnTo>
                    <a:pt x="4" y="148"/>
                  </a:lnTo>
                  <a:lnTo>
                    <a:pt x="12" y="148"/>
                  </a:lnTo>
                  <a:lnTo>
                    <a:pt x="7" y="103"/>
                  </a:lnTo>
                  <a:lnTo>
                    <a:pt x="5" y="56"/>
                  </a:lnTo>
                  <a:lnTo>
                    <a:pt x="5" y="19"/>
                  </a:lnTo>
                  <a:lnTo>
                    <a:pt x="5" y="6"/>
                  </a:lnTo>
                  <a:lnTo>
                    <a:pt x="4" y="8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5" name="Freeform 22"/>
            <p:cNvSpPr>
              <a:spLocks/>
            </p:cNvSpPr>
            <p:nvPr/>
          </p:nvSpPr>
          <p:spPr bwMode="auto">
            <a:xfrm>
              <a:off x="146" y="197"/>
              <a:ext cx="514" cy="654"/>
            </a:xfrm>
            <a:custGeom>
              <a:avLst/>
              <a:gdLst>
                <a:gd name="T0" fmla="*/ 510 w 514"/>
                <a:gd name="T1" fmla="*/ 2 h 655"/>
                <a:gd name="T2" fmla="*/ 511 w 514"/>
                <a:gd name="T3" fmla="*/ 0 h 655"/>
                <a:gd name="T4" fmla="*/ 513 w 514"/>
                <a:gd name="T5" fmla="*/ 2 h 655"/>
                <a:gd name="T6" fmla="*/ 513 w 514"/>
                <a:gd name="T7" fmla="*/ 17 h 655"/>
                <a:gd name="T8" fmla="*/ 508 w 514"/>
                <a:gd name="T9" fmla="*/ 60 h 655"/>
                <a:gd name="T10" fmla="*/ 506 w 514"/>
                <a:gd name="T11" fmla="*/ 105 h 655"/>
                <a:gd name="T12" fmla="*/ 503 w 514"/>
                <a:gd name="T13" fmla="*/ 141 h 655"/>
                <a:gd name="T14" fmla="*/ 498 w 514"/>
                <a:gd name="T15" fmla="*/ 181 h 655"/>
                <a:gd name="T16" fmla="*/ 492 w 514"/>
                <a:gd name="T17" fmla="*/ 215 h 655"/>
                <a:gd name="T18" fmla="*/ 485 w 514"/>
                <a:gd name="T19" fmla="*/ 249 h 655"/>
                <a:gd name="T20" fmla="*/ 475 w 514"/>
                <a:gd name="T21" fmla="*/ 287 h 655"/>
                <a:gd name="T22" fmla="*/ 464 w 514"/>
                <a:gd name="T23" fmla="*/ 331 h 655"/>
                <a:gd name="T24" fmla="*/ 441 w 514"/>
                <a:gd name="T25" fmla="*/ 401 h 655"/>
                <a:gd name="T26" fmla="*/ 421 w 514"/>
                <a:gd name="T27" fmla="*/ 448 h 655"/>
                <a:gd name="T28" fmla="*/ 396 w 514"/>
                <a:gd name="T29" fmla="*/ 497 h 655"/>
                <a:gd name="T30" fmla="*/ 359 w 514"/>
                <a:gd name="T31" fmla="*/ 549 h 655"/>
                <a:gd name="T32" fmla="*/ 316 w 514"/>
                <a:gd name="T33" fmla="*/ 598 h 655"/>
                <a:gd name="T34" fmla="*/ 280 w 514"/>
                <a:gd name="T35" fmla="*/ 634 h 655"/>
                <a:gd name="T36" fmla="*/ 269 w 514"/>
                <a:gd name="T37" fmla="*/ 645 h 655"/>
                <a:gd name="T38" fmla="*/ 265 w 514"/>
                <a:gd name="T39" fmla="*/ 648 h 655"/>
                <a:gd name="T40" fmla="*/ 259 w 514"/>
                <a:gd name="T41" fmla="*/ 643 h 655"/>
                <a:gd name="T42" fmla="*/ 247 w 514"/>
                <a:gd name="T43" fmla="*/ 634 h 655"/>
                <a:gd name="T44" fmla="*/ 226 w 514"/>
                <a:gd name="T45" fmla="*/ 618 h 655"/>
                <a:gd name="T46" fmla="*/ 218 w 514"/>
                <a:gd name="T47" fmla="*/ 609 h 655"/>
                <a:gd name="T48" fmla="*/ 206 w 514"/>
                <a:gd name="T49" fmla="*/ 593 h 655"/>
                <a:gd name="T50" fmla="*/ 185 w 514"/>
                <a:gd name="T51" fmla="*/ 569 h 655"/>
                <a:gd name="T52" fmla="*/ 160 w 514"/>
                <a:gd name="T53" fmla="*/ 531 h 655"/>
                <a:gd name="T54" fmla="*/ 116 w 514"/>
                <a:gd name="T55" fmla="*/ 455 h 655"/>
                <a:gd name="T56" fmla="*/ 82 w 514"/>
                <a:gd name="T57" fmla="*/ 383 h 655"/>
                <a:gd name="T58" fmla="*/ 65 w 514"/>
                <a:gd name="T59" fmla="*/ 342 h 655"/>
                <a:gd name="T60" fmla="*/ 47 w 514"/>
                <a:gd name="T61" fmla="*/ 293 h 655"/>
                <a:gd name="T62" fmla="*/ 24 w 514"/>
                <a:gd name="T63" fmla="*/ 206 h 655"/>
                <a:gd name="T64" fmla="*/ 11 w 514"/>
                <a:gd name="T65" fmla="*/ 132 h 655"/>
                <a:gd name="T66" fmla="*/ 5 w 514"/>
                <a:gd name="T67" fmla="*/ 82 h 655"/>
                <a:gd name="T68" fmla="*/ 1 w 514"/>
                <a:gd name="T69" fmla="*/ 35 h 655"/>
                <a:gd name="T70" fmla="*/ 0 w 514"/>
                <a:gd name="T71" fmla="*/ 11 h 655"/>
                <a:gd name="T72" fmla="*/ 1 w 514"/>
                <a:gd name="T73" fmla="*/ 2 h 65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514" h="655">
                  <a:moveTo>
                    <a:pt x="1" y="2"/>
                  </a:moveTo>
                  <a:lnTo>
                    <a:pt x="510" y="2"/>
                  </a:lnTo>
                  <a:lnTo>
                    <a:pt x="511" y="2"/>
                  </a:lnTo>
                  <a:lnTo>
                    <a:pt x="511" y="0"/>
                  </a:lnTo>
                  <a:lnTo>
                    <a:pt x="513" y="0"/>
                  </a:lnTo>
                  <a:lnTo>
                    <a:pt x="513" y="2"/>
                  </a:lnTo>
                  <a:lnTo>
                    <a:pt x="514" y="8"/>
                  </a:lnTo>
                  <a:lnTo>
                    <a:pt x="513" y="17"/>
                  </a:lnTo>
                  <a:lnTo>
                    <a:pt x="511" y="29"/>
                  </a:lnTo>
                  <a:lnTo>
                    <a:pt x="508" y="60"/>
                  </a:lnTo>
                  <a:lnTo>
                    <a:pt x="508" y="89"/>
                  </a:lnTo>
                  <a:lnTo>
                    <a:pt x="506" y="105"/>
                  </a:lnTo>
                  <a:lnTo>
                    <a:pt x="505" y="121"/>
                  </a:lnTo>
                  <a:lnTo>
                    <a:pt x="503" y="141"/>
                  </a:lnTo>
                  <a:lnTo>
                    <a:pt x="500" y="161"/>
                  </a:lnTo>
                  <a:lnTo>
                    <a:pt x="498" y="181"/>
                  </a:lnTo>
                  <a:lnTo>
                    <a:pt x="495" y="199"/>
                  </a:lnTo>
                  <a:lnTo>
                    <a:pt x="492" y="215"/>
                  </a:lnTo>
                  <a:lnTo>
                    <a:pt x="490" y="231"/>
                  </a:lnTo>
                  <a:lnTo>
                    <a:pt x="485" y="249"/>
                  </a:lnTo>
                  <a:lnTo>
                    <a:pt x="480" y="267"/>
                  </a:lnTo>
                  <a:lnTo>
                    <a:pt x="475" y="287"/>
                  </a:lnTo>
                  <a:lnTo>
                    <a:pt x="469" y="311"/>
                  </a:lnTo>
                  <a:lnTo>
                    <a:pt x="464" y="338"/>
                  </a:lnTo>
                  <a:lnTo>
                    <a:pt x="455" y="361"/>
                  </a:lnTo>
                  <a:lnTo>
                    <a:pt x="441" y="408"/>
                  </a:lnTo>
                  <a:lnTo>
                    <a:pt x="433" y="432"/>
                  </a:lnTo>
                  <a:lnTo>
                    <a:pt x="421" y="455"/>
                  </a:lnTo>
                  <a:lnTo>
                    <a:pt x="410" y="479"/>
                  </a:lnTo>
                  <a:lnTo>
                    <a:pt x="396" y="504"/>
                  </a:lnTo>
                  <a:lnTo>
                    <a:pt x="380" y="529"/>
                  </a:lnTo>
                  <a:lnTo>
                    <a:pt x="359" y="556"/>
                  </a:lnTo>
                  <a:lnTo>
                    <a:pt x="337" y="581"/>
                  </a:lnTo>
                  <a:lnTo>
                    <a:pt x="316" y="605"/>
                  </a:lnTo>
                  <a:lnTo>
                    <a:pt x="295" y="625"/>
                  </a:lnTo>
                  <a:lnTo>
                    <a:pt x="280" y="641"/>
                  </a:lnTo>
                  <a:lnTo>
                    <a:pt x="273" y="646"/>
                  </a:lnTo>
                  <a:lnTo>
                    <a:pt x="269" y="652"/>
                  </a:lnTo>
                  <a:lnTo>
                    <a:pt x="267" y="654"/>
                  </a:lnTo>
                  <a:lnTo>
                    <a:pt x="265" y="655"/>
                  </a:lnTo>
                  <a:lnTo>
                    <a:pt x="264" y="654"/>
                  </a:lnTo>
                  <a:lnTo>
                    <a:pt x="259" y="650"/>
                  </a:lnTo>
                  <a:lnTo>
                    <a:pt x="254" y="646"/>
                  </a:lnTo>
                  <a:lnTo>
                    <a:pt x="247" y="641"/>
                  </a:lnTo>
                  <a:lnTo>
                    <a:pt x="232" y="630"/>
                  </a:lnTo>
                  <a:lnTo>
                    <a:pt x="226" y="625"/>
                  </a:lnTo>
                  <a:lnTo>
                    <a:pt x="223" y="619"/>
                  </a:lnTo>
                  <a:lnTo>
                    <a:pt x="218" y="616"/>
                  </a:lnTo>
                  <a:lnTo>
                    <a:pt x="213" y="609"/>
                  </a:lnTo>
                  <a:lnTo>
                    <a:pt x="206" y="600"/>
                  </a:lnTo>
                  <a:lnTo>
                    <a:pt x="196" y="589"/>
                  </a:lnTo>
                  <a:lnTo>
                    <a:pt x="185" y="576"/>
                  </a:lnTo>
                  <a:lnTo>
                    <a:pt x="173" y="558"/>
                  </a:lnTo>
                  <a:lnTo>
                    <a:pt x="160" y="538"/>
                  </a:lnTo>
                  <a:lnTo>
                    <a:pt x="144" y="515"/>
                  </a:lnTo>
                  <a:lnTo>
                    <a:pt x="116" y="462"/>
                  </a:lnTo>
                  <a:lnTo>
                    <a:pt x="91" y="414"/>
                  </a:lnTo>
                  <a:lnTo>
                    <a:pt x="82" y="390"/>
                  </a:lnTo>
                  <a:lnTo>
                    <a:pt x="72" y="369"/>
                  </a:lnTo>
                  <a:lnTo>
                    <a:pt x="65" y="349"/>
                  </a:lnTo>
                  <a:lnTo>
                    <a:pt x="57" y="331"/>
                  </a:lnTo>
                  <a:lnTo>
                    <a:pt x="47" y="293"/>
                  </a:lnTo>
                  <a:lnTo>
                    <a:pt x="36" y="251"/>
                  </a:lnTo>
                  <a:lnTo>
                    <a:pt x="24" y="206"/>
                  </a:lnTo>
                  <a:lnTo>
                    <a:pt x="16" y="157"/>
                  </a:lnTo>
                  <a:lnTo>
                    <a:pt x="11" y="132"/>
                  </a:lnTo>
                  <a:lnTo>
                    <a:pt x="8" y="107"/>
                  </a:lnTo>
                  <a:lnTo>
                    <a:pt x="5" y="82"/>
                  </a:lnTo>
                  <a:lnTo>
                    <a:pt x="3" y="56"/>
                  </a:lnTo>
                  <a:lnTo>
                    <a:pt x="1" y="35"/>
                  </a:lnTo>
                  <a:lnTo>
                    <a:pt x="0" y="17"/>
                  </a:lnTo>
                  <a:lnTo>
                    <a:pt x="0" y="11"/>
                  </a:lnTo>
                  <a:lnTo>
                    <a:pt x="0" y="6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6" name="Freeform 23"/>
            <p:cNvSpPr>
              <a:spLocks/>
            </p:cNvSpPr>
            <p:nvPr/>
          </p:nvSpPr>
          <p:spPr bwMode="auto">
            <a:xfrm>
              <a:off x="148" y="199"/>
              <a:ext cx="184" cy="174"/>
            </a:xfrm>
            <a:custGeom>
              <a:avLst/>
              <a:gdLst>
                <a:gd name="T0" fmla="*/ 17 w 184"/>
                <a:gd name="T1" fmla="*/ 0 h 175"/>
                <a:gd name="T2" fmla="*/ 184 w 184"/>
                <a:gd name="T3" fmla="*/ 0 h 175"/>
                <a:gd name="T4" fmla="*/ 182 w 184"/>
                <a:gd name="T5" fmla="*/ 168 h 175"/>
                <a:gd name="T6" fmla="*/ 15 w 184"/>
                <a:gd name="T7" fmla="*/ 168 h 175"/>
                <a:gd name="T8" fmla="*/ 15 w 184"/>
                <a:gd name="T9" fmla="*/ 168 h 175"/>
                <a:gd name="T10" fmla="*/ 17 w 184"/>
                <a:gd name="T11" fmla="*/ 168 h 175"/>
                <a:gd name="T12" fmla="*/ 18 w 184"/>
                <a:gd name="T13" fmla="*/ 165 h 175"/>
                <a:gd name="T14" fmla="*/ 17 w 184"/>
                <a:gd name="T15" fmla="*/ 161 h 175"/>
                <a:gd name="T16" fmla="*/ 15 w 184"/>
                <a:gd name="T17" fmla="*/ 154 h 175"/>
                <a:gd name="T18" fmla="*/ 15 w 184"/>
                <a:gd name="T19" fmla="*/ 150 h 175"/>
                <a:gd name="T20" fmla="*/ 15 w 184"/>
                <a:gd name="T21" fmla="*/ 147 h 175"/>
                <a:gd name="T22" fmla="*/ 15 w 184"/>
                <a:gd name="T23" fmla="*/ 141 h 175"/>
                <a:gd name="T24" fmla="*/ 13 w 184"/>
                <a:gd name="T25" fmla="*/ 132 h 175"/>
                <a:gd name="T26" fmla="*/ 12 w 184"/>
                <a:gd name="T27" fmla="*/ 125 h 175"/>
                <a:gd name="T28" fmla="*/ 10 w 184"/>
                <a:gd name="T29" fmla="*/ 116 h 175"/>
                <a:gd name="T30" fmla="*/ 8 w 184"/>
                <a:gd name="T31" fmla="*/ 105 h 175"/>
                <a:gd name="T32" fmla="*/ 8 w 184"/>
                <a:gd name="T33" fmla="*/ 96 h 175"/>
                <a:gd name="T34" fmla="*/ 7 w 184"/>
                <a:gd name="T35" fmla="*/ 87 h 175"/>
                <a:gd name="T36" fmla="*/ 5 w 184"/>
                <a:gd name="T37" fmla="*/ 85 h 175"/>
                <a:gd name="T38" fmla="*/ 2 w 184"/>
                <a:gd name="T39" fmla="*/ 65 h 175"/>
                <a:gd name="T40" fmla="*/ 2 w 184"/>
                <a:gd name="T41" fmla="*/ 45 h 175"/>
                <a:gd name="T42" fmla="*/ 2 w 184"/>
                <a:gd name="T43" fmla="*/ 40 h 175"/>
                <a:gd name="T44" fmla="*/ 2 w 184"/>
                <a:gd name="T45" fmla="*/ 33 h 175"/>
                <a:gd name="T46" fmla="*/ 2 w 184"/>
                <a:gd name="T47" fmla="*/ 20 h 175"/>
                <a:gd name="T48" fmla="*/ 0 w 184"/>
                <a:gd name="T49" fmla="*/ 11 h 175"/>
                <a:gd name="T50" fmla="*/ 0 w 184"/>
                <a:gd name="T51" fmla="*/ 6 h 175"/>
                <a:gd name="T52" fmla="*/ 0 w 184"/>
                <a:gd name="T53" fmla="*/ 2 h 175"/>
                <a:gd name="T54" fmla="*/ 0 w 184"/>
                <a:gd name="T55" fmla="*/ 0 h 175"/>
                <a:gd name="T56" fmla="*/ 17 w 184"/>
                <a:gd name="T57" fmla="*/ 0 h 17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184" h="175">
                  <a:moveTo>
                    <a:pt x="17" y="0"/>
                  </a:moveTo>
                  <a:lnTo>
                    <a:pt x="184" y="0"/>
                  </a:lnTo>
                  <a:lnTo>
                    <a:pt x="182" y="175"/>
                  </a:lnTo>
                  <a:lnTo>
                    <a:pt x="15" y="175"/>
                  </a:lnTo>
                  <a:lnTo>
                    <a:pt x="17" y="175"/>
                  </a:lnTo>
                  <a:lnTo>
                    <a:pt x="18" y="172"/>
                  </a:lnTo>
                  <a:lnTo>
                    <a:pt x="17" y="168"/>
                  </a:lnTo>
                  <a:lnTo>
                    <a:pt x="15" y="161"/>
                  </a:lnTo>
                  <a:lnTo>
                    <a:pt x="15" y="157"/>
                  </a:lnTo>
                  <a:lnTo>
                    <a:pt x="15" y="154"/>
                  </a:lnTo>
                  <a:lnTo>
                    <a:pt x="15" y="148"/>
                  </a:lnTo>
                  <a:lnTo>
                    <a:pt x="13" y="139"/>
                  </a:lnTo>
                  <a:lnTo>
                    <a:pt x="12" y="132"/>
                  </a:lnTo>
                  <a:lnTo>
                    <a:pt x="10" y="123"/>
                  </a:lnTo>
                  <a:lnTo>
                    <a:pt x="8" y="112"/>
                  </a:lnTo>
                  <a:lnTo>
                    <a:pt x="8" y="103"/>
                  </a:lnTo>
                  <a:lnTo>
                    <a:pt x="7" y="94"/>
                  </a:lnTo>
                  <a:lnTo>
                    <a:pt x="5" y="85"/>
                  </a:lnTo>
                  <a:lnTo>
                    <a:pt x="2" y="65"/>
                  </a:lnTo>
                  <a:lnTo>
                    <a:pt x="2" y="45"/>
                  </a:lnTo>
                  <a:lnTo>
                    <a:pt x="2" y="40"/>
                  </a:lnTo>
                  <a:lnTo>
                    <a:pt x="2" y="33"/>
                  </a:lnTo>
                  <a:lnTo>
                    <a:pt x="2" y="20"/>
                  </a:lnTo>
                  <a:lnTo>
                    <a:pt x="0" y="11"/>
                  </a:lnTo>
                  <a:lnTo>
                    <a:pt x="0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7" name="Freeform 24"/>
            <p:cNvSpPr>
              <a:spLocks/>
            </p:cNvSpPr>
            <p:nvPr/>
          </p:nvSpPr>
          <p:spPr bwMode="auto">
            <a:xfrm>
              <a:off x="160" y="206"/>
              <a:ext cx="59" cy="89"/>
            </a:xfrm>
            <a:custGeom>
              <a:avLst/>
              <a:gdLst>
                <a:gd name="T0" fmla="*/ 20 w 58"/>
                <a:gd name="T1" fmla="*/ 25 h 89"/>
                <a:gd name="T2" fmla="*/ 22 w 58"/>
                <a:gd name="T3" fmla="*/ 24 h 89"/>
                <a:gd name="T4" fmla="*/ 20 w 58"/>
                <a:gd name="T5" fmla="*/ 18 h 89"/>
                <a:gd name="T6" fmla="*/ 20 w 58"/>
                <a:gd name="T7" fmla="*/ 15 h 89"/>
                <a:gd name="T8" fmla="*/ 25 w 58"/>
                <a:gd name="T9" fmla="*/ 13 h 89"/>
                <a:gd name="T10" fmla="*/ 23 w 58"/>
                <a:gd name="T11" fmla="*/ 11 h 89"/>
                <a:gd name="T12" fmla="*/ 27 w 58"/>
                <a:gd name="T13" fmla="*/ 7 h 89"/>
                <a:gd name="T14" fmla="*/ 37 w 58"/>
                <a:gd name="T15" fmla="*/ 6 h 89"/>
                <a:gd name="T16" fmla="*/ 40 w 58"/>
                <a:gd name="T17" fmla="*/ 4 h 89"/>
                <a:gd name="T18" fmla="*/ 47 w 58"/>
                <a:gd name="T19" fmla="*/ 2 h 89"/>
                <a:gd name="T20" fmla="*/ 48 w 58"/>
                <a:gd name="T21" fmla="*/ 4 h 89"/>
                <a:gd name="T22" fmla="*/ 48 w 58"/>
                <a:gd name="T23" fmla="*/ 7 h 89"/>
                <a:gd name="T24" fmla="*/ 48 w 58"/>
                <a:gd name="T25" fmla="*/ 9 h 89"/>
                <a:gd name="T26" fmla="*/ 50 w 58"/>
                <a:gd name="T27" fmla="*/ 27 h 89"/>
                <a:gd name="T28" fmla="*/ 45 w 58"/>
                <a:gd name="T29" fmla="*/ 33 h 89"/>
                <a:gd name="T30" fmla="*/ 40 w 58"/>
                <a:gd name="T31" fmla="*/ 34 h 89"/>
                <a:gd name="T32" fmla="*/ 40 w 58"/>
                <a:gd name="T33" fmla="*/ 42 h 89"/>
                <a:gd name="T34" fmla="*/ 43 w 58"/>
                <a:gd name="T35" fmla="*/ 45 h 89"/>
                <a:gd name="T36" fmla="*/ 45 w 58"/>
                <a:gd name="T37" fmla="*/ 54 h 89"/>
                <a:gd name="T38" fmla="*/ 48 w 58"/>
                <a:gd name="T39" fmla="*/ 33 h 89"/>
                <a:gd name="T40" fmla="*/ 50 w 58"/>
                <a:gd name="T41" fmla="*/ 31 h 89"/>
                <a:gd name="T42" fmla="*/ 53 w 58"/>
                <a:gd name="T43" fmla="*/ 31 h 89"/>
                <a:gd name="T44" fmla="*/ 58 w 58"/>
                <a:gd name="T45" fmla="*/ 31 h 89"/>
                <a:gd name="T46" fmla="*/ 65 w 58"/>
                <a:gd name="T47" fmla="*/ 38 h 89"/>
                <a:gd name="T48" fmla="*/ 58 w 58"/>
                <a:gd name="T49" fmla="*/ 40 h 89"/>
                <a:gd name="T50" fmla="*/ 53 w 58"/>
                <a:gd name="T51" fmla="*/ 34 h 89"/>
                <a:gd name="T52" fmla="*/ 50 w 58"/>
                <a:gd name="T53" fmla="*/ 34 h 89"/>
                <a:gd name="T54" fmla="*/ 48 w 58"/>
                <a:gd name="T55" fmla="*/ 36 h 89"/>
                <a:gd name="T56" fmla="*/ 50 w 58"/>
                <a:gd name="T57" fmla="*/ 40 h 89"/>
                <a:gd name="T58" fmla="*/ 50 w 58"/>
                <a:gd name="T59" fmla="*/ 51 h 89"/>
                <a:gd name="T60" fmla="*/ 43 w 58"/>
                <a:gd name="T61" fmla="*/ 62 h 89"/>
                <a:gd name="T62" fmla="*/ 47 w 58"/>
                <a:gd name="T63" fmla="*/ 81 h 89"/>
                <a:gd name="T64" fmla="*/ 40 w 58"/>
                <a:gd name="T65" fmla="*/ 89 h 89"/>
                <a:gd name="T66" fmla="*/ 23 w 58"/>
                <a:gd name="T67" fmla="*/ 83 h 89"/>
                <a:gd name="T68" fmla="*/ 23 w 58"/>
                <a:gd name="T69" fmla="*/ 78 h 89"/>
                <a:gd name="T70" fmla="*/ 37 w 58"/>
                <a:gd name="T71" fmla="*/ 76 h 89"/>
                <a:gd name="T72" fmla="*/ 37 w 58"/>
                <a:gd name="T73" fmla="*/ 72 h 89"/>
                <a:gd name="T74" fmla="*/ 23 w 58"/>
                <a:gd name="T75" fmla="*/ 72 h 89"/>
                <a:gd name="T76" fmla="*/ 12 w 58"/>
                <a:gd name="T77" fmla="*/ 65 h 89"/>
                <a:gd name="T78" fmla="*/ 9 w 58"/>
                <a:gd name="T79" fmla="*/ 58 h 89"/>
                <a:gd name="T80" fmla="*/ 12 w 58"/>
                <a:gd name="T81" fmla="*/ 54 h 89"/>
                <a:gd name="T82" fmla="*/ 15 w 58"/>
                <a:gd name="T83" fmla="*/ 53 h 89"/>
                <a:gd name="T84" fmla="*/ 18 w 58"/>
                <a:gd name="T85" fmla="*/ 60 h 89"/>
                <a:gd name="T86" fmla="*/ 20 w 58"/>
                <a:gd name="T87" fmla="*/ 60 h 89"/>
                <a:gd name="T88" fmla="*/ 18 w 58"/>
                <a:gd name="T89" fmla="*/ 51 h 89"/>
                <a:gd name="T90" fmla="*/ 23 w 58"/>
                <a:gd name="T91" fmla="*/ 51 h 89"/>
                <a:gd name="T92" fmla="*/ 23 w 58"/>
                <a:gd name="T93" fmla="*/ 47 h 89"/>
                <a:gd name="T94" fmla="*/ 17 w 58"/>
                <a:gd name="T95" fmla="*/ 47 h 89"/>
                <a:gd name="T96" fmla="*/ 0 w 58"/>
                <a:gd name="T97" fmla="*/ 43 h 89"/>
                <a:gd name="T98" fmla="*/ 4 w 58"/>
                <a:gd name="T99" fmla="*/ 31 h 89"/>
                <a:gd name="T100" fmla="*/ 7 w 58"/>
                <a:gd name="T101" fmla="*/ 34 h 89"/>
                <a:gd name="T102" fmla="*/ 10 w 58"/>
                <a:gd name="T103" fmla="*/ 40 h 89"/>
                <a:gd name="T104" fmla="*/ 15 w 58"/>
                <a:gd name="T105" fmla="*/ 38 h 89"/>
                <a:gd name="T106" fmla="*/ 14 w 58"/>
                <a:gd name="T107" fmla="*/ 34 h 89"/>
                <a:gd name="T108" fmla="*/ 10 w 58"/>
                <a:gd name="T109" fmla="*/ 31 h 89"/>
                <a:gd name="T110" fmla="*/ 7 w 58"/>
                <a:gd name="T111" fmla="*/ 25 h 89"/>
                <a:gd name="T112" fmla="*/ 5 w 58"/>
                <a:gd name="T113" fmla="*/ 20 h 89"/>
                <a:gd name="T114" fmla="*/ 7 w 58"/>
                <a:gd name="T115" fmla="*/ 15 h 89"/>
                <a:gd name="T116" fmla="*/ 12 w 58"/>
                <a:gd name="T117" fmla="*/ 15 h 89"/>
                <a:gd name="T118" fmla="*/ 15 w 58"/>
                <a:gd name="T119" fmla="*/ 24 h 8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58" h="89">
                  <a:moveTo>
                    <a:pt x="15" y="24"/>
                  </a:moveTo>
                  <a:lnTo>
                    <a:pt x="15" y="24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2" y="24"/>
                  </a:lnTo>
                  <a:lnTo>
                    <a:pt x="22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3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7" y="9"/>
                  </a:lnTo>
                  <a:lnTo>
                    <a:pt x="27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2" y="6"/>
                  </a:lnTo>
                  <a:lnTo>
                    <a:pt x="32" y="4"/>
                  </a:lnTo>
                  <a:lnTo>
                    <a:pt x="33" y="4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40" y="2"/>
                  </a:lnTo>
                  <a:lnTo>
                    <a:pt x="40" y="4"/>
                  </a:lnTo>
                  <a:lnTo>
                    <a:pt x="41" y="4"/>
                  </a:lnTo>
                  <a:lnTo>
                    <a:pt x="41" y="6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5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3" y="40"/>
                  </a:lnTo>
                  <a:lnTo>
                    <a:pt x="33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8" y="51"/>
                  </a:lnTo>
                  <a:lnTo>
                    <a:pt x="38" y="53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40" y="56"/>
                  </a:lnTo>
                  <a:lnTo>
                    <a:pt x="41" y="54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8" y="31"/>
                  </a:lnTo>
                  <a:lnTo>
                    <a:pt x="48" y="29"/>
                  </a:lnTo>
                  <a:lnTo>
                    <a:pt x="50" y="31"/>
                  </a:lnTo>
                  <a:lnTo>
                    <a:pt x="51" y="31"/>
                  </a:lnTo>
                  <a:lnTo>
                    <a:pt x="53" y="33"/>
                  </a:lnTo>
                  <a:lnTo>
                    <a:pt x="55" y="34"/>
                  </a:lnTo>
                  <a:lnTo>
                    <a:pt x="56" y="36"/>
                  </a:lnTo>
                  <a:lnTo>
                    <a:pt x="58" y="36"/>
                  </a:lnTo>
                  <a:lnTo>
                    <a:pt x="58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5" y="40"/>
                  </a:lnTo>
                  <a:lnTo>
                    <a:pt x="51" y="40"/>
                  </a:lnTo>
                  <a:lnTo>
                    <a:pt x="50" y="40"/>
                  </a:lnTo>
                  <a:lnTo>
                    <a:pt x="48" y="38"/>
                  </a:lnTo>
                  <a:lnTo>
                    <a:pt x="48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3"/>
                  </a:lnTo>
                  <a:lnTo>
                    <a:pt x="45" y="33"/>
                  </a:lnTo>
                  <a:lnTo>
                    <a:pt x="45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3" y="40"/>
                  </a:lnTo>
                  <a:lnTo>
                    <a:pt x="43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1" y="60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40" y="72"/>
                  </a:lnTo>
                  <a:lnTo>
                    <a:pt x="40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9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0" y="89"/>
                  </a:lnTo>
                  <a:lnTo>
                    <a:pt x="27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3" y="81"/>
                  </a:lnTo>
                  <a:lnTo>
                    <a:pt x="22" y="80"/>
                  </a:lnTo>
                  <a:lnTo>
                    <a:pt x="23" y="80"/>
                  </a:lnTo>
                  <a:lnTo>
                    <a:pt x="23" y="78"/>
                  </a:lnTo>
                  <a:lnTo>
                    <a:pt x="27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2" y="76"/>
                  </a:lnTo>
                  <a:lnTo>
                    <a:pt x="32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7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4" y="67"/>
                  </a:lnTo>
                  <a:lnTo>
                    <a:pt x="12" y="67"/>
                  </a:lnTo>
                  <a:lnTo>
                    <a:pt x="12" y="65"/>
                  </a:lnTo>
                  <a:lnTo>
                    <a:pt x="10" y="65"/>
                  </a:lnTo>
                  <a:lnTo>
                    <a:pt x="9" y="63"/>
                  </a:lnTo>
                  <a:lnTo>
                    <a:pt x="9" y="60"/>
                  </a:lnTo>
                  <a:lnTo>
                    <a:pt x="9" y="58"/>
                  </a:lnTo>
                  <a:lnTo>
                    <a:pt x="9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4" y="53"/>
                  </a:lnTo>
                  <a:lnTo>
                    <a:pt x="15" y="53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3" y="51"/>
                  </a:lnTo>
                  <a:lnTo>
                    <a:pt x="23" y="49"/>
                  </a:lnTo>
                  <a:lnTo>
                    <a:pt x="23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7" y="47"/>
                  </a:lnTo>
                  <a:lnTo>
                    <a:pt x="15" y="47"/>
                  </a:lnTo>
                  <a:lnTo>
                    <a:pt x="9" y="45"/>
                  </a:lnTo>
                  <a:lnTo>
                    <a:pt x="7" y="45"/>
                  </a:lnTo>
                  <a:lnTo>
                    <a:pt x="5" y="45"/>
                  </a:lnTo>
                  <a:lnTo>
                    <a:pt x="4" y="45"/>
                  </a:lnTo>
                  <a:lnTo>
                    <a:pt x="2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4" y="31"/>
                  </a:lnTo>
                  <a:lnTo>
                    <a:pt x="5" y="31"/>
                  </a:lnTo>
                  <a:lnTo>
                    <a:pt x="5" y="33"/>
                  </a:lnTo>
                  <a:lnTo>
                    <a:pt x="7" y="33"/>
                  </a:lnTo>
                  <a:lnTo>
                    <a:pt x="7" y="34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9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4" y="40"/>
                  </a:lnTo>
                  <a:lnTo>
                    <a:pt x="14" y="38"/>
                  </a:lnTo>
                  <a:lnTo>
                    <a:pt x="15" y="38"/>
                  </a:lnTo>
                  <a:lnTo>
                    <a:pt x="15" y="36"/>
                  </a:lnTo>
                  <a:lnTo>
                    <a:pt x="14" y="36"/>
                  </a:lnTo>
                  <a:lnTo>
                    <a:pt x="14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9" y="31"/>
                  </a:lnTo>
                  <a:lnTo>
                    <a:pt x="9" y="29"/>
                  </a:lnTo>
                  <a:lnTo>
                    <a:pt x="7" y="25"/>
                  </a:lnTo>
                  <a:lnTo>
                    <a:pt x="7" y="24"/>
                  </a:lnTo>
                  <a:lnTo>
                    <a:pt x="7" y="22"/>
                  </a:lnTo>
                  <a:lnTo>
                    <a:pt x="5" y="22"/>
                  </a:lnTo>
                  <a:lnTo>
                    <a:pt x="4" y="20"/>
                  </a:lnTo>
                  <a:lnTo>
                    <a:pt x="5" y="20"/>
                  </a:lnTo>
                  <a:lnTo>
                    <a:pt x="5" y="18"/>
                  </a:lnTo>
                  <a:lnTo>
                    <a:pt x="7" y="18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9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4" y="15"/>
                  </a:lnTo>
                  <a:lnTo>
                    <a:pt x="14" y="22"/>
                  </a:lnTo>
                  <a:lnTo>
                    <a:pt x="14" y="24"/>
                  </a:lnTo>
                  <a:lnTo>
                    <a:pt x="15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8" name="Freeform 25"/>
            <p:cNvSpPr>
              <a:spLocks/>
            </p:cNvSpPr>
            <p:nvPr/>
          </p:nvSpPr>
          <p:spPr bwMode="auto">
            <a:xfrm>
              <a:off x="271" y="206"/>
              <a:ext cx="55" cy="89"/>
            </a:xfrm>
            <a:custGeom>
              <a:avLst/>
              <a:gdLst>
                <a:gd name="T0" fmla="*/ 18 w 56"/>
                <a:gd name="T1" fmla="*/ 25 h 89"/>
                <a:gd name="T2" fmla="*/ 20 w 56"/>
                <a:gd name="T3" fmla="*/ 24 h 89"/>
                <a:gd name="T4" fmla="*/ 20 w 56"/>
                <a:gd name="T5" fmla="*/ 18 h 89"/>
                <a:gd name="T6" fmla="*/ 20 w 56"/>
                <a:gd name="T7" fmla="*/ 15 h 89"/>
                <a:gd name="T8" fmla="*/ 23 w 56"/>
                <a:gd name="T9" fmla="*/ 13 h 89"/>
                <a:gd name="T10" fmla="*/ 23 w 56"/>
                <a:gd name="T11" fmla="*/ 11 h 89"/>
                <a:gd name="T12" fmla="*/ 26 w 56"/>
                <a:gd name="T13" fmla="*/ 7 h 89"/>
                <a:gd name="T14" fmla="*/ 28 w 56"/>
                <a:gd name="T15" fmla="*/ 6 h 89"/>
                <a:gd name="T16" fmla="*/ 28 w 56"/>
                <a:gd name="T17" fmla="*/ 2 h 89"/>
                <a:gd name="T18" fmla="*/ 31 w 56"/>
                <a:gd name="T19" fmla="*/ 2 h 89"/>
                <a:gd name="T20" fmla="*/ 33 w 56"/>
                <a:gd name="T21" fmla="*/ 4 h 89"/>
                <a:gd name="T22" fmla="*/ 33 w 56"/>
                <a:gd name="T23" fmla="*/ 7 h 89"/>
                <a:gd name="T24" fmla="*/ 36 w 56"/>
                <a:gd name="T25" fmla="*/ 11 h 89"/>
                <a:gd name="T26" fmla="*/ 34 w 56"/>
                <a:gd name="T27" fmla="*/ 29 h 89"/>
                <a:gd name="T28" fmla="*/ 29 w 56"/>
                <a:gd name="T29" fmla="*/ 33 h 89"/>
                <a:gd name="T30" fmla="*/ 28 w 56"/>
                <a:gd name="T31" fmla="*/ 34 h 89"/>
                <a:gd name="T32" fmla="*/ 28 w 56"/>
                <a:gd name="T33" fmla="*/ 42 h 89"/>
                <a:gd name="T34" fmla="*/ 28 w 56"/>
                <a:gd name="T35" fmla="*/ 45 h 89"/>
                <a:gd name="T36" fmla="*/ 31 w 56"/>
                <a:gd name="T37" fmla="*/ 54 h 89"/>
                <a:gd name="T38" fmla="*/ 33 w 56"/>
                <a:gd name="T39" fmla="*/ 33 h 89"/>
                <a:gd name="T40" fmla="*/ 36 w 56"/>
                <a:gd name="T41" fmla="*/ 31 h 89"/>
                <a:gd name="T42" fmla="*/ 39 w 56"/>
                <a:gd name="T43" fmla="*/ 31 h 89"/>
                <a:gd name="T44" fmla="*/ 46 w 56"/>
                <a:gd name="T45" fmla="*/ 33 h 89"/>
                <a:gd name="T46" fmla="*/ 49 w 56"/>
                <a:gd name="T47" fmla="*/ 38 h 89"/>
                <a:gd name="T48" fmla="*/ 41 w 56"/>
                <a:gd name="T49" fmla="*/ 40 h 89"/>
                <a:gd name="T50" fmla="*/ 39 w 56"/>
                <a:gd name="T51" fmla="*/ 34 h 89"/>
                <a:gd name="T52" fmla="*/ 36 w 56"/>
                <a:gd name="T53" fmla="*/ 34 h 89"/>
                <a:gd name="T54" fmla="*/ 34 w 56"/>
                <a:gd name="T55" fmla="*/ 36 h 89"/>
                <a:gd name="T56" fmla="*/ 34 w 56"/>
                <a:gd name="T57" fmla="*/ 42 h 89"/>
                <a:gd name="T58" fmla="*/ 34 w 56"/>
                <a:gd name="T59" fmla="*/ 56 h 89"/>
                <a:gd name="T60" fmla="*/ 29 w 56"/>
                <a:gd name="T61" fmla="*/ 63 h 89"/>
                <a:gd name="T62" fmla="*/ 31 w 56"/>
                <a:gd name="T63" fmla="*/ 81 h 89"/>
                <a:gd name="T64" fmla="*/ 25 w 56"/>
                <a:gd name="T65" fmla="*/ 89 h 89"/>
                <a:gd name="T66" fmla="*/ 20 w 56"/>
                <a:gd name="T67" fmla="*/ 81 h 89"/>
                <a:gd name="T68" fmla="*/ 23 w 56"/>
                <a:gd name="T69" fmla="*/ 78 h 89"/>
                <a:gd name="T70" fmla="*/ 28 w 56"/>
                <a:gd name="T71" fmla="*/ 76 h 89"/>
                <a:gd name="T72" fmla="*/ 28 w 56"/>
                <a:gd name="T73" fmla="*/ 71 h 89"/>
                <a:gd name="T74" fmla="*/ 20 w 56"/>
                <a:gd name="T75" fmla="*/ 71 h 89"/>
                <a:gd name="T76" fmla="*/ 8 w 56"/>
                <a:gd name="T77" fmla="*/ 63 h 89"/>
                <a:gd name="T78" fmla="*/ 8 w 56"/>
                <a:gd name="T79" fmla="*/ 56 h 89"/>
                <a:gd name="T80" fmla="*/ 12 w 56"/>
                <a:gd name="T81" fmla="*/ 54 h 89"/>
                <a:gd name="T82" fmla="*/ 13 w 56"/>
                <a:gd name="T83" fmla="*/ 54 h 89"/>
                <a:gd name="T84" fmla="*/ 18 w 56"/>
                <a:gd name="T85" fmla="*/ 60 h 89"/>
                <a:gd name="T86" fmla="*/ 18 w 56"/>
                <a:gd name="T87" fmla="*/ 60 h 89"/>
                <a:gd name="T88" fmla="*/ 20 w 56"/>
                <a:gd name="T89" fmla="*/ 51 h 89"/>
                <a:gd name="T90" fmla="*/ 22 w 56"/>
                <a:gd name="T91" fmla="*/ 51 h 89"/>
                <a:gd name="T92" fmla="*/ 22 w 56"/>
                <a:gd name="T93" fmla="*/ 47 h 89"/>
                <a:gd name="T94" fmla="*/ 12 w 56"/>
                <a:gd name="T95" fmla="*/ 47 h 89"/>
                <a:gd name="T96" fmla="*/ 0 w 56"/>
                <a:gd name="T97" fmla="*/ 40 h 89"/>
                <a:gd name="T98" fmla="*/ 2 w 56"/>
                <a:gd name="T99" fmla="*/ 31 h 89"/>
                <a:gd name="T100" fmla="*/ 7 w 56"/>
                <a:gd name="T101" fmla="*/ 38 h 89"/>
                <a:gd name="T102" fmla="*/ 12 w 56"/>
                <a:gd name="T103" fmla="*/ 40 h 89"/>
                <a:gd name="T104" fmla="*/ 13 w 56"/>
                <a:gd name="T105" fmla="*/ 36 h 89"/>
                <a:gd name="T106" fmla="*/ 12 w 56"/>
                <a:gd name="T107" fmla="*/ 33 h 89"/>
                <a:gd name="T108" fmla="*/ 8 w 56"/>
                <a:gd name="T109" fmla="*/ 31 h 89"/>
                <a:gd name="T110" fmla="*/ 5 w 56"/>
                <a:gd name="T111" fmla="*/ 22 h 89"/>
                <a:gd name="T112" fmla="*/ 4 w 56"/>
                <a:gd name="T113" fmla="*/ 18 h 89"/>
                <a:gd name="T114" fmla="*/ 7 w 56"/>
                <a:gd name="T115" fmla="*/ 15 h 89"/>
                <a:gd name="T116" fmla="*/ 12 w 56"/>
                <a:gd name="T117" fmla="*/ 15 h 89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56" h="89">
                  <a:moveTo>
                    <a:pt x="12" y="24"/>
                  </a:moveTo>
                  <a:lnTo>
                    <a:pt x="12" y="24"/>
                  </a:lnTo>
                  <a:lnTo>
                    <a:pt x="13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2" y="13"/>
                  </a:lnTo>
                  <a:lnTo>
                    <a:pt x="20" y="13"/>
                  </a:lnTo>
                  <a:lnTo>
                    <a:pt x="20" y="11"/>
                  </a:lnTo>
                  <a:lnTo>
                    <a:pt x="22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7"/>
                  </a:lnTo>
                  <a:lnTo>
                    <a:pt x="26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1" y="4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4"/>
                  </a:lnTo>
                  <a:lnTo>
                    <a:pt x="40" y="4"/>
                  </a:lnTo>
                  <a:lnTo>
                    <a:pt x="40" y="6"/>
                  </a:lnTo>
                  <a:lnTo>
                    <a:pt x="40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40"/>
                  </a:lnTo>
                  <a:lnTo>
                    <a:pt x="31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38" y="54"/>
                  </a:lnTo>
                  <a:lnTo>
                    <a:pt x="40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29"/>
                  </a:lnTo>
                  <a:lnTo>
                    <a:pt x="48" y="31"/>
                  </a:lnTo>
                  <a:lnTo>
                    <a:pt x="49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4"/>
                  </a:lnTo>
                  <a:lnTo>
                    <a:pt x="54" y="34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4" y="40"/>
                  </a:lnTo>
                  <a:lnTo>
                    <a:pt x="51" y="40"/>
                  </a:lnTo>
                  <a:lnTo>
                    <a:pt x="48" y="40"/>
                  </a:lnTo>
                  <a:lnTo>
                    <a:pt x="46" y="38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5" y="34"/>
                  </a:lnTo>
                  <a:lnTo>
                    <a:pt x="45" y="33"/>
                  </a:lnTo>
                  <a:lnTo>
                    <a:pt x="43" y="33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1" y="89"/>
                  </a:lnTo>
                  <a:lnTo>
                    <a:pt x="30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2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2" y="83"/>
                  </a:lnTo>
                  <a:lnTo>
                    <a:pt x="22" y="81"/>
                  </a:lnTo>
                  <a:lnTo>
                    <a:pt x="20" y="81"/>
                  </a:lnTo>
                  <a:lnTo>
                    <a:pt x="20" y="80"/>
                  </a:lnTo>
                  <a:lnTo>
                    <a:pt x="22" y="80"/>
                  </a:lnTo>
                  <a:lnTo>
                    <a:pt x="22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28" y="71"/>
                  </a:lnTo>
                  <a:lnTo>
                    <a:pt x="26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2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3"/>
                  </a:lnTo>
                  <a:lnTo>
                    <a:pt x="7" y="63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8" y="58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3"/>
                  </a:lnTo>
                  <a:lnTo>
                    <a:pt x="13" y="53"/>
                  </a:lnTo>
                  <a:lnTo>
                    <a:pt x="13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49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5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4" y="45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4" y="33"/>
                  </a:lnTo>
                  <a:lnTo>
                    <a:pt x="5" y="34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8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7" y="29"/>
                  </a:lnTo>
                  <a:lnTo>
                    <a:pt x="7" y="25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4" y="22"/>
                  </a:lnTo>
                  <a:lnTo>
                    <a:pt x="2" y="20"/>
                  </a:lnTo>
                  <a:lnTo>
                    <a:pt x="4" y="20"/>
                  </a:lnTo>
                  <a:lnTo>
                    <a:pt x="4" y="18"/>
                  </a:lnTo>
                  <a:lnTo>
                    <a:pt x="5" y="18"/>
                  </a:lnTo>
                  <a:lnTo>
                    <a:pt x="5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9" name="Freeform 26"/>
            <p:cNvSpPr>
              <a:spLocks/>
            </p:cNvSpPr>
            <p:nvPr/>
          </p:nvSpPr>
          <p:spPr bwMode="auto">
            <a:xfrm>
              <a:off x="215" y="278"/>
              <a:ext cx="57" cy="87"/>
            </a:xfrm>
            <a:custGeom>
              <a:avLst/>
              <a:gdLst>
                <a:gd name="T0" fmla="*/ 18 w 56"/>
                <a:gd name="T1" fmla="*/ 26 h 87"/>
                <a:gd name="T2" fmla="*/ 21 w 56"/>
                <a:gd name="T3" fmla="*/ 24 h 87"/>
                <a:gd name="T4" fmla="*/ 20 w 56"/>
                <a:gd name="T5" fmla="*/ 18 h 87"/>
                <a:gd name="T6" fmla="*/ 18 w 56"/>
                <a:gd name="T7" fmla="*/ 17 h 87"/>
                <a:gd name="T8" fmla="*/ 25 w 56"/>
                <a:gd name="T9" fmla="*/ 13 h 87"/>
                <a:gd name="T10" fmla="*/ 21 w 56"/>
                <a:gd name="T11" fmla="*/ 9 h 87"/>
                <a:gd name="T12" fmla="*/ 26 w 56"/>
                <a:gd name="T13" fmla="*/ 8 h 87"/>
                <a:gd name="T14" fmla="*/ 35 w 56"/>
                <a:gd name="T15" fmla="*/ 6 h 87"/>
                <a:gd name="T16" fmla="*/ 37 w 56"/>
                <a:gd name="T17" fmla="*/ 4 h 87"/>
                <a:gd name="T18" fmla="*/ 45 w 56"/>
                <a:gd name="T19" fmla="*/ 0 h 87"/>
                <a:gd name="T20" fmla="*/ 46 w 56"/>
                <a:gd name="T21" fmla="*/ 4 h 87"/>
                <a:gd name="T22" fmla="*/ 46 w 56"/>
                <a:gd name="T23" fmla="*/ 8 h 87"/>
                <a:gd name="T24" fmla="*/ 50 w 56"/>
                <a:gd name="T25" fmla="*/ 9 h 87"/>
                <a:gd name="T26" fmla="*/ 48 w 56"/>
                <a:gd name="T27" fmla="*/ 27 h 87"/>
                <a:gd name="T28" fmla="*/ 43 w 56"/>
                <a:gd name="T29" fmla="*/ 33 h 87"/>
                <a:gd name="T30" fmla="*/ 40 w 56"/>
                <a:gd name="T31" fmla="*/ 35 h 87"/>
                <a:gd name="T32" fmla="*/ 40 w 56"/>
                <a:gd name="T33" fmla="*/ 44 h 87"/>
                <a:gd name="T34" fmla="*/ 43 w 56"/>
                <a:gd name="T35" fmla="*/ 45 h 87"/>
                <a:gd name="T36" fmla="*/ 45 w 56"/>
                <a:gd name="T37" fmla="*/ 56 h 87"/>
                <a:gd name="T38" fmla="*/ 46 w 56"/>
                <a:gd name="T39" fmla="*/ 33 h 87"/>
                <a:gd name="T40" fmla="*/ 50 w 56"/>
                <a:gd name="T41" fmla="*/ 29 h 87"/>
                <a:gd name="T42" fmla="*/ 53 w 56"/>
                <a:gd name="T43" fmla="*/ 29 h 87"/>
                <a:gd name="T44" fmla="*/ 60 w 56"/>
                <a:gd name="T45" fmla="*/ 33 h 87"/>
                <a:gd name="T46" fmla="*/ 63 w 56"/>
                <a:gd name="T47" fmla="*/ 38 h 87"/>
                <a:gd name="T48" fmla="*/ 55 w 56"/>
                <a:gd name="T49" fmla="*/ 38 h 87"/>
                <a:gd name="T50" fmla="*/ 53 w 56"/>
                <a:gd name="T51" fmla="*/ 35 h 87"/>
                <a:gd name="T52" fmla="*/ 50 w 56"/>
                <a:gd name="T53" fmla="*/ 35 h 87"/>
                <a:gd name="T54" fmla="*/ 48 w 56"/>
                <a:gd name="T55" fmla="*/ 36 h 87"/>
                <a:gd name="T56" fmla="*/ 48 w 56"/>
                <a:gd name="T57" fmla="*/ 40 h 87"/>
                <a:gd name="T58" fmla="*/ 50 w 56"/>
                <a:gd name="T59" fmla="*/ 51 h 87"/>
                <a:gd name="T60" fmla="*/ 42 w 56"/>
                <a:gd name="T61" fmla="*/ 62 h 87"/>
                <a:gd name="T62" fmla="*/ 45 w 56"/>
                <a:gd name="T63" fmla="*/ 82 h 87"/>
                <a:gd name="T64" fmla="*/ 23 w 56"/>
                <a:gd name="T65" fmla="*/ 87 h 87"/>
                <a:gd name="T66" fmla="*/ 21 w 56"/>
                <a:gd name="T67" fmla="*/ 82 h 87"/>
                <a:gd name="T68" fmla="*/ 23 w 56"/>
                <a:gd name="T69" fmla="*/ 78 h 87"/>
                <a:gd name="T70" fmla="*/ 37 w 56"/>
                <a:gd name="T71" fmla="*/ 76 h 87"/>
                <a:gd name="T72" fmla="*/ 35 w 56"/>
                <a:gd name="T73" fmla="*/ 71 h 87"/>
                <a:gd name="T74" fmla="*/ 21 w 56"/>
                <a:gd name="T75" fmla="*/ 71 h 87"/>
                <a:gd name="T76" fmla="*/ 10 w 56"/>
                <a:gd name="T77" fmla="*/ 65 h 87"/>
                <a:gd name="T78" fmla="*/ 7 w 56"/>
                <a:gd name="T79" fmla="*/ 56 h 87"/>
                <a:gd name="T80" fmla="*/ 12 w 56"/>
                <a:gd name="T81" fmla="*/ 55 h 87"/>
                <a:gd name="T82" fmla="*/ 13 w 56"/>
                <a:gd name="T83" fmla="*/ 55 h 87"/>
                <a:gd name="T84" fmla="*/ 18 w 56"/>
                <a:gd name="T85" fmla="*/ 60 h 87"/>
                <a:gd name="T86" fmla="*/ 18 w 56"/>
                <a:gd name="T87" fmla="*/ 58 h 87"/>
                <a:gd name="T88" fmla="*/ 18 w 56"/>
                <a:gd name="T89" fmla="*/ 51 h 87"/>
                <a:gd name="T90" fmla="*/ 21 w 56"/>
                <a:gd name="T91" fmla="*/ 49 h 87"/>
                <a:gd name="T92" fmla="*/ 21 w 56"/>
                <a:gd name="T93" fmla="*/ 47 h 87"/>
                <a:gd name="T94" fmla="*/ 12 w 56"/>
                <a:gd name="T95" fmla="*/ 47 h 87"/>
                <a:gd name="T96" fmla="*/ 0 w 56"/>
                <a:gd name="T97" fmla="*/ 38 h 87"/>
                <a:gd name="T98" fmla="*/ 2 w 56"/>
                <a:gd name="T99" fmla="*/ 31 h 87"/>
                <a:gd name="T100" fmla="*/ 7 w 56"/>
                <a:gd name="T101" fmla="*/ 36 h 87"/>
                <a:gd name="T102" fmla="*/ 12 w 56"/>
                <a:gd name="T103" fmla="*/ 38 h 87"/>
                <a:gd name="T104" fmla="*/ 12 w 56"/>
                <a:gd name="T105" fmla="*/ 36 h 87"/>
                <a:gd name="T106" fmla="*/ 12 w 56"/>
                <a:gd name="T107" fmla="*/ 35 h 87"/>
                <a:gd name="T108" fmla="*/ 8 w 56"/>
                <a:gd name="T109" fmla="*/ 31 h 87"/>
                <a:gd name="T110" fmla="*/ 5 w 56"/>
                <a:gd name="T111" fmla="*/ 22 h 87"/>
                <a:gd name="T112" fmla="*/ 3 w 56"/>
                <a:gd name="T113" fmla="*/ 17 h 87"/>
                <a:gd name="T114" fmla="*/ 7 w 56"/>
                <a:gd name="T115" fmla="*/ 15 h 87"/>
                <a:gd name="T116" fmla="*/ 12 w 56"/>
                <a:gd name="T117" fmla="*/ 15 h 8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56" h="87">
                  <a:moveTo>
                    <a:pt x="12" y="24"/>
                  </a:moveTo>
                  <a:lnTo>
                    <a:pt x="12" y="24"/>
                  </a:lnTo>
                  <a:lnTo>
                    <a:pt x="13" y="24"/>
                  </a:lnTo>
                  <a:lnTo>
                    <a:pt x="13" y="26"/>
                  </a:lnTo>
                  <a:lnTo>
                    <a:pt x="15" y="26"/>
                  </a:lnTo>
                  <a:lnTo>
                    <a:pt x="17" y="26"/>
                  </a:lnTo>
                  <a:lnTo>
                    <a:pt x="18" y="26"/>
                  </a:lnTo>
                  <a:lnTo>
                    <a:pt x="20" y="26"/>
                  </a:lnTo>
                  <a:lnTo>
                    <a:pt x="20" y="24"/>
                  </a:lnTo>
                  <a:lnTo>
                    <a:pt x="21" y="24"/>
                  </a:lnTo>
                  <a:lnTo>
                    <a:pt x="21" y="22"/>
                  </a:lnTo>
                  <a:lnTo>
                    <a:pt x="21" y="18"/>
                  </a:lnTo>
                  <a:lnTo>
                    <a:pt x="20" y="18"/>
                  </a:lnTo>
                  <a:lnTo>
                    <a:pt x="18" y="17"/>
                  </a:lnTo>
                  <a:lnTo>
                    <a:pt x="20" y="17"/>
                  </a:lnTo>
                  <a:lnTo>
                    <a:pt x="20" y="15"/>
                  </a:lnTo>
                  <a:lnTo>
                    <a:pt x="21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1" y="13"/>
                  </a:lnTo>
                  <a:lnTo>
                    <a:pt x="21" y="11"/>
                  </a:lnTo>
                  <a:lnTo>
                    <a:pt x="21" y="9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5" y="8"/>
                  </a:lnTo>
                  <a:lnTo>
                    <a:pt x="26" y="8"/>
                  </a:lnTo>
                  <a:lnTo>
                    <a:pt x="28" y="8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9" y="2"/>
                  </a:lnTo>
                  <a:lnTo>
                    <a:pt x="39" y="4"/>
                  </a:lnTo>
                  <a:lnTo>
                    <a:pt x="39" y="6"/>
                  </a:lnTo>
                  <a:lnTo>
                    <a:pt x="39" y="8"/>
                  </a:lnTo>
                  <a:lnTo>
                    <a:pt x="41" y="8"/>
                  </a:lnTo>
                  <a:lnTo>
                    <a:pt x="43" y="9"/>
                  </a:lnTo>
                  <a:lnTo>
                    <a:pt x="41" y="9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4" y="18"/>
                  </a:lnTo>
                  <a:lnTo>
                    <a:pt x="44" y="20"/>
                  </a:lnTo>
                  <a:lnTo>
                    <a:pt x="43" y="22"/>
                  </a:lnTo>
                  <a:lnTo>
                    <a:pt x="43" y="24"/>
                  </a:lnTo>
                  <a:lnTo>
                    <a:pt x="43" y="26"/>
                  </a:lnTo>
                  <a:lnTo>
                    <a:pt x="41" y="27"/>
                  </a:lnTo>
                  <a:lnTo>
                    <a:pt x="41" y="29"/>
                  </a:lnTo>
                  <a:lnTo>
                    <a:pt x="39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5"/>
                  </a:lnTo>
                  <a:lnTo>
                    <a:pt x="33" y="35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38"/>
                  </a:lnTo>
                  <a:lnTo>
                    <a:pt x="31" y="42"/>
                  </a:lnTo>
                  <a:lnTo>
                    <a:pt x="33" y="44"/>
                  </a:lnTo>
                  <a:lnTo>
                    <a:pt x="35" y="44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5"/>
                  </a:lnTo>
                  <a:lnTo>
                    <a:pt x="38" y="55"/>
                  </a:lnTo>
                  <a:lnTo>
                    <a:pt x="38" y="56"/>
                  </a:lnTo>
                  <a:lnTo>
                    <a:pt x="39" y="56"/>
                  </a:lnTo>
                  <a:lnTo>
                    <a:pt x="39" y="55"/>
                  </a:lnTo>
                  <a:lnTo>
                    <a:pt x="39" y="33"/>
                  </a:lnTo>
                  <a:lnTo>
                    <a:pt x="39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29"/>
                  </a:lnTo>
                  <a:lnTo>
                    <a:pt x="44" y="29"/>
                  </a:lnTo>
                  <a:lnTo>
                    <a:pt x="46" y="29"/>
                  </a:lnTo>
                  <a:lnTo>
                    <a:pt x="48" y="29"/>
                  </a:lnTo>
                  <a:lnTo>
                    <a:pt x="48" y="27"/>
                  </a:lnTo>
                  <a:lnTo>
                    <a:pt x="48" y="29"/>
                  </a:lnTo>
                  <a:lnTo>
                    <a:pt x="49" y="29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5"/>
                  </a:lnTo>
                  <a:lnTo>
                    <a:pt x="54" y="35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4" y="38"/>
                  </a:lnTo>
                  <a:lnTo>
                    <a:pt x="53" y="38"/>
                  </a:lnTo>
                  <a:lnTo>
                    <a:pt x="51" y="38"/>
                  </a:lnTo>
                  <a:lnTo>
                    <a:pt x="48" y="38"/>
                  </a:lnTo>
                  <a:lnTo>
                    <a:pt x="46" y="36"/>
                  </a:lnTo>
                  <a:lnTo>
                    <a:pt x="46" y="35"/>
                  </a:lnTo>
                  <a:lnTo>
                    <a:pt x="44" y="35"/>
                  </a:lnTo>
                  <a:lnTo>
                    <a:pt x="44" y="33"/>
                  </a:lnTo>
                  <a:lnTo>
                    <a:pt x="43" y="33"/>
                  </a:lnTo>
                  <a:lnTo>
                    <a:pt x="43" y="35"/>
                  </a:lnTo>
                  <a:lnTo>
                    <a:pt x="41" y="35"/>
                  </a:lnTo>
                  <a:lnTo>
                    <a:pt x="41" y="36"/>
                  </a:lnTo>
                  <a:lnTo>
                    <a:pt x="41" y="38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4"/>
                  </a:lnTo>
                  <a:lnTo>
                    <a:pt x="43" y="44"/>
                  </a:lnTo>
                  <a:lnTo>
                    <a:pt x="43" y="47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39" y="60"/>
                  </a:lnTo>
                  <a:lnTo>
                    <a:pt x="38" y="58"/>
                  </a:lnTo>
                  <a:lnTo>
                    <a:pt x="36" y="58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5" y="62"/>
                  </a:lnTo>
                  <a:lnTo>
                    <a:pt x="35" y="64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71"/>
                  </a:lnTo>
                  <a:lnTo>
                    <a:pt x="38" y="71"/>
                  </a:lnTo>
                  <a:lnTo>
                    <a:pt x="39" y="73"/>
                  </a:lnTo>
                  <a:lnTo>
                    <a:pt x="39" y="82"/>
                  </a:lnTo>
                  <a:lnTo>
                    <a:pt x="38" y="82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7"/>
                  </a:lnTo>
                  <a:lnTo>
                    <a:pt x="33" y="87"/>
                  </a:lnTo>
                  <a:lnTo>
                    <a:pt x="31" y="87"/>
                  </a:lnTo>
                  <a:lnTo>
                    <a:pt x="30" y="87"/>
                  </a:lnTo>
                  <a:lnTo>
                    <a:pt x="25" y="87"/>
                  </a:lnTo>
                  <a:lnTo>
                    <a:pt x="23" y="87"/>
                  </a:lnTo>
                  <a:lnTo>
                    <a:pt x="21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1" y="83"/>
                  </a:lnTo>
                  <a:lnTo>
                    <a:pt x="21" y="82"/>
                  </a:lnTo>
                  <a:lnTo>
                    <a:pt x="21" y="80"/>
                  </a:lnTo>
                  <a:lnTo>
                    <a:pt x="21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3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6" y="69"/>
                  </a:lnTo>
                  <a:lnTo>
                    <a:pt x="26" y="71"/>
                  </a:lnTo>
                  <a:lnTo>
                    <a:pt x="25" y="73"/>
                  </a:lnTo>
                  <a:lnTo>
                    <a:pt x="23" y="73"/>
                  </a:lnTo>
                  <a:lnTo>
                    <a:pt x="21" y="73"/>
                  </a:lnTo>
                  <a:lnTo>
                    <a:pt x="21" y="71"/>
                  </a:lnTo>
                  <a:lnTo>
                    <a:pt x="20" y="69"/>
                  </a:lnTo>
                  <a:lnTo>
                    <a:pt x="15" y="67"/>
                  </a:lnTo>
                  <a:lnTo>
                    <a:pt x="13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4"/>
                  </a:lnTo>
                  <a:lnTo>
                    <a:pt x="7" y="64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7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5"/>
                  </a:lnTo>
                  <a:lnTo>
                    <a:pt x="12" y="55"/>
                  </a:lnTo>
                  <a:lnTo>
                    <a:pt x="12" y="53"/>
                  </a:lnTo>
                  <a:lnTo>
                    <a:pt x="12" y="51"/>
                  </a:lnTo>
                  <a:lnTo>
                    <a:pt x="13" y="53"/>
                  </a:lnTo>
                  <a:lnTo>
                    <a:pt x="13" y="55"/>
                  </a:lnTo>
                  <a:lnTo>
                    <a:pt x="15" y="55"/>
                  </a:lnTo>
                  <a:lnTo>
                    <a:pt x="15" y="58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7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1" y="51"/>
                  </a:lnTo>
                  <a:lnTo>
                    <a:pt x="21" y="49"/>
                  </a:lnTo>
                  <a:lnTo>
                    <a:pt x="21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4"/>
                  </a:lnTo>
                  <a:lnTo>
                    <a:pt x="3" y="44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3" y="31"/>
                  </a:lnTo>
                  <a:lnTo>
                    <a:pt x="3" y="33"/>
                  </a:lnTo>
                  <a:lnTo>
                    <a:pt x="3" y="35"/>
                  </a:lnTo>
                  <a:lnTo>
                    <a:pt x="5" y="35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8" y="38"/>
                  </a:lnTo>
                  <a:lnTo>
                    <a:pt x="10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29"/>
                  </a:lnTo>
                  <a:lnTo>
                    <a:pt x="7" y="27"/>
                  </a:lnTo>
                  <a:lnTo>
                    <a:pt x="7" y="26"/>
                  </a:lnTo>
                  <a:lnTo>
                    <a:pt x="7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3" y="22"/>
                  </a:lnTo>
                  <a:lnTo>
                    <a:pt x="3" y="20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5" y="17"/>
                  </a:lnTo>
                  <a:lnTo>
                    <a:pt x="7" y="17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3"/>
                  </a:lnTo>
                  <a:lnTo>
                    <a:pt x="12" y="13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0" name="Freeform 27"/>
            <p:cNvSpPr>
              <a:spLocks/>
            </p:cNvSpPr>
            <p:nvPr/>
          </p:nvSpPr>
          <p:spPr bwMode="auto">
            <a:xfrm>
              <a:off x="172" y="231"/>
              <a:ext cx="145" cy="125"/>
            </a:xfrm>
            <a:custGeom>
              <a:avLst/>
              <a:gdLst>
                <a:gd name="T0" fmla="*/ 0 w 146"/>
                <a:gd name="T1" fmla="*/ 106 h 124"/>
                <a:gd name="T2" fmla="*/ 72 w 146"/>
                <a:gd name="T3" fmla="*/ 0 h 124"/>
                <a:gd name="T4" fmla="*/ 139 w 146"/>
                <a:gd name="T5" fmla="*/ 106 h 124"/>
                <a:gd name="T6" fmla="*/ 139 w 146"/>
                <a:gd name="T7" fmla="*/ 129 h 124"/>
                <a:gd name="T8" fmla="*/ 72 w 146"/>
                <a:gd name="T9" fmla="*/ 30 h 124"/>
                <a:gd name="T10" fmla="*/ 2 w 146"/>
                <a:gd name="T11" fmla="*/ 131 h 124"/>
                <a:gd name="T12" fmla="*/ 0 w 146"/>
                <a:gd name="T13" fmla="*/ 106 h 12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6" h="124">
                  <a:moveTo>
                    <a:pt x="0" y="99"/>
                  </a:moveTo>
                  <a:lnTo>
                    <a:pt x="72" y="0"/>
                  </a:lnTo>
                  <a:lnTo>
                    <a:pt x="146" y="99"/>
                  </a:lnTo>
                  <a:lnTo>
                    <a:pt x="146" y="122"/>
                  </a:lnTo>
                  <a:lnTo>
                    <a:pt x="72" y="30"/>
                  </a:lnTo>
                  <a:lnTo>
                    <a:pt x="2" y="124"/>
                  </a:lnTo>
                  <a:lnTo>
                    <a:pt x="0" y="99"/>
                  </a:lnTo>
                  <a:close/>
                </a:path>
              </a:pathLst>
            </a:custGeom>
            <a:solidFill>
              <a:srgbClr val="F9A0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1" name="Freeform 28"/>
            <p:cNvSpPr>
              <a:spLocks/>
            </p:cNvSpPr>
            <p:nvPr/>
          </p:nvSpPr>
          <p:spPr bwMode="auto">
            <a:xfrm>
              <a:off x="326" y="204"/>
              <a:ext cx="5" cy="170"/>
            </a:xfrm>
            <a:custGeom>
              <a:avLst/>
              <a:gdLst>
                <a:gd name="T0" fmla="*/ 3 w 5"/>
                <a:gd name="T1" fmla="*/ 164 h 171"/>
                <a:gd name="T2" fmla="*/ 5 w 5"/>
                <a:gd name="T3" fmla="*/ 162 h 171"/>
                <a:gd name="T4" fmla="*/ 5 w 5"/>
                <a:gd name="T5" fmla="*/ 0 h 171"/>
                <a:gd name="T6" fmla="*/ 0 w 5"/>
                <a:gd name="T7" fmla="*/ 0 h 171"/>
                <a:gd name="T8" fmla="*/ 0 w 5"/>
                <a:gd name="T9" fmla="*/ 162 h 171"/>
                <a:gd name="T10" fmla="*/ 3 w 5"/>
                <a:gd name="T11" fmla="*/ 164 h 171"/>
                <a:gd name="T12" fmla="*/ 3 w 5"/>
                <a:gd name="T13" fmla="*/ 164 h 171"/>
                <a:gd name="T14" fmla="*/ 5 w 5"/>
                <a:gd name="T15" fmla="*/ 164 h 171"/>
                <a:gd name="T16" fmla="*/ 5 w 5"/>
                <a:gd name="T17" fmla="*/ 162 h 171"/>
                <a:gd name="T18" fmla="*/ 3 w 5"/>
                <a:gd name="T19" fmla="*/ 164 h 17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" h="171">
                  <a:moveTo>
                    <a:pt x="3" y="171"/>
                  </a:moveTo>
                  <a:lnTo>
                    <a:pt x="5" y="16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69"/>
                  </a:lnTo>
                  <a:lnTo>
                    <a:pt x="3" y="171"/>
                  </a:lnTo>
                  <a:lnTo>
                    <a:pt x="5" y="171"/>
                  </a:lnTo>
                  <a:lnTo>
                    <a:pt x="5" y="169"/>
                  </a:lnTo>
                  <a:lnTo>
                    <a:pt x="3" y="171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2" name="Rectangle 29"/>
            <p:cNvSpPr>
              <a:spLocks noChangeArrowheads="1"/>
            </p:cNvSpPr>
            <p:nvPr/>
          </p:nvSpPr>
          <p:spPr bwMode="auto">
            <a:xfrm>
              <a:off x="170" y="371"/>
              <a:ext cx="159" cy="4"/>
            </a:xfrm>
            <a:prstGeom prst="rect">
              <a:avLst/>
            </a:pr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3" name="Freeform 30"/>
            <p:cNvSpPr>
              <a:spLocks/>
            </p:cNvSpPr>
            <p:nvPr/>
          </p:nvSpPr>
          <p:spPr bwMode="auto">
            <a:xfrm>
              <a:off x="149" y="195"/>
              <a:ext cx="504" cy="9"/>
            </a:xfrm>
            <a:custGeom>
              <a:avLst/>
              <a:gdLst>
                <a:gd name="T0" fmla="*/ 498 w 505"/>
                <a:gd name="T1" fmla="*/ 7 h 9"/>
                <a:gd name="T2" fmla="*/ 498 w 505"/>
                <a:gd name="T3" fmla="*/ 0 h 9"/>
                <a:gd name="T4" fmla="*/ 0 w 505"/>
                <a:gd name="T5" fmla="*/ 1 h 9"/>
                <a:gd name="T6" fmla="*/ 0 w 505"/>
                <a:gd name="T7" fmla="*/ 9 h 9"/>
                <a:gd name="T8" fmla="*/ 498 w 505"/>
                <a:gd name="T9" fmla="*/ 7 h 9"/>
                <a:gd name="T10" fmla="*/ 498 w 505"/>
                <a:gd name="T11" fmla="*/ 7 h 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05" h="9">
                  <a:moveTo>
                    <a:pt x="505" y="7"/>
                  </a:moveTo>
                  <a:lnTo>
                    <a:pt x="505" y="0"/>
                  </a:lnTo>
                  <a:lnTo>
                    <a:pt x="0" y="1"/>
                  </a:lnTo>
                  <a:lnTo>
                    <a:pt x="0" y="9"/>
                  </a:lnTo>
                  <a:lnTo>
                    <a:pt x="505" y="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4" name="Freeform 31"/>
            <p:cNvSpPr>
              <a:spLocks/>
            </p:cNvSpPr>
            <p:nvPr/>
          </p:nvSpPr>
          <p:spPr bwMode="auto">
            <a:xfrm>
              <a:off x="652" y="195"/>
              <a:ext cx="5" cy="38"/>
            </a:xfrm>
            <a:custGeom>
              <a:avLst/>
              <a:gdLst>
                <a:gd name="T0" fmla="*/ 3 w 6"/>
                <a:gd name="T1" fmla="*/ 44 h 37"/>
                <a:gd name="T2" fmla="*/ 3 w 6"/>
                <a:gd name="T3" fmla="*/ 44 h 37"/>
                <a:gd name="T4" fmla="*/ 3 w 6"/>
                <a:gd name="T5" fmla="*/ 16 h 37"/>
                <a:gd name="T6" fmla="*/ 3 w 6"/>
                <a:gd name="T7" fmla="*/ 0 h 37"/>
                <a:gd name="T8" fmla="*/ 3 w 6"/>
                <a:gd name="T9" fmla="*/ 7 h 37"/>
                <a:gd name="T10" fmla="*/ 1 w 6"/>
                <a:gd name="T11" fmla="*/ 16 h 37"/>
                <a:gd name="T12" fmla="*/ 0 w 6"/>
                <a:gd name="T13" fmla="*/ 43 h 37"/>
                <a:gd name="T14" fmla="*/ 0 w 6"/>
                <a:gd name="T15" fmla="*/ 43 h 37"/>
                <a:gd name="T16" fmla="*/ 3 w 6"/>
                <a:gd name="T17" fmla="*/ 44 h 3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" h="37">
                  <a:moveTo>
                    <a:pt x="6" y="37"/>
                  </a:moveTo>
                  <a:lnTo>
                    <a:pt x="6" y="37"/>
                  </a:lnTo>
                  <a:lnTo>
                    <a:pt x="6" y="16"/>
                  </a:lnTo>
                  <a:lnTo>
                    <a:pt x="3" y="0"/>
                  </a:lnTo>
                  <a:lnTo>
                    <a:pt x="3" y="7"/>
                  </a:lnTo>
                  <a:lnTo>
                    <a:pt x="1" y="16"/>
                  </a:lnTo>
                  <a:lnTo>
                    <a:pt x="0" y="36"/>
                  </a:lnTo>
                  <a:lnTo>
                    <a:pt x="6" y="3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5" name="Freeform 32"/>
            <p:cNvSpPr>
              <a:spLocks/>
            </p:cNvSpPr>
            <p:nvPr/>
          </p:nvSpPr>
          <p:spPr bwMode="auto">
            <a:xfrm>
              <a:off x="641" y="231"/>
              <a:ext cx="16" cy="130"/>
            </a:xfrm>
            <a:custGeom>
              <a:avLst/>
              <a:gdLst>
                <a:gd name="T0" fmla="*/ 5 w 16"/>
                <a:gd name="T1" fmla="*/ 124 h 131"/>
                <a:gd name="T2" fmla="*/ 5 w 16"/>
                <a:gd name="T3" fmla="*/ 124 h 131"/>
                <a:gd name="T4" fmla="*/ 11 w 16"/>
                <a:gd name="T5" fmla="*/ 79 h 131"/>
                <a:gd name="T6" fmla="*/ 13 w 16"/>
                <a:gd name="T7" fmla="*/ 47 h 131"/>
                <a:gd name="T8" fmla="*/ 15 w 16"/>
                <a:gd name="T9" fmla="*/ 16 h 131"/>
                <a:gd name="T10" fmla="*/ 16 w 16"/>
                <a:gd name="T11" fmla="*/ 1 h 131"/>
                <a:gd name="T12" fmla="*/ 10 w 16"/>
                <a:gd name="T13" fmla="*/ 0 h 131"/>
                <a:gd name="T14" fmla="*/ 10 w 16"/>
                <a:gd name="T15" fmla="*/ 16 h 131"/>
                <a:gd name="T16" fmla="*/ 8 w 16"/>
                <a:gd name="T17" fmla="*/ 47 h 131"/>
                <a:gd name="T18" fmla="*/ 3 w 16"/>
                <a:gd name="T19" fmla="*/ 79 h 131"/>
                <a:gd name="T20" fmla="*/ 0 w 16"/>
                <a:gd name="T21" fmla="*/ 123 h 131"/>
                <a:gd name="T22" fmla="*/ 0 w 16"/>
                <a:gd name="T23" fmla="*/ 123 h 131"/>
                <a:gd name="T24" fmla="*/ 5 w 16"/>
                <a:gd name="T25" fmla="*/ 124 h 13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131">
                  <a:moveTo>
                    <a:pt x="5" y="131"/>
                  </a:moveTo>
                  <a:lnTo>
                    <a:pt x="5" y="131"/>
                  </a:lnTo>
                  <a:lnTo>
                    <a:pt x="11" y="86"/>
                  </a:lnTo>
                  <a:lnTo>
                    <a:pt x="13" y="47"/>
                  </a:lnTo>
                  <a:lnTo>
                    <a:pt x="15" y="16"/>
                  </a:lnTo>
                  <a:lnTo>
                    <a:pt x="16" y="1"/>
                  </a:lnTo>
                  <a:lnTo>
                    <a:pt x="10" y="0"/>
                  </a:lnTo>
                  <a:lnTo>
                    <a:pt x="10" y="16"/>
                  </a:lnTo>
                  <a:lnTo>
                    <a:pt x="8" y="47"/>
                  </a:lnTo>
                  <a:lnTo>
                    <a:pt x="3" y="86"/>
                  </a:lnTo>
                  <a:lnTo>
                    <a:pt x="0" y="130"/>
                  </a:lnTo>
                  <a:lnTo>
                    <a:pt x="5" y="13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6" name="Freeform 33"/>
            <p:cNvSpPr>
              <a:spLocks/>
            </p:cNvSpPr>
            <p:nvPr/>
          </p:nvSpPr>
          <p:spPr bwMode="auto">
            <a:xfrm>
              <a:off x="536" y="361"/>
              <a:ext cx="111" cy="344"/>
            </a:xfrm>
            <a:custGeom>
              <a:avLst/>
              <a:gdLst>
                <a:gd name="T0" fmla="*/ 5 w 110"/>
                <a:gd name="T1" fmla="*/ 344 h 344"/>
                <a:gd name="T2" fmla="*/ 5 w 110"/>
                <a:gd name="T3" fmla="*/ 344 h 344"/>
                <a:gd name="T4" fmla="*/ 16 w 110"/>
                <a:gd name="T5" fmla="*/ 324 h 344"/>
                <a:gd name="T6" fmla="*/ 28 w 110"/>
                <a:gd name="T7" fmla="*/ 305 h 344"/>
                <a:gd name="T8" fmla="*/ 38 w 110"/>
                <a:gd name="T9" fmla="*/ 285 h 344"/>
                <a:gd name="T10" fmla="*/ 46 w 110"/>
                <a:gd name="T11" fmla="*/ 265 h 344"/>
                <a:gd name="T12" fmla="*/ 69 w 110"/>
                <a:gd name="T13" fmla="*/ 223 h 344"/>
                <a:gd name="T14" fmla="*/ 81 w 110"/>
                <a:gd name="T15" fmla="*/ 182 h 344"/>
                <a:gd name="T16" fmla="*/ 92 w 110"/>
                <a:gd name="T17" fmla="*/ 139 h 344"/>
                <a:gd name="T18" fmla="*/ 102 w 110"/>
                <a:gd name="T19" fmla="*/ 93 h 344"/>
                <a:gd name="T20" fmla="*/ 110 w 110"/>
                <a:gd name="T21" fmla="*/ 48 h 344"/>
                <a:gd name="T22" fmla="*/ 117 w 110"/>
                <a:gd name="T23" fmla="*/ 1 h 344"/>
                <a:gd name="T24" fmla="*/ 112 w 110"/>
                <a:gd name="T25" fmla="*/ 0 h 344"/>
                <a:gd name="T26" fmla="*/ 104 w 110"/>
                <a:gd name="T27" fmla="*/ 47 h 344"/>
                <a:gd name="T28" fmla="*/ 95 w 110"/>
                <a:gd name="T29" fmla="*/ 93 h 344"/>
                <a:gd name="T30" fmla="*/ 87 w 110"/>
                <a:gd name="T31" fmla="*/ 137 h 344"/>
                <a:gd name="T32" fmla="*/ 76 w 110"/>
                <a:gd name="T33" fmla="*/ 180 h 344"/>
                <a:gd name="T34" fmla="*/ 63 w 110"/>
                <a:gd name="T35" fmla="*/ 222 h 344"/>
                <a:gd name="T36" fmla="*/ 39 w 110"/>
                <a:gd name="T37" fmla="*/ 263 h 344"/>
                <a:gd name="T38" fmla="*/ 31 w 110"/>
                <a:gd name="T39" fmla="*/ 283 h 344"/>
                <a:gd name="T40" fmla="*/ 21 w 110"/>
                <a:gd name="T41" fmla="*/ 303 h 344"/>
                <a:gd name="T42" fmla="*/ 11 w 110"/>
                <a:gd name="T43" fmla="*/ 323 h 344"/>
                <a:gd name="T44" fmla="*/ 0 w 110"/>
                <a:gd name="T45" fmla="*/ 341 h 344"/>
                <a:gd name="T46" fmla="*/ 0 w 110"/>
                <a:gd name="T47" fmla="*/ 341 h 344"/>
                <a:gd name="T48" fmla="*/ 5 w 110"/>
                <a:gd name="T49" fmla="*/ 344 h 34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10" h="344">
                  <a:moveTo>
                    <a:pt x="5" y="344"/>
                  </a:moveTo>
                  <a:lnTo>
                    <a:pt x="5" y="344"/>
                  </a:lnTo>
                  <a:lnTo>
                    <a:pt x="16" y="324"/>
                  </a:lnTo>
                  <a:lnTo>
                    <a:pt x="28" y="305"/>
                  </a:lnTo>
                  <a:lnTo>
                    <a:pt x="38" y="285"/>
                  </a:lnTo>
                  <a:lnTo>
                    <a:pt x="46" y="265"/>
                  </a:lnTo>
                  <a:lnTo>
                    <a:pt x="62" y="223"/>
                  </a:lnTo>
                  <a:lnTo>
                    <a:pt x="74" y="182"/>
                  </a:lnTo>
                  <a:lnTo>
                    <a:pt x="85" y="139"/>
                  </a:lnTo>
                  <a:lnTo>
                    <a:pt x="95" y="93"/>
                  </a:lnTo>
                  <a:lnTo>
                    <a:pt x="103" y="48"/>
                  </a:lnTo>
                  <a:lnTo>
                    <a:pt x="110" y="1"/>
                  </a:lnTo>
                  <a:lnTo>
                    <a:pt x="105" y="0"/>
                  </a:lnTo>
                  <a:lnTo>
                    <a:pt x="97" y="47"/>
                  </a:lnTo>
                  <a:lnTo>
                    <a:pt x="88" y="93"/>
                  </a:lnTo>
                  <a:lnTo>
                    <a:pt x="80" y="137"/>
                  </a:lnTo>
                  <a:lnTo>
                    <a:pt x="69" y="180"/>
                  </a:lnTo>
                  <a:lnTo>
                    <a:pt x="56" y="222"/>
                  </a:lnTo>
                  <a:lnTo>
                    <a:pt x="39" y="263"/>
                  </a:lnTo>
                  <a:lnTo>
                    <a:pt x="31" y="283"/>
                  </a:lnTo>
                  <a:lnTo>
                    <a:pt x="21" y="303"/>
                  </a:lnTo>
                  <a:lnTo>
                    <a:pt x="11" y="323"/>
                  </a:lnTo>
                  <a:lnTo>
                    <a:pt x="0" y="341"/>
                  </a:lnTo>
                  <a:lnTo>
                    <a:pt x="5" y="34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7" name="Freeform 34"/>
            <p:cNvSpPr>
              <a:spLocks/>
            </p:cNvSpPr>
            <p:nvPr/>
          </p:nvSpPr>
          <p:spPr bwMode="auto">
            <a:xfrm>
              <a:off x="409" y="701"/>
              <a:ext cx="132" cy="155"/>
            </a:xfrm>
            <a:custGeom>
              <a:avLst/>
              <a:gdLst>
                <a:gd name="T0" fmla="*/ 0 w 131"/>
                <a:gd name="T1" fmla="*/ 155 h 155"/>
                <a:gd name="T2" fmla="*/ 0 w 131"/>
                <a:gd name="T3" fmla="*/ 155 h 155"/>
                <a:gd name="T4" fmla="*/ 8 w 131"/>
                <a:gd name="T5" fmla="*/ 153 h 155"/>
                <a:gd name="T6" fmla="*/ 18 w 131"/>
                <a:gd name="T7" fmla="*/ 146 h 155"/>
                <a:gd name="T8" fmla="*/ 31 w 131"/>
                <a:gd name="T9" fmla="*/ 131 h 155"/>
                <a:gd name="T10" fmla="*/ 49 w 131"/>
                <a:gd name="T11" fmla="*/ 113 h 155"/>
                <a:gd name="T12" fmla="*/ 74 w 131"/>
                <a:gd name="T13" fmla="*/ 90 h 155"/>
                <a:gd name="T14" fmla="*/ 95 w 131"/>
                <a:gd name="T15" fmla="*/ 65 h 155"/>
                <a:gd name="T16" fmla="*/ 118 w 131"/>
                <a:gd name="T17" fmla="*/ 34 h 155"/>
                <a:gd name="T18" fmla="*/ 138 w 131"/>
                <a:gd name="T19" fmla="*/ 3 h 155"/>
                <a:gd name="T20" fmla="*/ 133 w 131"/>
                <a:gd name="T21" fmla="*/ 0 h 155"/>
                <a:gd name="T22" fmla="*/ 112 w 131"/>
                <a:gd name="T23" fmla="*/ 30 h 155"/>
                <a:gd name="T24" fmla="*/ 90 w 131"/>
                <a:gd name="T25" fmla="*/ 59 h 155"/>
                <a:gd name="T26" fmla="*/ 64 w 131"/>
                <a:gd name="T27" fmla="*/ 86 h 155"/>
                <a:gd name="T28" fmla="*/ 44 w 131"/>
                <a:gd name="T29" fmla="*/ 108 h 155"/>
                <a:gd name="T30" fmla="*/ 26 w 131"/>
                <a:gd name="T31" fmla="*/ 126 h 155"/>
                <a:gd name="T32" fmla="*/ 13 w 131"/>
                <a:gd name="T33" fmla="*/ 139 h 155"/>
                <a:gd name="T34" fmla="*/ 5 w 131"/>
                <a:gd name="T35" fmla="*/ 148 h 155"/>
                <a:gd name="T36" fmla="*/ 5 w 131"/>
                <a:gd name="T37" fmla="*/ 149 h 155"/>
                <a:gd name="T38" fmla="*/ 5 w 131"/>
                <a:gd name="T39" fmla="*/ 149 h 155"/>
                <a:gd name="T40" fmla="*/ 0 w 131"/>
                <a:gd name="T41" fmla="*/ 155 h 15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55">
                  <a:moveTo>
                    <a:pt x="0" y="155"/>
                  </a:moveTo>
                  <a:lnTo>
                    <a:pt x="0" y="155"/>
                  </a:lnTo>
                  <a:lnTo>
                    <a:pt x="8" y="153"/>
                  </a:lnTo>
                  <a:lnTo>
                    <a:pt x="18" y="146"/>
                  </a:lnTo>
                  <a:lnTo>
                    <a:pt x="31" y="131"/>
                  </a:lnTo>
                  <a:lnTo>
                    <a:pt x="49" y="113"/>
                  </a:lnTo>
                  <a:lnTo>
                    <a:pt x="67" y="90"/>
                  </a:lnTo>
                  <a:lnTo>
                    <a:pt x="88" y="65"/>
                  </a:lnTo>
                  <a:lnTo>
                    <a:pt x="111" y="34"/>
                  </a:lnTo>
                  <a:lnTo>
                    <a:pt x="131" y="3"/>
                  </a:lnTo>
                  <a:lnTo>
                    <a:pt x="126" y="0"/>
                  </a:lnTo>
                  <a:lnTo>
                    <a:pt x="105" y="30"/>
                  </a:lnTo>
                  <a:lnTo>
                    <a:pt x="83" y="59"/>
                  </a:lnTo>
                  <a:lnTo>
                    <a:pt x="64" y="86"/>
                  </a:lnTo>
                  <a:lnTo>
                    <a:pt x="44" y="108"/>
                  </a:lnTo>
                  <a:lnTo>
                    <a:pt x="26" y="126"/>
                  </a:lnTo>
                  <a:lnTo>
                    <a:pt x="13" y="139"/>
                  </a:lnTo>
                  <a:lnTo>
                    <a:pt x="5" y="148"/>
                  </a:lnTo>
                  <a:lnTo>
                    <a:pt x="5" y="149"/>
                  </a:lnTo>
                  <a:lnTo>
                    <a:pt x="0" y="15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8" name="Freeform 35"/>
            <p:cNvSpPr>
              <a:spLocks/>
            </p:cNvSpPr>
            <p:nvPr/>
          </p:nvSpPr>
          <p:spPr bwMode="auto">
            <a:xfrm>
              <a:off x="369" y="817"/>
              <a:ext cx="45" cy="40"/>
            </a:xfrm>
            <a:custGeom>
              <a:avLst/>
              <a:gdLst>
                <a:gd name="T0" fmla="*/ 0 w 46"/>
                <a:gd name="T1" fmla="*/ 4 h 40"/>
                <a:gd name="T2" fmla="*/ 0 w 46"/>
                <a:gd name="T3" fmla="*/ 4 h 40"/>
                <a:gd name="T4" fmla="*/ 9 w 46"/>
                <a:gd name="T5" fmla="*/ 15 h 40"/>
                <a:gd name="T6" fmla="*/ 23 w 46"/>
                <a:gd name="T7" fmla="*/ 24 h 40"/>
                <a:gd name="T8" fmla="*/ 27 w 46"/>
                <a:gd name="T9" fmla="*/ 34 h 40"/>
                <a:gd name="T10" fmla="*/ 34 w 46"/>
                <a:gd name="T11" fmla="*/ 40 h 40"/>
                <a:gd name="T12" fmla="*/ 39 w 46"/>
                <a:gd name="T13" fmla="*/ 34 h 40"/>
                <a:gd name="T14" fmla="*/ 30 w 46"/>
                <a:gd name="T15" fmla="*/ 29 h 40"/>
                <a:gd name="T16" fmla="*/ 23 w 46"/>
                <a:gd name="T17" fmla="*/ 20 h 40"/>
                <a:gd name="T18" fmla="*/ 13 w 46"/>
                <a:gd name="T19" fmla="*/ 9 h 40"/>
                <a:gd name="T20" fmla="*/ 3 w 46"/>
                <a:gd name="T21" fmla="*/ 0 h 40"/>
                <a:gd name="T22" fmla="*/ 3 w 46"/>
                <a:gd name="T23" fmla="*/ 0 h 40"/>
                <a:gd name="T24" fmla="*/ 0 w 46"/>
                <a:gd name="T25" fmla="*/ 4 h 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6" h="40">
                  <a:moveTo>
                    <a:pt x="0" y="4"/>
                  </a:moveTo>
                  <a:lnTo>
                    <a:pt x="0" y="4"/>
                  </a:lnTo>
                  <a:lnTo>
                    <a:pt x="9" y="15"/>
                  </a:lnTo>
                  <a:lnTo>
                    <a:pt x="23" y="24"/>
                  </a:lnTo>
                  <a:lnTo>
                    <a:pt x="34" y="34"/>
                  </a:lnTo>
                  <a:lnTo>
                    <a:pt x="41" y="40"/>
                  </a:lnTo>
                  <a:lnTo>
                    <a:pt x="46" y="34"/>
                  </a:lnTo>
                  <a:lnTo>
                    <a:pt x="37" y="29"/>
                  </a:lnTo>
                  <a:lnTo>
                    <a:pt x="26" y="20"/>
                  </a:lnTo>
                  <a:lnTo>
                    <a:pt x="13" y="9"/>
                  </a:lnTo>
                  <a:lnTo>
                    <a:pt x="3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9" name="Freeform 36"/>
            <p:cNvSpPr>
              <a:spLocks/>
            </p:cNvSpPr>
            <p:nvPr/>
          </p:nvSpPr>
          <p:spPr bwMode="auto">
            <a:xfrm>
              <a:off x="290" y="713"/>
              <a:ext cx="81" cy="108"/>
            </a:xfrm>
            <a:custGeom>
              <a:avLst/>
              <a:gdLst>
                <a:gd name="T0" fmla="*/ 0 w 82"/>
                <a:gd name="T1" fmla="*/ 1 h 108"/>
                <a:gd name="T2" fmla="*/ 0 w 82"/>
                <a:gd name="T3" fmla="*/ 1 h 108"/>
                <a:gd name="T4" fmla="*/ 28 w 82"/>
                <a:gd name="T5" fmla="*/ 46 h 108"/>
                <a:gd name="T6" fmla="*/ 45 w 82"/>
                <a:gd name="T7" fmla="*/ 77 h 108"/>
                <a:gd name="T8" fmla="*/ 60 w 82"/>
                <a:gd name="T9" fmla="*/ 97 h 108"/>
                <a:gd name="T10" fmla="*/ 72 w 82"/>
                <a:gd name="T11" fmla="*/ 108 h 108"/>
                <a:gd name="T12" fmla="*/ 75 w 82"/>
                <a:gd name="T13" fmla="*/ 104 h 108"/>
                <a:gd name="T14" fmla="*/ 65 w 82"/>
                <a:gd name="T15" fmla="*/ 92 h 108"/>
                <a:gd name="T16" fmla="*/ 49 w 82"/>
                <a:gd name="T17" fmla="*/ 74 h 108"/>
                <a:gd name="T18" fmla="*/ 34 w 82"/>
                <a:gd name="T19" fmla="*/ 43 h 108"/>
                <a:gd name="T20" fmla="*/ 5 w 82"/>
                <a:gd name="T21" fmla="*/ 0 h 108"/>
                <a:gd name="T22" fmla="*/ 5 w 82"/>
                <a:gd name="T23" fmla="*/ 0 h 108"/>
                <a:gd name="T24" fmla="*/ 0 w 82"/>
                <a:gd name="T25" fmla="*/ 1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2" h="108">
                  <a:moveTo>
                    <a:pt x="0" y="1"/>
                  </a:moveTo>
                  <a:lnTo>
                    <a:pt x="0" y="1"/>
                  </a:lnTo>
                  <a:lnTo>
                    <a:pt x="28" y="46"/>
                  </a:lnTo>
                  <a:lnTo>
                    <a:pt x="52" y="77"/>
                  </a:lnTo>
                  <a:lnTo>
                    <a:pt x="67" y="97"/>
                  </a:lnTo>
                  <a:lnTo>
                    <a:pt x="79" y="108"/>
                  </a:lnTo>
                  <a:lnTo>
                    <a:pt x="82" y="104"/>
                  </a:lnTo>
                  <a:lnTo>
                    <a:pt x="72" y="92"/>
                  </a:lnTo>
                  <a:lnTo>
                    <a:pt x="56" y="74"/>
                  </a:lnTo>
                  <a:lnTo>
                    <a:pt x="34" y="43"/>
                  </a:lnTo>
                  <a:lnTo>
                    <a:pt x="5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0" name="Freeform 37"/>
            <p:cNvSpPr>
              <a:spLocks/>
            </p:cNvSpPr>
            <p:nvPr/>
          </p:nvSpPr>
          <p:spPr bwMode="auto">
            <a:xfrm>
              <a:off x="203" y="528"/>
              <a:ext cx="92" cy="187"/>
            </a:xfrm>
            <a:custGeom>
              <a:avLst/>
              <a:gdLst>
                <a:gd name="T0" fmla="*/ 0 w 92"/>
                <a:gd name="T1" fmla="*/ 2 h 186"/>
                <a:gd name="T2" fmla="*/ 0 w 92"/>
                <a:gd name="T3" fmla="*/ 2 h 186"/>
                <a:gd name="T4" fmla="*/ 7 w 92"/>
                <a:gd name="T5" fmla="*/ 22 h 186"/>
                <a:gd name="T6" fmla="*/ 13 w 92"/>
                <a:gd name="T7" fmla="*/ 42 h 186"/>
                <a:gd name="T8" fmla="*/ 23 w 92"/>
                <a:gd name="T9" fmla="*/ 64 h 186"/>
                <a:gd name="T10" fmla="*/ 33 w 92"/>
                <a:gd name="T11" fmla="*/ 85 h 186"/>
                <a:gd name="T12" fmla="*/ 44 w 92"/>
                <a:gd name="T13" fmla="*/ 118 h 186"/>
                <a:gd name="T14" fmla="*/ 57 w 92"/>
                <a:gd name="T15" fmla="*/ 143 h 186"/>
                <a:gd name="T16" fmla="*/ 71 w 92"/>
                <a:gd name="T17" fmla="*/ 168 h 186"/>
                <a:gd name="T18" fmla="*/ 87 w 92"/>
                <a:gd name="T19" fmla="*/ 193 h 186"/>
                <a:gd name="T20" fmla="*/ 92 w 92"/>
                <a:gd name="T21" fmla="*/ 192 h 186"/>
                <a:gd name="T22" fmla="*/ 77 w 92"/>
                <a:gd name="T23" fmla="*/ 164 h 186"/>
                <a:gd name="T24" fmla="*/ 62 w 92"/>
                <a:gd name="T25" fmla="*/ 139 h 186"/>
                <a:gd name="T26" fmla="*/ 51 w 92"/>
                <a:gd name="T27" fmla="*/ 114 h 186"/>
                <a:gd name="T28" fmla="*/ 38 w 92"/>
                <a:gd name="T29" fmla="*/ 83 h 186"/>
                <a:gd name="T30" fmla="*/ 28 w 92"/>
                <a:gd name="T31" fmla="*/ 60 h 186"/>
                <a:gd name="T32" fmla="*/ 20 w 92"/>
                <a:gd name="T33" fmla="*/ 38 h 186"/>
                <a:gd name="T34" fmla="*/ 12 w 92"/>
                <a:gd name="T35" fmla="*/ 18 h 186"/>
                <a:gd name="T36" fmla="*/ 7 w 92"/>
                <a:gd name="T37" fmla="*/ 0 h 186"/>
                <a:gd name="T38" fmla="*/ 7 w 92"/>
                <a:gd name="T39" fmla="*/ 0 h 186"/>
                <a:gd name="T40" fmla="*/ 0 w 92"/>
                <a:gd name="T41" fmla="*/ 2 h 18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92" h="186">
                  <a:moveTo>
                    <a:pt x="0" y="2"/>
                  </a:moveTo>
                  <a:lnTo>
                    <a:pt x="0" y="2"/>
                  </a:lnTo>
                  <a:lnTo>
                    <a:pt x="7" y="22"/>
                  </a:lnTo>
                  <a:lnTo>
                    <a:pt x="13" y="42"/>
                  </a:lnTo>
                  <a:lnTo>
                    <a:pt x="23" y="64"/>
                  </a:lnTo>
                  <a:lnTo>
                    <a:pt x="33" y="85"/>
                  </a:lnTo>
                  <a:lnTo>
                    <a:pt x="44" y="111"/>
                  </a:lnTo>
                  <a:lnTo>
                    <a:pt x="57" y="136"/>
                  </a:lnTo>
                  <a:lnTo>
                    <a:pt x="71" y="161"/>
                  </a:lnTo>
                  <a:lnTo>
                    <a:pt x="87" y="186"/>
                  </a:lnTo>
                  <a:lnTo>
                    <a:pt x="92" y="185"/>
                  </a:lnTo>
                  <a:lnTo>
                    <a:pt x="77" y="157"/>
                  </a:lnTo>
                  <a:lnTo>
                    <a:pt x="62" y="132"/>
                  </a:lnTo>
                  <a:lnTo>
                    <a:pt x="51" y="107"/>
                  </a:lnTo>
                  <a:lnTo>
                    <a:pt x="38" y="83"/>
                  </a:lnTo>
                  <a:lnTo>
                    <a:pt x="28" y="60"/>
                  </a:lnTo>
                  <a:lnTo>
                    <a:pt x="20" y="38"/>
                  </a:lnTo>
                  <a:lnTo>
                    <a:pt x="12" y="18"/>
                  </a:lnTo>
                  <a:lnTo>
                    <a:pt x="7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1" name="Freeform 38"/>
            <p:cNvSpPr>
              <a:spLocks/>
            </p:cNvSpPr>
            <p:nvPr/>
          </p:nvSpPr>
          <p:spPr bwMode="auto">
            <a:xfrm>
              <a:off x="160" y="358"/>
              <a:ext cx="50" cy="172"/>
            </a:xfrm>
            <a:custGeom>
              <a:avLst/>
              <a:gdLst>
                <a:gd name="T0" fmla="*/ 0 w 50"/>
                <a:gd name="T1" fmla="*/ 0 h 173"/>
                <a:gd name="T2" fmla="*/ 0 w 50"/>
                <a:gd name="T3" fmla="*/ 0 h 173"/>
                <a:gd name="T4" fmla="*/ 10 w 50"/>
                <a:gd name="T5" fmla="*/ 49 h 173"/>
                <a:gd name="T6" fmla="*/ 22 w 50"/>
                <a:gd name="T7" fmla="*/ 87 h 173"/>
                <a:gd name="T8" fmla="*/ 33 w 50"/>
                <a:gd name="T9" fmla="*/ 130 h 173"/>
                <a:gd name="T10" fmla="*/ 43 w 50"/>
                <a:gd name="T11" fmla="*/ 166 h 173"/>
                <a:gd name="T12" fmla="*/ 50 w 50"/>
                <a:gd name="T13" fmla="*/ 164 h 173"/>
                <a:gd name="T14" fmla="*/ 38 w 50"/>
                <a:gd name="T15" fmla="*/ 128 h 173"/>
                <a:gd name="T16" fmla="*/ 27 w 50"/>
                <a:gd name="T17" fmla="*/ 86 h 173"/>
                <a:gd name="T18" fmla="*/ 15 w 50"/>
                <a:gd name="T19" fmla="*/ 47 h 173"/>
                <a:gd name="T20" fmla="*/ 7 w 50"/>
                <a:gd name="T21" fmla="*/ 0 h 173"/>
                <a:gd name="T22" fmla="*/ 7 w 50"/>
                <a:gd name="T23" fmla="*/ 0 h 173"/>
                <a:gd name="T24" fmla="*/ 0 w 50"/>
                <a:gd name="T25" fmla="*/ 0 h 1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0" h="173">
                  <a:moveTo>
                    <a:pt x="0" y="0"/>
                  </a:moveTo>
                  <a:lnTo>
                    <a:pt x="0" y="0"/>
                  </a:lnTo>
                  <a:lnTo>
                    <a:pt x="10" y="49"/>
                  </a:lnTo>
                  <a:lnTo>
                    <a:pt x="22" y="94"/>
                  </a:lnTo>
                  <a:lnTo>
                    <a:pt x="33" y="137"/>
                  </a:lnTo>
                  <a:lnTo>
                    <a:pt x="43" y="173"/>
                  </a:lnTo>
                  <a:lnTo>
                    <a:pt x="50" y="171"/>
                  </a:lnTo>
                  <a:lnTo>
                    <a:pt x="38" y="135"/>
                  </a:lnTo>
                  <a:lnTo>
                    <a:pt x="27" y="92"/>
                  </a:lnTo>
                  <a:lnTo>
                    <a:pt x="15" y="47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2" name="Freeform 39"/>
            <p:cNvSpPr>
              <a:spLocks/>
            </p:cNvSpPr>
            <p:nvPr/>
          </p:nvSpPr>
          <p:spPr bwMode="auto">
            <a:xfrm>
              <a:off x="148" y="197"/>
              <a:ext cx="19" cy="161"/>
            </a:xfrm>
            <a:custGeom>
              <a:avLst/>
              <a:gdLst>
                <a:gd name="T0" fmla="*/ 2 w 20"/>
                <a:gd name="T1" fmla="*/ 0 h 161"/>
                <a:gd name="T2" fmla="*/ 0 w 20"/>
                <a:gd name="T3" fmla="*/ 2 h 161"/>
                <a:gd name="T4" fmla="*/ 0 w 20"/>
                <a:gd name="T5" fmla="*/ 22 h 161"/>
                <a:gd name="T6" fmla="*/ 2 w 20"/>
                <a:gd name="T7" fmla="*/ 62 h 161"/>
                <a:gd name="T8" fmla="*/ 7 w 20"/>
                <a:gd name="T9" fmla="*/ 110 h 161"/>
                <a:gd name="T10" fmla="*/ 10 w 20"/>
                <a:gd name="T11" fmla="*/ 161 h 161"/>
                <a:gd name="T12" fmla="*/ 13 w 20"/>
                <a:gd name="T13" fmla="*/ 161 h 161"/>
                <a:gd name="T14" fmla="*/ 10 w 20"/>
                <a:gd name="T15" fmla="*/ 110 h 161"/>
                <a:gd name="T16" fmla="*/ 8 w 20"/>
                <a:gd name="T17" fmla="*/ 62 h 161"/>
                <a:gd name="T18" fmla="*/ 7 w 20"/>
                <a:gd name="T19" fmla="*/ 22 h 161"/>
                <a:gd name="T20" fmla="*/ 5 w 20"/>
                <a:gd name="T21" fmla="*/ 2 h 161"/>
                <a:gd name="T22" fmla="*/ 2 w 20"/>
                <a:gd name="T23" fmla="*/ 8 h 161"/>
                <a:gd name="T24" fmla="*/ 2 w 20"/>
                <a:gd name="T25" fmla="*/ 0 h 161"/>
                <a:gd name="T26" fmla="*/ 0 w 20"/>
                <a:gd name="T27" fmla="*/ 0 h 161"/>
                <a:gd name="T28" fmla="*/ 0 w 20"/>
                <a:gd name="T29" fmla="*/ 2 h 161"/>
                <a:gd name="T30" fmla="*/ 2 w 20"/>
                <a:gd name="T31" fmla="*/ 0 h 16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0" h="161">
                  <a:moveTo>
                    <a:pt x="2" y="0"/>
                  </a:moveTo>
                  <a:lnTo>
                    <a:pt x="0" y="2"/>
                  </a:lnTo>
                  <a:lnTo>
                    <a:pt x="0" y="22"/>
                  </a:lnTo>
                  <a:lnTo>
                    <a:pt x="2" y="62"/>
                  </a:lnTo>
                  <a:lnTo>
                    <a:pt x="7" y="110"/>
                  </a:lnTo>
                  <a:lnTo>
                    <a:pt x="13" y="161"/>
                  </a:lnTo>
                  <a:lnTo>
                    <a:pt x="20" y="161"/>
                  </a:lnTo>
                  <a:lnTo>
                    <a:pt x="13" y="110"/>
                  </a:lnTo>
                  <a:lnTo>
                    <a:pt x="8" y="62"/>
                  </a:lnTo>
                  <a:lnTo>
                    <a:pt x="7" y="22"/>
                  </a:lnTo>
                  <a:lnTo>
                    <a:pt x="5" y="2"/>
                  </a:lnTo>
                  <a:lnTo>
                    <a:pt x="2" y="8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3" name="Rectangle 40"/>
            <p:cNvSpPr>
              <a:spLocks noChangeArrowheads="1"/>
            </p:cNvSpPr>
            <p:nvPr/>
          </p:nvSpPr>
          <p:spPr bwMode="auto">
            <a:xfrm>
              <a:off x="369" y="439"/>
              <a:ext cx="73" cy="85"/>
            </a:xfrm>
            <a:prstGeom prst="rect">
              <a:avLst/>
            </a:pr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4" name="Freeform 41"/>
            <p:cNvSpPr>
              <a:spLocks/>
            </p:cNvSpPr>
            <p:nvPr/>
          </p:nvSpPr>
          <p:spPr bwMode="auto">
            <a:xfrm>
              <a:off x="227" y="250"/>
              <a:ext cx="353" cy="455"/>
            </a:xfrm>
            <a:custGeom>
              <a:avLst/>
              <a:gdLst>
                <a:gd name="T0" fmla="*/ 248 w 352"/>
                <a:gd name="T1" fmla="*/ 1 h 456"/>
                <a:gd name="T2" fmla="*/ 236 w 352"/>
                <a:gd name="T3" fmla="*/ 14 h 456"/>
                <a:gd name="T4" fmla="*/ 223 w 352"/>
                <a:gd name="T5" fmla="*/ 41 h 456"/>
                <a:gd name="T6" fmla="*/ 212 w 352"/>
                <a:gd name="T7" fmla="*/ 90 h 456"/>
                <a:gd name="T8" fmla="*/ 205 w 352"/>
                <a:gd name="T9" fmla="*/ 149 h 456"/>
                <a:gd name="T10" fmla="*/ 202 w 352"/>
                <a:gd name="T11" fmla="*/ 193 h 456"/>
                <a:gd name="T12" fmla="*/ 205 w 352"/>
                <a:gd name="T13" fmla="*/ 211 h 456"/>
                <a:gd name="T14" fmla="*/ 212 w 352"/>
                <a:gd name="T15" fmla="*/ 211 h 456"/>
                <a:gd name="T16" fmla="*/ 228 w 352"/>
                <a:gd name="T17" fmla="*/ 211 h 456"/>
                <a:gd name="T18" fmla="*/ 256 w 352"/>
                <a:gd name="T19" fmla="*/ 211 h 456"/>
                <a:gd name="T20" fmla="*/ 294 w 352"/>
                <a:gd name="T21" fmla="*/ 205 h 456"/>
                <a:gd name="T22" fmla="*/ 326 w 352"/>
                <a:gd name="T23" fmla="*/ 196 h 456"/>
                <a:gd name="T24" fmla="*/ 343 w 352"/>
                <a:gd name="T25" fmla="*/ 186 h 456"/>
                <a:gd name="T26" fmla="*/ 359 w 352"/>
                <a:gd name="T27" fmla="*/ 166 h 456"/>
                <a:gd name="T28" fmla="*/ 348 w 352"/>
                <a:gd name="T29" fmla="*/ 274 h 456"/>
                <a:gd name="T30" fmla="*/ 326 w 352"/>
                <a:gd name="T31" fmla="*/ 263 h 456"/>
                <a:gd name="T32" fmla="*/ 298 w 352"/>
                <a:gd name="T33" fmla="*/ 254 h 456"/>
                <a:gd name="T34" fmla="*/ 269 w 352"/>
                <a:gd name="T35" fmla="*/ 249 h 456"/>
                <a:gd name="T36" fmla="*/ 244 w 352"/>
                <a:gd name="T37" fmla="*/ 245 h 456"/>
                <a:gd name="T38" fmla="*/ 217 w 352"/>
                <a:gd name="T39" fmla="*/ 244 h 456"/>
                <a:gd name="T40" fmla="*/ 212 w 352"/>
                <a:gd name="T41" fmla="*/ 244 h 456"/>
                <a:gd name="T42" fmla="*/ 202 w 352"/>
                <a:gd name="T43" fmla="*/ 245 h 456"/>
                <a:gd name="T44" fmla="*/ 202 w 352"/>
                <a:gd name="T45" fmla="*/ 263 h 456"/>
                <a:gd name="T46" fmla="*/ 202 w 352"/>
                <a:gd name="T47" fmla="*/ 283 h 456"/>
                <a:gd name="T48" fmla="*/ 207 w 352"/>
                <a:gd name="T49" fmla="*/ 345 h 456"/>
                <a:gd name="T50" fmla="*/ 217 w 352"/>
                <a:gd name="T51" fmla="*/ 402 h 456"/>
                <a:gd name="T52" fmla="*/ 225 w 352"/>
                <a:gd name="T53" fmla="*/ 426 h 456"/>
                <a:gd name="T54" fmla="*/ 241 w 352"/>
                <a:gd name="T55" fmla="*/ 447 h 456"/>
                <a:gd name="T56" fmla="*/ 116 w 352"/>
                <a:gd name="T57" fmla="*/ 447 h 456"/>
                <a:gd name="T58" fmla="*/ 124 w 352"/>
                <a:gd name="T59" fmla="*/ 433 h 456"/>
                <a:gd name="T60" fmla="*/ 139 w 352"/>
                <a:gd name="T61" fmla="*/ 401 h 456"/>
                <a:gd name="T62" fmla="*/ 144 w 352"/>
                <a:gd name="T63" fmla="*/ 386 h 456"/>
                <a:gd name="T64" fmla="*/ 149 w 352"/>
                <a:gd name="T65" fmla="*/ 372 h 456"/>
                <a:gd name="T66" fmla="*/ 152 w 352"/>
                <a:gd name="T67" fmla="*/ 346 h 456"/>
                <a:gd name="T68" fmla="*/ 159 w 352"/>
                <a:gd name="T69" fmla="*/ 305 h 456"/>
                <a:gd name="T70" fmla="*/ 160 w 352"/>
                <a:gd name="T71" fmla="*/ 263 h 456"/>
                <a:gd name="T72" fmla="*/ 159 w 352"/>
                <a:gd name="T73" fmla="*/ 247 h 456"/>
                <a:gd name="T74" fmla="*/ 154 w 352"/>
                <a:gd name="T75" fmla="*/ 245 h 456"/>
                <a:gd name="T76" fmla="*/ 149 w 352"/>
                <a:gd name="T77" fmla="*/ 245 h 456"/>
                <a:gd name="T78" fmla="*/ 134 w 352"/>
                <a:gd name="T79" fmla="*/ 244 h 456"/>
                <a:gd name="T80" fmla="*/ 105 w 352"/>
                <a:gd name="T81" fmla="*/ 245 h 456"/>
                <a:gd name="T82" fmla="*/ 75 w 352"/>
                <a:gd name="T83" fmla="*/ 249 h 456"/>
                <a:gd name="T84" fmla="*/ 44 w 352"/>
                <a:gd name="T85" fmla="*/ 258 h 456"/>
                <a:gd name="T86" fmla="*/ 19 w 352"/>
                <a:gd name="T87" fmla="*/ 269 h 456"/>
                <a:gd name="T88" fmla="*/ 1 w 352"/>
                <a:gd name="T89" fmla="*/ 278 h 456"/>
                <a:gd name="T90" fmla="*/ 0 w 352"/>
                <a:gd name="T91" fmla="*/ 168 h 456"/>
                <a:gd name="T92" fmla="*/ 18 w 352"/>
                <a:gd name="T93" fmla="*/ 180 h 456"/>
                <a:gd name="T94" fmla="*/ 54 w 352"/>
                <a:gd name="T95" fmla="*/ 198 h 456"/>
                <a:gd name="T96" fmla="*/ 72 w 352"/>
                <a:gd name="T97" fmla="*/ 205 h 456"/>
                <a:gd name="T98" fmla="*/ 109 w 352"/>
                <a:gd name="T99" fmla="*/ 209 h 456"/>
                <a:gd name="T100" fmla="*/ 141 w 352"/>
                <a:gd name="T101" fmla="*/ 211 h 456"/>
                <a:gd name="T102" fmla="*/ 160 w 352"/>
                <a:gd name="T103" fmla="*/ 202 h 456"/>
                <a:gd name="T104" fmla="*/ 164 w 352"/>
                <a:gd name="T105" fmla="*/ 213 h 456"/>
                <a:gd name="T106" fmla="*/ 160 w 352"/>
                <a:gd name="T107" fmla="*/ 214 h 456"/>
                <a:gd name="T108" fmla="*/ 160 w 352"/>
                <a:gd name="T109" fmla="*/ 195 h 456"/>
                <a:gd name="T110" fmla="*/ 162 w 352"/>
                <a:gd name="T111" fmla="*/ 177 h 456"/>
                <a:gd name="T112" fmla="*/ 160 w 352"/>
                <a:gd name="T113" fmla="*/ 157 h 456"/>
                <a:gd name="T114" fmla="*/ 155 w 352"/>
                <a:gd name="T115" fmla="*/ 122 h 456"/>
                <a:gd name="T116" fmla="*/ 150 w 352"/>
                <a:gd name="T117" fmla="*/ 95 h 456"/>
                <a:gd name="T118" fmla="*/ 147 w 352"/>
                <a:gd name="T119" fmla="*/ 68 h 456"/>
                <a:gd name="T120" fmla="*/ 141 w 352"/>
                <a:gd name="T121" fmla="*/ 41 h 456"/>
                <a:gd name="T122" fmla="*/ 126 w 352"/>
                <a:gd name="T123" fmla="*/ 12 h 456"/>
                <a:gd name="T124" fmla="*/ 114 w 352"/>
                <a:gd name="T125" fmla="*/ 0 h 45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352" h="456">
                  <a:moveTo>
                    <a:pt x="114" y="0"/>
                  </a:moveTo>
                  <a:lnTo>
                    <a:pt x="241" y="1"/>
                  </a:lnTo>
                  <a:lnTo>
                    <a:pt x="239" y="3"/>
                  </a:lnTo>
                  <a:lnTo>
                    <a:pt x="234" y="7"/>
                  </a:lnTo>
                  <a:lnTo>
                    <a:pt x="229" y="14"/>
                  </a:lnTo>
                  <a:lnTo>
                    <a:pt x="223" y="23"/>
                  </a:lnTo>
                  <a:lnTo>
                    <a:pt x="219" y="30"/>
                  </a:lnTo>
                  <a:lnTo>
                    <a:pt x="216" y="41"/>
                  </a:lnTo>
                  <a:lnTo>
                    <a:pt x="214" y="48"/>
                  </a:lnTo>
                  <a:lnTo>
                    <a:pt x="213" y="56"/>
                  </a:lnTo>
                  <a:lnTo>
                    <a:pt x="205" y="90"/>
                  </a:lnTo>
                  <a:lnTo>
                    <a:pt x="203" y="110"/>
                  </a:lnTo>
                  <a:lnTo>
                    <a:pt x="200" y="130"/>
                  </a:lnTo>
                  <a:lnTo>
                    <a:pt x="198" y="149"/>
                  </a:lnTo>
                  <a:lnTo>
                    <a:pt x="195" y="166"/>
                  </a:lnTo>
                  <a:lnTo>
                    <a:pt x="195" y="180"/>
                  </a:lnTo>
                  <a:lnTo>
                    <a:pt x="195" y="193"/>
                  </a:lnTo>
                  <a:lnTo>
                    <a:pt x="195" y="204"/>
                  </a:lnTo>
                  <a:lnTo>
                    <a:pt x="196" y="207"/>
                  </a:lnTo>
                  <a:lnTo>
                    <a:pt x="198" y="211"/>
                  </a:lnTo>
                  <a:lnTo>
                    <a:pt x="200" y="211"/>
                  </a:lnTo>
                  <a:lnTo>
                    <a:pt x="205" y="211"/>
                  </a:lnTo>
                  <a:lnTo>
                    <a:pt x="210" y="211"/>
                  </a:lnTo>
                  <a:lnTo>
                    <a:pt x="214" y="211"/>
                  </a:lnTo>
                  <a:lnTo>
                    <a:pt x="221" y="211"/>
                  </a:lnTo>
                  <a:lnTo>
                    <a:pt x="231" y="211"/>
                  </a:lnTo>
                  <a:lnTo>
                    <a:pt x="241" y="211"/>
                  </a:lnTo>
                  <a:lnTo>
                    <a:pt x="249" y="211"/>
                  </a:lnTo>
                  <a:lnTo>
                    <a:pt x="262" y="209"/>
                  </a:lnTo>
                  <a:lnTo>
                    <a:pt x="275" y="207"/>
                  </a:lnTo>
                  <a:lnTo>
                    <a:pt x="287" y="205"/>
                  </a:lnTo>
                  <a:lnTo>
                    <a:pt x="300" y="204"/>
                  </a:lnTo>
                  <a:lnTo>
                    <a:pt x="310" y="200"/>
                  </a:lnTo>
                  <a:lnTo>
                    <a:pt x="319" y="196"/>
                  </a:lnTo>
                  <a:lnTo>
                    <a:pt x="328" y="193"/>
                  </a:lnTo>
                  <a:lnTo>
                    <a:pt x="331" y="189"/>
                  </a:lnTo>
                  <a:lnTo>
                    <a:pt x="336" y="186"/>
                  </a:lnTo>
                  <a:lnTo>
                    <a:pt x="344" y="177"/>
                  </a:lnTo>
                  <a:lnTo>
                    <a:pt x="349" y="168"/>
                  </a:lnTo>
                  <a:lnTo>
                    <a:pt x="352" y="166"/>
                  </a:lnTo>
                  <a:lnTo>
                    <a:pt x="352" y="285"/>
                  </a:lnTo>
                  <a:lnTo>
                    <a:pt x="341" y="281"/>
                  </a:lnTo>
                  <a:lnTo>
                    <a:pt x="323" y="272"/>
                  </a:lnTo>
                  <a:lnTo>
                    <a:pt x="321" y="272"/>
                  </a:lnTo>
                  <a:lnTo>
                    <a:pt x="319" y="270"/>
                  </a:lnTo>
                  <a:lnTo>
                    <a:pt x="311" y="267"/>
                  </a:lnTo>
                  <a:lnTo>
                    <a:pt x="301" y="265"/>
                  </a:lnTo>
                  <a:lnTo>
                    <a:pt x="291" y="261"/>
                  </a:lnTo>
                  <a:lnTo>
                    <a:pt x="285" y="260"/>
                  </a:lnTo>
                  <a:lnTo>
                    <a:pt x="278" y="258"/>
                  </a:lnTo>
                  <a:lnTo>
                    <a:pt x="262" y="256"/>
                  </a:lnTo>
                  <a:lnTo>
                    <a:pt x="247" y="254"/>
                  </a:lnTo>
                  <a:lnTo>
                    <a:pt x="241" y="252"/>
                  </a:lnTo>
                  <a:lnTo>
                    <a:pt x="237" y="252"/>
                  </a:lnTo>
                  <a:lnTo>
                    <a:pt x="229" y="252"/>
                  </a:lnTo>
                  <a:lnTo>
                    <a:pt x="218" y="252"/>
                  </a:lnTo>
                  <a:lnTo>
                    <a:pt x="210" y="251"/>
                  </a:lnTo>
                  <a:lnTo>
                    <a:pt x="208" y="251"/>
                  </a:lnTo>
                  <a:lnTo>
                    <a:pt x="206" y="251"/>
                  </a:lnTo>
                  <a:lnTo>
                    <a:pt x="205" y="251"/>
                  </a:lnTo>
                  <a:lnTo>
                    <a:pt x="201" y="249"/>
                  </a:lnTo>
                  <a:lnTo>
                    <a:pt x="198" y="251"/>
                  </a:lnTo>
                  <a:lnTo>
                    <a:pt x="195" y="252"/>
                  </a:lnTo>
                  <a:lnTo>
                    <a:pt x="195" y="256"/>
                  </a:lnTo>
                  <a:lnTo>
                    <a:pt x="195" y="260"/>
                  </a:lnTo>
                  <a:lnTo>
                    <a:pt x="195" y="270"/>
                  </a:lnTo>
                  <a:lnTo>
                    <a:pt x="195" y="278"/>
                  </a:lnTo>
                  <a:lnTo>
                    <a:pt x="195" y="285"/>
                  </a:lnTo>
                  <a:lnTo>
                    <a:pt x="195" y="290"/>
                  </a:lnTo>
                  <a:lnTo>
                    <a:pt x="195" y="296"/>
                  </a:lnTo>
                  <a:lnTo>
                    <a:pt x="198" y="323"/>
                  </a:lnTo>
                  <a:lnTo>
                    <a:pt x="200" y="352"/>
                  </a:lnTo>
                  <a:lnTo>
                    <a:pt x="205" y="380"/>
                  </a:lnTo>
                  <a:lnTo>
                    <a:pt x="208" y="406"/>
                  </a:lnTo>
                  <a:lnTo>
                    <a:pt x="210" y="409"/>
                  </a:lnTo>
                  <a:lnTo>
                    <a:pt x="211" y="415"/>
                  </a:lnTo>
                  <a:lnTo>
                    <a:pt x="213" y="424"/>
                  </a:lnTo>
                  <a:lnTo>
                    <a:pt x="218" y="433"/>
                  </a:lnTo>
                  <a:lnTo>
                    <a:pt x="219" y="435"/>
                  </a:lnTo>
                  <a:lnTo>
                    <a:pt x="219" y="436"/>
                  </a:lnTo>
                  <a:lnTo>
                    <a:pt x="234" y="454"/>
                  </a:lnTo>
                  <a:lnTo>
                    <a:pt x="113" y="456"/>
                  </a:lnTo>
                  <a:lnTo>
                    <a:pt x="114" y="456"/>
                  </a:lnTo>
                  <a:lnTo>
                    <a:pt x="116" y="454"/>
                  </a:lnTo>
                  <a:lnTo>
                    <a:pt x="118" y="453"/>
                  </a:lnTo>
                  <a:lnTo>
                    <a:pt x="121" y="447"/>
                  </a:lnTo>
                  <a:lnTo>
                    <a:pt x="124" y="440"/>
                  </a:lnTo>
                  <a:lnTo>
                    <a:pt x="131" y="433"/>
                  </a:lnTo>
                  <a:lnTo>
                    <a:pt x="134" y="422"/>
                  </a:lnTo>
                  <a:lnTo>
                    <a:pt x="139" y="408"/>
                  </a:lnTo>
                  <a:lnTo>
                    <a:pt x="142" y="402"/>
                  </a:lnTo>
                  <a:lnTo>
                    <a:pt x="142" y="399"/>
                  </a:lnTo>
                  <a:lnTo>
                    <a:pt x="144" y="393"/>
                  </a:lnTo>
                  <a:lnTo>
                    <a:pt x="146" y="390"/>
                  </a:lnTo>
                  <a:lnTo>
                    <a:pt x="147" y="384"/>
                  </a:lnTo>
                  <a:lnTo>
                    <a:pt x="149" y="379"/>
                  </a:lnTo>
                  <a:lnTo>
                    <a:pt x="150" y="370"/>
                  </a:lnTo>
                  <a:lnTo>
                    <a:pt x="150" y="361"/>
                  </a:lnTo>
                  <a:lnTo>
                    <a:pt x="152" y="353"/>
                  </a:lnTo>
                  <a:lnTo>
                    <a:pt x="154" y="339"/>
                  </a:lnTo>
                  <a:lnTo>
                    <a:pt x="155" y="326"/>
                  </a:lnTo>
                  <a:lnTo>
                    <a:pt x="159" y="312"/>
                  </a:lnTo>
                  <a:lnTo>
                    <a:pt x="160" y="296"/>
                  </a:lnTo>
                  <a:lnTo>
                    <a:pt x="160" y="281"/>
                  </a:lnTo>
                  <a:lnTo>
                    <a:pt x="160" y="270"/>
                  </a:lnTo>
                  <a:lnTo>
                    <a:pt x="159" y="263"/>
                  </a:lnTo>
                  <a:lnTo>
                    <a:pt x="159" y="256"/>
                  </a:lnTo>
                  <a:lnTo>
                    <a:pt x="159" y="254"/>
                  </a:lnTo>
                  <a:lnTo>
                    <a:pt x="159" y="252"/>
                  </a:lnTo>
                  <a:lnTo>
                    <a:pt x="157" y="252"/>
                  </a:lnTo>
                  <a:lnTo>
                    <a:pt x="154" y="252"/>
                  </a:lnTo>
                  <a:lnTo>
                    <a:pt x="150" y="252"/>
                  </a:lnTo>
                  <a:lnTo>
                    <a:pt x="149" y="252"/>
                  </a:lnTo>
                  <a:lnTo>
                    <a:pt x="146" y="251"/>
                  </a:lnTo>
                  <a:lnTo>
                    <a:pt x="142" y="251"/>
                  </a:lnTo>
                  <a:lnTo>
                    <a:pt x="134" y="251"/>
                  </a:lnTo>
                  <a:lnTo>
                    <a:pt x="124" y="251"/>
                  </a:lnTo>
                  <a:lnTo>
                    <a:pt x="114" y="251"/>
                  </a:lnTo>
                  <a:lnTo>
                    <a:pt x="105" y="252"/>
                  </a:lnTo>
                  <a:lnTo>
                    <a:pt x="96" y="252"/>
                  </a:lnTo>
                  <a:lnTo>
                    <a:pt x="88" y="254"/>
                  </a:lnTo>
                  <a:lnTo>
                    <a:pt x="75" y="256"/>
                  </a:lnTo>
                  <a:lnTo>
                    <a:pt x="68" y="258"/>
                  </a:lnTo>
                  <a:lnTo>
                    <a:pt x="60" y="260"/>
                  </a:lnTo>
                  <a:lnTo>
                    <a:pt x="44" y="265"/>
                  </a:lnTo>
                  <a:lnTo>
                    <a:pt x="34" y="267"/>
                  </a:lnTo>
                  <a:lnTo>
                    <a:pt x="26" y="272"/>
                  </a:lnTo>
                  <a:lnTo>
                    <a:pt x="19" y="276"/>
                  </a:lnTo>
                  <a:lnTo>
                    <a:pt x="13" y="279"/>
                  </a:lnTo>
                  <a:lnTo>
                    <a:pt x="8" y="283"/>
                  </a:lnTo>
                  <a:lnTo>
                    <a:pt x="1" y="285"/>
                  </a:lnTo>
                  <a:lnTo>
                    <a:pt x="0" y="285"/>
                  </a:lnTo>
                  <a:lnTo>
                    <a:pt x="0" y="166"/>
                  </a:lnTo>
                  <a:lnTo>
                    <a:pt x="0" y="168"/>
                  </a:lnTo>
                  <a:lnTo>
                    <a:pt x="3" y="169"/>
                  </a:lnTo>
                  <a:lnTo>
                    <a:pt x="9" y="175"/>
                  </a:lnTo>
                  <a:lnTo>
                    <a:pt x="18" y="180"/>
                  </a:lnTo>
                  <a:lnTo>
                    <a:pt x="27" y="186"/>
                  </a:lnTo>
                  <a:lnTo>
                    <a:pt x="37" y="191"/>
                  </a:lnTo>
                  <a:lnTo>
                    <a:pt x="54" y="198"/>
                  </a:lnTo>
                  <a:lnTo>
                    <a:pt x="60" y="202"/>
                  </a:lnTo>
                  <a:lnTo>
                    <a:pt x="67" y="204"/>
                  </a:lnTo>
                  <a:lnTo>
                    <a:pt x="72" y="205"/>
                  </a:lnTo>
                  <a:lnTo>
                    <a:pt x="80" y="205"/>
                  </a:lnTo>
                  <a:lnTo>
                    <a:pt x="100" y="209"/>
                  </a:lnTo>
                  <a:lnTo>
                    <a:pt x="109" y="209"/>
                  </a:lnTo>
                  <a:lnTo>
                    <a:pt x="121" y="209"/>
                  </a:lnTo>
                  <a:lnTo>
                    <a:pt x="131" y="211"/>
                  </a:lnTo>
                  <a:lnTo>
                    <a:pt x="141" y="211"/>
                  </a:lnTo>
                  <a:lnTo>
                    <a:pt x="150" y="207"/>
                  </a:lnTo>
                  <a:lnTo>
                    <a:pt x="159" y="204"/>
                  </a:lnTo>
                  <a:lnTo>
                    <a:pt x="160" y="202"/>
                  </a:lnTo>
                  <a:lnTo>
                    <a:pt x="164" y="205"/>
                  </a:lnTo>
                  <a:lnTo>
                    <a:pt x="164" y="207"/>
                  </a:lnTo>
                  <a:lnTo>
                    <a:pt x="164" y="213"/>
                  </a:lnTo>
                  <a:lnTo>
                    <a:pt x="164" y="216"/>
                  </a:lnTo>
                  <a:lnTo>
                    <a:pt x="162" y="216"/>
                  </a:lnTo>
                  <a:lnTo>
                    <a:pt x="160" y="214"/>
                  </a:lnTo>
                  <a:lnTo>
                    <a:pt x="160" y="209"/>
                  </a:lnTo>
                  <a:lnTo>
                    <a:pt x="160" y="205"/>
                  </a:lnTo>
                  <a:lnTo>
                    <a:pt x="160" y="195"/>
                  </a:lnTo>
                  <a:lnTo>
                    <a:pt x="160" y="187"/>
                  </a:lnTo>
                  <a:lnTo>
                    <a:pt x="160" y="182"/>
                  </a:lnTo>
                  <a:lnTo>
                    <a:pt x="162" y="177"/>
                  </a:lnTo>
                  <a:lnTo>
                    <a:pt x="160" y="173"/>
                  </a:lnTo>
                  <a:lnTo>
                    <a:pt x="160" y="166"/>
                  </a:lnTo>
                  <a:lnTo>
                    <a:pt x="160" y="157"/>
                  </a:lnTo>
                  <a:lnTo>
                    <a:pt x="159" y="146"/>
                  </a:lnTo>
                  <a:lnTo>
                    <a:pt x="157" y="133"/>
                  </a:lnTo>
                  <a:lnTo>
                    <a:pt x="155" y="122"/>
                  </a:lnTo>
                  <a:lnTo>
                    <a:pt x="154" y="115"/>
                  </a:lnTo>
                  <a:lnTo>
                    <a:pt x="154" y="108"/>
                  </a:lnTo>
                  <a:lnTo>
                    <a:pt x="150" y="95"/>
                  </a:lnTo>
                  <a:lnTo>
                    <a:pt x="150" y="83"/>
                  </a:lnTo>
                  <a:lnTo>
                    <a:pt x="149" y="75"/>
                  </a:lnTo>
                  <a:lnTo>
                    <a:pt x="147" y="68"/>
                  </a:lnTo>
                  <a:lnTo>
                    <a:pt x="146" y="59"/>
                  </a:lnTo>
                  <a:lnTo>
                    <a:pt x="142" y="48"/>
                  </a:lnTo>
                  <a:lnTo>
                    <a:pt x="141" y="41"/>
                  </a:lnTo>
                  <a:lnTo>
                    <a:pt x="137" y="34"/>
                  </a:lnTo>
                  <a:lnTo>
                    <a:pt x="132" y="25"/>
                  </a:lnTo>
                  <a:lnTo>
                    <a:pt x="126" y="12"/>
                  </a:lnTo>
                  <a:lnTo>
                    <a:pt x="119" y="3"/>
                  </a:lnTo>
                  <a:lnTo>
                    <a:pt x="116" y="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5" name="Freeform 42"/>
            <p:cNvSpPr>
              <a:spLocks/>
            </p:cNvSpPr>
            <p:nvPr/>
          </p:nvSpPr>
          <p:spPr bwMode="auto">
            <a:xfrm>
              <a:off x="342" y="248"/>
              <a:ext cx="128" cy="4"/>
            </a:xfrm>
            <a:custGeom>
              <a:avLst/>
              <a:gdLst>
                <a:gd name="T0" fmla="*/ 128 w 128"/>
                <a:gd name="T1" fmla="*/ 2 h 5"/>
                <a:gd name="T2" fmla="*/ 127 w 128"/>
                <a:gd name="T3" fmla="*/ 0 h 5"/>
                <a:gd name="T4" fmla="*/ 0 w 128"/>
                <a:gd name="T5" fmla="*/ 0 h 5"/>
                <a:gd name="T6" fmla="*/ 0 w 128"/>
                <a:gd name="T7" fmla="*/ 2 h 5"/>
                <a:gd name="T8" fmla="*/ 127 w 128"/>
                <a:gd name="T9" fmla="*/ 2 h 5"/>
                <a:gd name="T10" fmla="*/ 128 w 128"/>
                <a:gd name="T11" fmla="*/ 2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8" h="5">
                  <a:moveTo>
                    <a:pt x="128" y="5"/>
                  </a:moveTo>
                  <a:lnTo>
                    <a:pt x="127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127" y="5"/>
                  </a:lnTo>
                  <a:lnTo>
                    <a:pt x="128" y="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6" name="Freeform 43"/>
            <p:cNvSpPr>
              <a:spLocks/>
            </p:cNvSpPr>
            <p:nvPr/>
          </p:nvSpPr>
          <p:spPr bwMode="auto">
            <a:xfrm>
              <a:off x="456" y="248"/>
              <a:ext cx="14" cy="19"/>
            </a:xfrm>
            <a:custGeom>
              <a:avLst/>
              <a:gdLst>
                <a:gd name="T0" fmla="*/ 3 w 14"/>
                <a:gd name="T1" fmla="*/ 13 h 20"/>
                <a:gd name="T2" fmla="*/ 3 w 14"/>
                <a:gd name="T3" fmla="*/ 13 h 20"/>
                <a:gd name="T4" fmla="*/ 13 w 14"/>
                <a:gd name="T5" fmla="*/ 7 h 20"/>
                <a:gd name="T6" fmla="*/ 14 w 14"/>
                <a:gd name="T7" fmla="*/ 5 h 20"/>
                <a:gd name="T8" fmla="*/ 13 w 14"/>
                <a:gd name="T9" fmla="*/ 0 h 20"/>
                <a:gd name="T10" fmla="*/ 9 w 14"/>
                <a:gd name="T11" fmla="*/ 3 h 20"/>
                <a:gd name="T12" fmla="*/ 0 w 14"/>
                <a:gd name="T13" fmla="*/ 10 h 20"/>
                <a:gd name="T14" fmla="*/ 0 w 14"/>
                <a:gd name="T15" fmla="*/ 10 h 20"/>
                <a:gd name="T16" fmla="*/ 3 w 14"/>
                <a:gd name="T17" fmla="*/ 13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" h="20">
                  <a:moveTo>
                    <a:pt x="3" y="20"/>
                  </a:moveTo>
                  <a:lnTo>
                    <a:pt x="3" y="20"/>
                  </a:lnTo>
                  <a:lnTo>
                    <a:pt x="13" y="7"/>
                  </a:lnTo>
                  <a:lnTo>
                    <a:pt x="14" y="5"/>
                  </a:lnTo>
                  <a:lnTo>
                    <a:pt x="13" y="0"/>
                  </a:lnTo>
                  <a:lnTo>
                    <a:pt x="9" y="3"/>
                  </a:lnTo>
                  <a:lnTo>
                    <a:pt x="0" y="14"/>
                  </a:lnTo>
                  <a:lnTo>
                    <a:pt x="3" y="2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7" name="Freeform 44"/>
            <p:cNvSpPr>
              <a:spLocks/>
            </p:cNvSpPr>
            <p:nvPr/>
          </p:nvSpPr>
          <p:spPr bwMode="auto">
            <a:xfrm>
              <a:off x="439" y="261"/>
              <a:ext cx="21" cy="45"/>
            </a:xfrm>
            <a:custGeom>
              <a:avLst/>
              <a:gdLst>
                <a:gd name="T0" fmla="*/ 3 w 20"/>
                <a:gd name="T1" fmla="*/ 45 h 45"/>
                <a:gd name="T2" fmla="*/ 3 w 20"/>
                <a:gd name="T3" fmla="*/ 45 h 45"/>
                <a:gd name="T4" fmla="*/ 8 w 20"/>
                <a:gd name="T5" fmla="*/ 29 h 45"/>
                <a:gd name="T6" fmla="*/ 17 w 20"/>
                <a:gd name="T7" fmla="*/ 20 h 45"/>
                <a:gd name="T8" fmla="*/ 22 w 20"/>
                <a:gd name="T9" fmla="*/ 13 h 45"/>
                <a:gd name="T10" fmla="*/ 27 w 20"/>
                <a:gd name="T11" fmla="*/ 6 h 45"/>
                <a:gd name="T12" fmla="*/ 24 w 20"/>
                <a:gd name="T13" fmla="*/ 0 h 45"/>
                <a:gd name="T14" fmla="*/ 17 w 20"/>
                <a:gd name="T15" fmla="*/ 9 h 45"/>
                <a:gd name="T16" fmla="*/ 7 w 20"/>
                <a:gd name="T17" fmla="*/ 17 h 45"/>
                <a:gd name="T18" fmla="*/ 3 w 20"/>
                <a:gd name="T19" fmla="*/ 27 h 45"/>
                <a:gd name="T20" fmla="*/ 0 w 20"/>
                <a:gd name="T21" fmla="*/ 44 h 45"/>
                <a:gd name="T22" fmla="*/ 0 w 20"/>
                <a:gd name="T23" fmla="*/ 44 h 45"/>
                <a:gd name="T24" fmla="*/ 3 w 20"/>
                <a:gd name="T25" fmla="*/ 45 h 4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0" h="45">
                  <a:moveTo>
                    <a:pt x="3" y="45"/>
                  </a:moveTo>
                  <a:lnTo>
                    <a:pt x="3" y="45"/>
                  </a:lnTo>
                  <a:lnTo>
                    <a:pt x="8" y="29"/>
                  </a:lnTo>
                  <a:lnTo>
                    <a:pt x="10" y="20"/>
                  </a:lnTo>
                  <a:lnTo>
                    <a:pt x="15" y="13"/>
                  </a:lnTo>
                  <a:lnTo>
                    <a:pt x="20" y="6"/>
                  </a:lnTo>
                  <a:lnTo>
                    <a:pt x="17" y="0"/>
                  </a:lnTo>
                  <a:lnTo>
                    <a:pt x="10" y="9"/>
                  </a:lnTo>
                  <a:lnTo>
                    <a:pt x="7" y="17"/>
                  </a:lnTo>
                  <a:lnTo>
                    <a:pt x="3" y="27"/>
                  </a:lnTo>
                  <a:lnTo>
                    <a:pt x="0" y="44"/>
                  </a:lnTo>
                  <a:lnTo>
                    <a:pt x="3" y="4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8" name="Freeform 45"/>
            <p:cNvSpPr>
              <a:spLocks/>
            </p:cNvSpPr>
            <p:nvPr/>
          </p:nvSpPr>
          <p:spPr bwMode="auto">
            <a:xfrm>
              <a:off x="427" y="305"/>
              <a:ext cx="16" cy="74"/>
            </a:xfrm>
            <a:custGeom>
              <a:avLst/>
              <a:gdLst>
                <a:gd name="T0" fmla="*/ 5 w 16"/>
                <a:gd name="T1" fmla="*/ 74 h 74"/>
                <a:gd name="T2" fmla="*/ 5 w 16"/>
                <a:gd name="T3" fmla="*/ 74 h 74"/>
                <a:gd name="T4" fmla="*/ 7 w 16"/>
                <a:gd name="T5" fmla="*/ 54 h 74"/>
                <a:gd name="T6" fmla="*/ 10 w 16"/>
                <a:gd name="T7" fmla="*/ 36 h 74"/>
                <a:gd name="T8" fmla="*/ 13 w 16"/>
                <a:gd name="T9" fmla="*/ 18 h 74"/>
                <a:gd name="T10" fmla="*/ 16 w 16"/>
                <a:gd name="T11" fmla="*/ 1 h 74"/>
                <a:gd name="T12" fmla="*/ 13 w 16"/>
                <a:gd name="T13" fmla="*/ 0 h 74"/>
                <a:gd name="T14" fmla="*/ 8 w 16"/>
                <a:gd name="T15" fmla="*/ 16 h 74"/>
                <a:gd name="T16" fmla="*/ 5 w 16"/>
                <a:gd name="T17" fmla="*/ 34 h 74"/>
                <a:gd name="T18" fmla="*/ 2 w 16"/>
                <a:gd name="T19" fmla="*/ 52 h 74"/>
                <a:gd name="T20" fmla="*/ 0 w 16"/>
                <a:gd name="T21" fmla="*/ 72 h 74"/>
                <a:gd name="T22" fmla="*/ 0 w 16"/>
                <a:gd name="T23" fmla="*/ 72 h 74"/>
                <a:gd name="T24" fmla="*/ 5 w 16"/>
                <a:gd name="T25" fmla="*/ 74 h 7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74">
                  <a:moveTo>
                    <a:pt x="5" y="74"/>
                  </a:moveTo>
                  <a:lnTo>
                    <a:pt x="5" y="74"/>
                  </a:lnTo>
                  <a:lnTo>
                    <a:pt x="7" y="54"/>
                  </a:lnTo>
                  <a:lnTo>
                    <a:pt x="10" y="36"/>
                  </a:lnTo>
                  <a:lnTo>
                    <a:pt x="13" y="18"/>
                  </a:lnTo>
                  <a:lnTo>
                    <a:pt x="16" y="1"/>
                  </a:lnTo>
                  <a:lnTo>
                    <a:pt x="13" y="0"/>
                  </a:lnTo>
                  <a:lnTo>
                    <a:pt x="8" y="16"/>
                  </a:lnTo>
                  <a:lnTo>
                    <a:pt x="5" y="34"/>
                  </a:lnTo>
                  <a:lnTo>
                    <a:pt x="2" y="52"/>
                  </a:lnTo>
                  <a:lnTo>
                    <a:pt x="0" y="72"/>
                  </a:lnTo>
                  <a:lnTo>
                    <a:pt x="5" y="7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9" name="Freeform 46"/>
            <p:cNvSpPr>
              <a:spLocks/>
            </p:cNvSpPr>
            <p:nvPr/>
          </p:nvSpPr>
          <p:spPr bwMode="auto">
            <a:xfrm>
              <a:off x="420" y="376"/>
              <a:ext cx="12" cy="66"/>
            </a:xfrm>
            <a:custGeom>
              <a:avLst/>
              <a:gdLst>
                <a:gd name="T0" fmla="*/ 5 w 12"/>
                <a:gd name="T1" fmla="*/ 72 h 65"/>
                <a:gd name="T2" fmla="*/ 5 w 12"/>
                <a:gd name="T3" fmla="*/ 72 h 65"/>
                <a:gd name="T4" fmla="*/ 5 w 12"/>
                <a:gd name="T5" fmla="*/ 59 h 65"/>
                <a:gd name="T6" fmla="*/ 7 w 12"/>
                <a:gd name="T7" fmla="*/ 45 h 65"/>
                <a:gd name="T8" fmla="*/ 10 w 12"/>
                <a:gd name="T9" fmla="*/ 21 h 65"/>
                <a:gd name="T10" fmla="*/ 12 w 12"/>
                <a:gd name="T11" fmla="*/ 2 h 65"/>
                <a:gd name="T12" fmla="*/ 7 w 12"/>
                <a:gd name="T13" fmla="*/ 0 h 65"/>
                <a:gd name="T14" fmla="*/ 4 w 12"/>
                <a:gd name="T15" fmla="*/ 20 h 65"/>
                <a:gd name="T16" fmla="*/ 4 w 12"/>
                <a:gd name="T17" fmla="*/ 45 h 65"/>
                <a:gd name="T18" fmla="*/ 2 w 12"/>
                <a:gd name="T19" fmla="*/ 57 h 65"/>
                <a:gd name="T20" fmla="*/ 0 w 12"/>
                <a:gd name="T21" fmla="*/ 72 h 65"/>
                <a:gd name="T22" fmla="*/ 0 w 12"/>
                <a:gd name="T23" fmla="*/ 72 h 65"/>
                <a:gd name="T24" fmla="*/ 5 w 12"/>
                <a:gd name="T25" fmla="*/ 72 h 6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65">
                  <a:moveTo>
                    <a:pt x="5" y="65"/>
                  </a:moveTo>
                  <a:lnTo>
                    <a:pt x="5" y="65"/>
                  </a:lnTo>
                  <a:lnTo>
                    <a:pt x="5" y="52"/>
                  </a:lnTo>
                  <a:lnTo>
                    <a:pt x="7" y="38"/>
                  </a:lnTo>
                  <a:lnTo>
                    <a:pt x="10" y="21"/>
                  </a:lnTo>
                  <a:lnTo>
                    <a:pt x="12" y="2"/>
                  </a:lnTo>
                  <a:lnTo>
                    <a:pt x="7" y="0"/>
                  </a:lnTo>
                  <a:lnTo>
                    <a:pt x="4" y="20"/>
                  </a:lnTo>
                  <a:lnTo>
                    <a:pt x="4" y="38"/>
                  </a:lnTo>
                  <a:lnTo>
                    <a:pt x="2" y="50"/>
                  </a:lnTo>
                  <a:lnTo>
                    <a:pt x="0" y="65"/>
                  </a:lnTo>
                  <a:lnTo>
                    <a:pt x="5" y="6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0" name="Freeform 47"/>
            <p:cNvSpPr>
              <a:spLocks/>
            </p:cNvSpPr>
            <p:nvPr/>
          </p:nvSpPr>
          <p:spPr bwMode="auto">
            <a:xfrm>
              <a:off x="420" y="443"/>
              <a:ext cx="7" cy="19"/>
            </a:xfrm>
            <a:custGeom>
              <a:avLst/>
              <a:gdLst>
                <a:gd name="T0" fmla="*/ 7 w 7"/>
                <a:gd name="T1" fmla="*/ 10 h 20"/>
                <a:gd name="T2" fmla="*/ 7 w 7"/>
                <a:gd name="T3" fmla="*/ 10 h 20"/>
                <a:gd name="T4" fmla="*/ 7 w 7"/>
                <a:gd name="T5" fmla="*/ 10 h 20"/>
                <a:gd name="T6" fmla="*/ 5 w 7"/>
                <a:gd name="T7" fmla="*/ 0 h 20"/>
                <a:gd name="T8" fmla="*/ 0 w 7"/>
                <a:gd name="T9" fmla="*/ 0 h 20"/>
                <a:gd name="T10" fmla="*/ 2 w 7"/>
                <a:gd name="T11" fmla="*/ 10 h 20"/>
                <a:gd name="T12" fmla="*/ 5 w 7"/>
                <a:gd name="T13" fmla="*/ 13 h 20"/>
                <a:gd name="T14" fmla="*/ 5 w 7"/>
                <a:gd name="T15" fmla="*/ 13 h 20"/>
                <a:gd name="T16" fmla="*/ 7 w 7"/>
                <a:gd name="T17" fmla="*/ 10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20">
                  <a:moveTo>
                    <a:pt x="7" y="14"/>
                  </a:moveTo>
                  <a:lnTo>
                    <a:pt x="7" y="14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4"/>
                  </a:lnTo>
                  <a:lnTo>
                    <a:pt x="5" y="20"/>
                  </a:lnTo>
                  <a:lnTo>
                    <a:pt x="7" y="1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1" name="Freeform 48"/>
            <p:cNvSpPr>
              <a:spLocks/>
            </p:cNvSpPr>
            <p:nvPr/>
          </p:nvSpPr>
          <p:spPr bwMode="auto">
            <a:xfrm>
              <a:off x="423" y="456"/>
              <a:ext cx="36" cy="8"/>
            </a:xfrm>
            <a:custGeom>
              <a:avLst/>
              <a:gdLst>
                <a:gd name="T0" fmla="*/ 42 w 35"/>
                <a:gd name="T1" fmla="*/ 0 h 7"/>
                <a:gd name="T2" fmla="*/ 42 w 35"/>
                <a:gd name="T3" fmla="*/ 0 h 7"/>
                <a:gd name="T4" fmla="*/ 9 w 35"/>
                <a:gd name="T5" fmla="*/ 0 h 7"/>
                <a:gd name="T6" fmla="*/ 2 w 35"/>
                <a:gd name="T7" fmla="*/ 0 h 7"/>
                <a:gd name="T8" fmla="*/ 0 w 35"/>
                <a:gd name="T9" fmla="*/ 15 h 7"/>
                <a:gd name="T10" fmla="*/ 9 w 35"/>
                <a:gd name="T11" fmla="*/ 17 h 7"/>
                <a:gd name="T12" fmla="*/ 42 w 35"/>
                <a:gd name="T13" fmla="*/ 17 h 7"/>
                <a:gd name="T14" fmla="*/ 42 w 35"/>
                <a:gd name="T15" fmla="*/ 17 h 7"/>
                <a:gd name="T16" fmla="*/ 42 w 35"/>
                <a:gd name="T17" fmla="*/ 0 h 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5" h="7">
                  <a:moveTo>
                    <a:pt x="35" y="0"/>
                  </a:moveTo>
                  <a:lnTo>
                    <a:pt x="35" y="0"/>
                  </a:lnTo>
                  <a:lnTo>
                    <a:pt x="9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9" y="7"/>
                  </a:lnTo>
                  <a:lnTo>
                    <a:pt x="35" y="7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2" name="Freeform 49"/>
            <p:cNvSpPr>
              <a:spLocks/>
            </p:cNvSpPr>
            <p:nvPr/>
          </p:nvSpPr>
          <p:spPr bwMode="auto">
            <a:xfrm>
              <a:off x="460" y="454"/>
              <a:ext cx="55" cy="9"/>
            </a:xfrm>
            <a:custGeom>
              <a:avLst/>
              <a:gdLst>
                <a:gd name="T0" fmla="*/ 49 w 56"/>
                <a:gd name="T1" fmla="*/ 0 h 10"/>
                <a:gd name="T2" fmla="*/ 49 w 56"/>
                <a:gd name="T3" fmla="*/ 0 h 10"/>
                <a:gd name="T4" fmla="*/ 35 w 56"/>
                <a:gd name="T5" fmla="*/ 1 h 10"/>
                <a:gd name="T6" fmla="*/ 28 w 56"/>
                <a:gd name="T7" fmla="*/ 1 h 10"/>
                <a:gd name="T8" fmla="*/ 18 w 56"/>
                <a:gd name="T9" fmla="*/ 3 h 10"/>
                <a:gd name="T10" fmla="*/ 0 w 56"/>
                <a:gd name="T11" fmla="*/ 3 h 10"/>
                <a:gd name="T12" fmla="*/ 0 w 56"/>
                <a:gd name="T13" fmla="*/ 5 h 10"/>
                <a:gd name="T14" fmla="*/ 18 w 56"/>
                <a:gd name="T15" fmla="*/ 5 h 10"/>
                <a:gd name="T16" fmla="*/ 28 w 56"/>
                <a:gd name="T17" fmla="*/ 5 h 10"/>
                <a:gd name="T18" fmla="*/ 37 w 56"/>
                <a:gd name="T19" fmla="*/ 5 h 10"/>
                <a:gd name="T20" fmla="*/ 49 w 56"/>
                <a:gd name="T21" fmla="*/ 5 h 10"/>
                <a:gd name="T22" fmla="*/ 49 w 56"/>
                <a:gd name="T23" fmla="*/ 5 h 10"/>
                <a:gd name="T24" fmla="*/ 49 w 56"/>
                <a:gd name="T25" fmla="*/ 0 h 1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6" h="10">
                  <a:moveTo>
                    <a:pt x="56" y="0"/>
                  </a:moveTo>
                  <a:lnTo>
                    <a:pt x="56" y="0"/>
                  </a:lnTo>
                  <a:lnTo>
                    <a:pt x="42" y="1"/>
                  </a:lnTo>
                  <a:lnTo>
                    <a:pt x="31" y="1"/>
                  </a:lnTo>
                  <a:lnTo>
                    <a:pt x="18" y="3"/>
                  </a:lnTo>
                  <a:lnTo>
                    <a:pt x="0" y="3"/>
                  </a:lnTo>
                  <a:lnTo>
                    <a:pt x="0" y="10"/>
                  </a:lnTo>
                  <a:lnTo>
                    <a:pt x="18" y="10"/>
                  </a:lnTo>
                  <a:lnTo>
                    <a:pt x="31" y="9"/>
                  </a:lnTo>
                  <a:lnTo>
                    <a:pt x="44" y="7"/>
                  </a:lnTo>
                  <a:lnTo>
                    <a:pt x="56" y="5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3" name="Freeform 50"/>
            <p:cNvSpPr>
              <a:spLocks/>
            </p:cNvSpPr>
            <p:nvPr/>
          </p:nvSpPr>
          <p:spPr bwMode="auto">
            <a:xfrm>
              <a:off x="515" y="441"/>
              <a:ext cx="42" cy="17"/>
            </a:xfrm>
            <a:custGeom>
              <a:avLst/>
              <a:gdLst>
                <a:gd name="T0" fmla="*/ 46 w 41"/>
                <a:gd name="T1" fmla="*/ 0 h 18"/>
                <a:gd name="T2" fmla="*/ 46 w 41"/>
                <a:gd name="T3" fmla="*/ 0 h 18"/>
                <a:gd name="T4" fmla="*/ 38 w 41"/>
                <a:gd name="T5" fmla="*/ 4 h 18"/>
                <a:gd name="T6" fmla="*/ 30 w 41"/>
                <a:gd name="T7" fmla="*/ 5 h 18"/>
                <a:gd name="T8" fmla="*/ 13 w 41"/>
                <a:gd name="T9" fmla="*/ 9 h 18"/>
                <a:gd name="T10" fmla="*/ 0 w 41"/>
                <a:gd name="T11" fmla="*/ 9 h 18"/>
                <a:gd name="T12" fmla="*/ 0 w 41"/>
                <a:gd name="T13" fmla="*/ 11 h 18"/>
                <a:gd name="T14" fmla="*/ 14 w 41"/>
                <a:gd name="T15" fmla="*/ 9 h 18"/>
                <a:gd name="T16" fmla="*/ 30 w 41"/>
                <a:gd name="T17" fmla="*/ 9 h 18"/>
                <a:gd name="T18" fmla="*/ 39 w 41"/>
                <a:gd name="T19" fmla="*/ 9 h 18"/>
                <a:gd name="T20" fmla="*/ 48 w 41"/>
                <a:gd name="T21" fmla="*/ 5 h 18"/>
                <a:gd name="T22" fmla="*/ 48 w 41"/>
                <a:gd name="T23" fmla="*/ 5 h 18"/>
                <a:gd name="T24" fmla="*/ 46 w 41"/>
                <a:gd name="T25" fmla="*/ 0 h 1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1" h="18">
                  <a:moveTo>
                    <a:pt x="39" y="0"/>
                  </a:moveTo>
                  <a:lnTo>
                    <a:pt x="39" y="0"/>
                  </a:lnTo>
                  <a:lnTo>
                    <a:pt x="31" y="4"/>
                  </a:lnTo>
                  <a:lnTo>
                    <a:pt x="23" y="5"/>
                  </a:lnTo>
                  <a:lnTo>
                    <a:pt x="13" y="9"/>
                  </a:lnTo>
                  <a:lnTo>
                    <a:pt x="0" y="13"/>
                  </a:lnTo>
                  <a:lnTo>
                    <a:pt x="0" y="18"/>
                  </a:lnTo>
                  <a:lnTo>
                    <a:pt x="14" y="14"/>
                  </a:lnTo>
                  <a:lnTo>
                    <a:pt x="23" y="13"/>
                  </a:lnTo>
                  <a:lnTo>
                    <a:pt x="32" y="9"/>
                  </a:lnTo>
                  <a:lnTo>
                    <a:pt x="41" y="5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4" name="Freeform 51"/>
            <p:cNvSpPr>
              <a:spLocks/>
            </p:cNvSpPr>
            <p:nvPr/>
          </p:nvSpPr>
          <p:spPr bwMode="auto">
            <a:xfrm>
              <a:off x="555" y="414"/>
              <a:ext cx="28" cy="30"/>
            </a:xfrm>
            <a:custGeom>
              <a:avLst/>
              <a:gdLst>
                <a:gd name="T0" fmla="*/ 28 w 28"/>
                <a:gd name="T1" fmla="*/ 0 h 30"/>
                <a:gd name="T2" fmla="*/ 28 w 28"/>
                <a:gd name="T3" fmla="*/ 0 h 30"/>
                <a:gd name="T4" fmla="*/ 16 w 28"/>
                <a:gd name="T5" fmla="*/ 9 h 30"/>
                <a:gd name="T6" fmla="*/ 0 w 28"/>
                <a:gd name="T7" fmla="*/ 25 h 30"/>
                <a:gd name="T8" fmla="*/ 2 w 28"/>
                <a:gd name="T9" fmla="*/ 30 h 30"/>
                <a:gd name="T10" fmla="*/ 20 w 28"/>
                <a:gd name="T11" fmla="*/ 12 h 30"/>
                <a:gd name="T12" fmla="*/ 23 w 28"/>
                <a:gd name="T13" fmla="*/ 0 h 30"/>
                <a:gd name="T14" fmla="*/ 23 w 28"/>
                <a:gd name="T15" fmla="*/ 0 h 30"/>
                <a:gd name="T16" fmla="*/ 28 w 28"/>
                <a:gd name="T17" fmla="*/ 0 h 3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8" h="30">
                  <a:moveTo>
                    <a:pt x="28" y="0"/>
                  </a:moveTo>
                  <a:lnTo>
                    <a:pt x="28" y="0"/>
                  </a:lnTo>
                  <a:lnTo>
                    <a:pt x="16" y="9"/>
                  </a:lnTo>
                  <a:lnTo>
                    <a:pt x="0" y="25"/>
                  </a:lnTo>
                  <a:lnTo>
                    <a:pt x="2" y="30"/>
                  </a:lnTo>
                  <a:lnTo>
                    <a:pt x="20" y="12"/>
                  </a:lnTo>
                  <a:lnTo>
                    <a:pt x="23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5" name="Freeform 52"/>
            <p:cNvSpPr>
              <a:spLocks/>
            </p:cNvSpPr>
            <p:nvPr/>
          </p:nvSpPr>
          <p:spPr bwMode="auto">
            <a:xfrm>
              <a:off x="577" y="414"/>
              <a:ext cx="5" cy="125"/>
            </a:xfrm>
            <a:custGeom>
              <a:avLst/>
              <a:gdLst>
                <a:gd name="T0" fmla="*/ 2 w 5"/>
                <a:gd name="T1" fmla="*/ 129 h 124"/>
                <a:gd name="T2" fmla="*/ 5 w 5"/>
                <a:gd name="T3" fmla="*/ 126 h 124"/>
                <a:gd name="T4" fmla="*/ 5 w 5"/>
                <a:gd name="T5" fmla="*/ 0 h 124"/>
                <a:gd name="T6" fmla="*/ 0 w 5"/>
                <a:gd name="T7" fmla="*/ 0 h 124"/>
                <a:gd name="T8" fmla="*/ 0 w 5"/>
                <a:gd name="T9" fmla="*/ 126 h 124"/>
                <a:gd name="T10" fmla="*/ 2 w 5"/>
                <a:gd name="T11" fmla="*/ 129 h 124"/>
                <a:gd name="T12" fmla="*/ 2 w 5"/>
                <a:gd name="T13" fmla="*/ 129 h 124"/>
                <a:gd name="T14" fmla="*/ 5 w 5"/>
                <a:gd name="T15" fmla="*/ 131 h 124"/>
                <a:gd name="T16" fmla="*/ 5 w 5"/>
                <a:gd name="T17" fmla="*/ 126 h 124"/>
                <a:gd name="T18" fmla="*/ 2 w 5"/>
                <a:gd name="T19" fmla="*/ 129 h 1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" h="124">
                  <a:moveTo>
                    <a:pt x="2" y="122"/>
                  </a:moveTo>
                  <a:lnTo>
                    <a:pt x="5" y="11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19"/>
                  </a:lnTo>
                  <a:lnTo>
                    <a:pt x="2" y="122"/>
                  </a:lnTo>
                  <a:lnTo>
                    <a:pt x="5" y="124"/>
                  </a:lnTo>
                  <a:lnTo>
                    <a:pt x="5" y="119"/>
                  </a:lnTo>
                  <a:lnTo>
                    <a:pt x="2" y="1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6" name="Freeform 53"/>
            <p:cNvSpPr>
              <a:spLocks/>
            </p:cNvSpPr>
            <p:nvPr/>
          </p:nvSpPr>
          <p:spPr bwMode="auto">
            <a:xfrm>
              <a:off x="567" y="528"/>
              <a:ext cx="14" cy="9"/>
            </a:xfrm>
            <a:custGeom>
              <a:avLst/>
              <a:gdLst>
                <a:gd name="T0" fmla="*/ 3 w 13"/>
                <a:gd name="T1" fmla="*/ 0 h 10"/>
                <a:gd name="T2" fmla="*/ 0 w 13"/>
                <a:gd name="T3" fmla="*/ 5 h 10"/>
                <a:gd name="T4" fmla="*/ 19 w 13"/>
                <a:gd name="T5" fmla="*/ 5 h 10"/>
                <a:gd name="T6" fmla="*/ 20 w 13"/>
                <a:gd name="T7" fmla="*/ 5 h 10"/>
                <a:gd name="T8" fmla="*/ 3 w 13"/>
                <a:gd name="T9" fmla="*/ 0 h 10"/>
                <a:gd name="T10" fmla="*/ 3 w 13"/>
                <a:gd name="T11" fmla="*/ 0 h 1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" h="10">
                  <a:moveTo>
                    <a:pt x="3" y="0"/>
                  </a:moveTo>
                  <a:lnTo>
                    <a:pt x="0" y="5"/>
                  </a:lnTo>
                  <a:lnTo>
                    <a:pt x="12" y="10"/>
                  </a:lnTo>
                  <a:lnTo>
                    <a:pt x="13" y="7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7" name="Freeform 54"/>
            <p:cNvSpPr>
              <a:spLocks/>
            </p:cNvSpPr>
            <p:nvPr/>
          </p:nvSpPr>
          <p:spPr bwMode="auto">
            <a:xfrm>
              <a:off x="550" y="518"/>
              <a:ext cx="21" cy="13"/>
            </a:xfrm>
            <a:custGeom>
              <a:avLst/>
              <a:gdLst>
                <a:gd name="T0" fmla="*/ 2 w 21"/>
                <a:gd name="T1" fmla="*/ 0 h 14"/>
                <a:gd name="T2" fmla="*/ 0 w 21"/>
                <a:gd name="T3" fmla="*/ 5 h 14"/>
                <a:gd name="T4" fmla="*/ 18 w 21"/>
                <a:gd name="T5" fmla="*/ 7 h 14"/>
                <a:gd name="T6" fmla="*/ 21 w 21"/>
                <a:gd name="T7" fmla="*/ 7 h 14"/>
                <a:gd name="T8" fmla="*/ 3 w 21"/>
                <a:gd name="T9" fmla="*/ 0 h 14"/>
                <a:gd name="T10" fmla="*/ 2 w 21"/>
                <a:gd name="T11" fmla="*/ 0 h 1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" h="14">
                  <a:moveTo>
                    <a:pt x="2" y="0"/>
                  </a:moveTo>
                  <a:lnTo>
                    <a:pt x="0" y="5"/>
                  </a:lnTo>
                  <a:lnTo>
                    <a:pt x="18" y="14"/>
                  </a:lnTo>
                  <a:lnTo>
                    <a:pt x="21" y="9"/>
                  </a:lnTo>
                  <a:lnTo>
                    <a:pt x="3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8" name="Freeform 55"/>
            <p:cNvSpPr>
              <a:spLocks/>
            </p:cNvSpPr>
            <p:nvPr/>
          </p:nvSpPr>
          <p:spPr bwMode="auto">
            <a:xfrm>
              <a:off x="518" y="507"/>
              <a:ext cx="33" cy="17"/>
            </a:xfrm>
            <a:custGeom>
              <a:avLst/>
              <a:gdLst>
                <a:gd name="T0" fmla="*/ 0 w 32"/>
                <a:gd name="T1" fmla="*/ 7 h 16"/>
                <a:gd name="T2" fmla="*/ 0 w 32"/>
                <a:gd name="T3" fmla="*/ 7 h 16"/>
                <a:gd name="T4" fmla="*/ 27 w 32"/>
                <a:gd name="T5" fmla="*/ 19 h 16"/>
                <a:gd name="T6" fmla="*/ 37 w 32"/>
                <a:gd name="T7" fmla="*/ 23 h 16"/>
                <a:gd name="T8" fmla="*/ 39 w 32"/>
                <a:gd name="T9" fmla="*/ 18 h 16"/>
                <a:gd name="T10" fmla="*/ 29 w 32"/>
                <a:gd name="T11" fmla="*/ 7 h 16"/>
                <a:gd name="T12" fmla="*/ 2 w 32"/>
                <a:gd name="T13" fmla="*/ 0 h 16"/>
                <a:gd name="T14" fmla="*/ 2 w 32"/>
                <a:gd name="T15" fmla="*/ 0 h 16"/>
                <a:gd name="T16" fmla="*/ 0 w 32"/>
                <a:gd name="T17" fmla="*/ 7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2" h="16">
                  <a:moveTo>
                    <a:pt x="0" y="7"/>
                  </a:moveTo>
                  <a:lnTo>
                    <a:pt x="0" y="7"/>
                  </a:lnTo>
                  <a:lnTo>
                    <a:pt x="20" y="12"/>
                  </a:lnTo>
                  <a:lnTo>
                    <a:pt x="30" y="16"/>
                  </a:lnTo>
                  <a:lnTo>
                    <a:pt x="32" y="11"/>
                  </a:lnTo>
                  <a:lnTo>
                    <a:pt x="22" y="7"/>
                  </a:lnTo>
                  <a:lnTo>
                    <a:pt x="2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9" name="Freeform 56"/>
            <p:cNvSpPr>
              <a:spLocks/>
            </p:cNvSpPr>
            <p:nvPr/>
          </p:nvSpPr>
          <p:spPr bwMode="auto">
            <a:xfrm>
              <a:off x="465" y="497"/>
              <a:ext cx="55" cy="17"/>
            </a:xfrm>
            <a:custGeom>
              <a:avLst/>
              <a:gdLst>
                <a:gd name="T0" fmla="*/ 0 w 56"/>
                <a:gd name="T1" fmla="*/ 7 h 16"/>
                <a:gd name="T2" fmla="*/ 0 w 56"/>
                <a:gd name="T3" fmla="*/ 7 h 16"/>
                <a:gd name="T4" fmla="*/ 10 w 56"/>
                <a:gd name="T5" fmla="*/ 7 h 16"/>
                <a:gd name="T6" fmla="*/ 25 w 56"/>
                <a:gd name="T7" fmla="*/ 16 h 16"/>
                <a:gd name="T8" fmla="*/ 34 w 56"/>
                <a:gd name="T9" fmla="*/ 19 h 16"/>
                <a:gd name="T10" fmla="*/ 47 w 56"/>
                <a:gd name="T11" fmla="*/ 23 h 16"/>
                <a:gd name="T12" fmla="*/ 49 w 56"/>
                <a:gd name="T13" fmla="*/ 16 h 16"/>
                <a:gd name="T14" fmla="*/ 34 w 56"/>
                <a:gd name="T15" fmla="*/ 7 h 16"/>
                <a:gd name="T16" fmla="*/ 27 w 56"/>
                <a:gd name="T17" fmla="*/ 3 h 16"/>
                <a:gd name="T18" fmla="*/ 12 w 56"/>
                <a:gd name="T19" fmla="*/ 2 h 16"/>
                <a:gd name="T20" fmla="*/ 0 w 56"/>
                <a:gd name="T21" fmla="*/ 0 h 16"/>
                <a:gd name="T22" fmla="*/ 0 w 56"/>
                <a:gd name="T23" fmla="*/ 0 h 16"/>
                <a:gd name="T24" fmla="*/ 0 w 5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6" h="16">
                  <a:moveTo>
                    <a:pt x="0" y="7"/>
                  </a:moveTo>
                  <a:lnTo>
                    <a:pt x="0" y="7"/>
                  </a:lnTo>
                  <a:lnTo>
                    <a:pt x="10" y="7"/>
                  </a:lnTo>
                  <a:lnTo>
                    <a:pt x="25" y="9"/>
                  </a:lnTo>
                  <a:lnTo>
                    <a:pt x="41" y="12"/>
                  </a:lnTo>
                  <a:lnTo>
                    <a:pt x="54" y="16"/>
                  </a:lnTo>
                  <a:lnTo>
                    <a:pt x="56" y="9"/>
                  </a:lnTo>
                  <a:lnTo>
                    <a:pt x="41" y="7"/>
                  </a:lnTo>
                  <a:lnTo>
                    <a:pt x="27" y="3"/>
                  </a:lnTo>
                  <a:lnTo>
                    <a:pt x="12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0" name="Freeform 57"/>
            <p:cNvSpPr>
              <a:spLocks/>
            </p:cNvSpPr>
            <p:nvPr/>
          </p:nvSpPr>
          <p:spPr bwMode="auto">
            <a:xfrm>
              <a:off x="434" y="495"/>
              <a:ext cx="31" cy="9"/>
            </a:xfrm>
            <a:custGeom>
              <a:avLst/>
              <a:gdLst>
                <a:gd name="T0" fmla="*/ 5 w 32"/>
                <a:gd name="T1" fmla="*/ 4 h 9"/>
                <a:gd name="T2" fmla="*/ 5 w 32"/>
                <a:gd name="T3" fmla="*/ 4 h 9"/>
                <a:gd name="T4" fmla="*/ 13 w 32"/>
                <a:gd name="T5" fmla="*/ 7 h 9"/>
                <a:gd name="T6" fmla="*/ 25 w 32"/>
                <a:gd name="T7" fmla="*/ 9 h 9"/>
                <a:gd name="T8" fmla="*/ 25 w 32"/>
                <a:gd name="T9" fmla="*/ 2 h 9"/>
                <a:gd name="T10" fmla="*/ 13 w 32"/>
                <a:gd name="T11" fmla="*/ 0 h 9"/>
                <a:gd name="T12" fmla="*/ 0 w 32"/>
                <a:gd name="T13" fmla="*/ 4 h 9"/>
                <a:gd name="T14" fmla="*/ 0 w 32"/>
                <a:gd name="T15" fmla="*/ 4 h 9"/>
                <a:gd name="T16" fmla="*/ 5 w 32"/>
                <a:gd name="T17" fmla="*/ 4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2" h="9">
                  <a:moveTo>
                    <a:pt x="5" y="4"/>
                  </a:moveTo>
                  <a:lnTo>
                    <a:pt x="5" y="4"/>
                  </a:lnTo>
                  <a:lnTo>
                    <a:pt x="13" y="7"/>
                  </a:lnTo>
                  <a:lnTo>
                    <a:pt x="32" y="9"/>
                  </a:lnTo>
                  <a:lnTo>
                    <a:pt x="32" y="2"/>
                  </a:lnTo>
                  <a:lnTo>
                    <a:pt x="13" y="0"/>
                  </a:lnTo>
                  <a:lnTo>
                    <a:pt x="0" y="4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1" name="Freeform 58"/>
            <p:cNvSpPr>
              <a:spLocks/>
            </p:cNvSpPr>
            <p:nvPr/>
          </p:nvSpPr>
          <p:spPr bwMode="auto">
            <a:xfrm>
              <a:off x="420" y="495"/>
              <a:ext cx="19" cy="13"/>
            </a:xfrm>
            <a:custGeom>
              <a:avLst/>
              <a:gdLst>
                <a:gd name="T0" fmla="*/ 5 w 19"/>
                <a:gd name="T1" fmla="*/ 13 h 13"/>
                <a:gd name="T2" fmla="*/ 5 w 19"/>
                <a:gd name="T3" fmla="*/ 13 h 13"/>
                <a:gd name="T4" fmla="*/ 5 w 19"/>
                <a:gd name="T5" fmla="*/ 9 h 13"/>
                <a:gd name="T6" fmla="*/ 7 w 19"/>
                <a:gd name="T7" fmla="*/ 7 h 13"/>
                <a:gd name="T8" fmla="*/ 9 w 19"/>
                <a:gd name="T9" fmla="*/ 7 h 13"/>
                <a:gd name="T10" fmla="*/ 9 w 19"/>
                <a:gd name="T11" fmla="*/ 5 h 13"/>
                <a:gd name="T12" fmla="*/ 14 w 19"/>
                <a:gd name="T13" fmla="*/ 7 h 13"/>
                <a:gd name="T14" fmla="*/ 19 w 19"/>
                <a:gd name="T15" fmla="*/ 4 h 13"/>
                <a:gd name="T16" fmla="*/ 14 w 19"/>
                <a:gd name="T17" fmla="*/ 4 h 13"/>
                <a:gd name="T18" fmla="*/ 14 w 19"/>
                <a:gd name="T19" fmla="*/ 0 h 13"/>
                <a:gd name="T20" fmla="*/ 10 w 19"/>
                <a:gd name="T21" fmla="*/ 0 h 13"/>
                <a:gd name="T22" fmla="*/ 5 w 19"/>
                <a:gd name="T23" fmla="*/ 0 h 13"/>
                <a:gd name="T24" fmla="*/ 4 w 19"/>
                <a:gd name="T25" fmla="*/ 4 h 13"/>
                <a:gd name="T26" fmla="*/ 2 w 19"/>
                <a:gd name="T27" fmla="*/ 7 h 13"/>
                <a:gd name="T28" fmla="*/ 0 w 19"/>
                <a:gd name="T29" fmla="*/ 13 h 13"/>
                <a:gd name="T30" fmla="*/ 0 w 19"/>
                <a:gd name="T31" fmla="*/ 13 h 13"/>
                <a:gd name="T32" fmla="*/ 5 w 19"/>
                <a:gd name="T33" fmla="*/ 13 h 1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9" h="13">
                  <a:moveTo>
                    <a:pt x="5" y="13"/>
                  </a:moveTo>
                  <a:lnTo>
                    <a:pt x="5" y="13"/>
                  </a:lnTo>
                  <a:lnTo>
                    <a:pt x="5" y="9"/>
                  </a:lnTo>
                  <a:lnTo>
                    <a:pt x="7" y="7"/>
                  </a:lnTo>
                  <a:lnTo>
                    <a:pt x="9" y="7"/>
                  </a:lnTo>
                  <a:lnTo>
                    <a:pt x="9" y="5"/>
                  </a:lnTo>
                  <a:lnTo>
                    <a:pt x="14" y="7"/>
                  </a:lnTo>
                  <a:lnTo>
                    <a:pt x="19" y="4"/>
                  </a:lnTo>
                  <a:lnTo>
                    <a:pt x="14" y="4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5" y="0"/>
                  </a:lnTo>
                  <a:lnTo>
                    <a:pt x="4" y="4"/>
                  </a:lnTo>
                  <a:lnTo>
                    <a:pt x="2" y="7"/>
                  </a:lnTo>
                  <a:lnTo>
                    <a:pt x="0" y="13"/>
                  </a:lnTo>
                  <a:lnTo>
                    <a:pt x="5" y="1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2" name="Freeform 59"/>
            <p:cNvSpPr>
              <a:spLocks/>
            </p:cNvSpPr>
            <p:nvPr/>
          </p:nvSpPr>
          <p:spPr bwMode="auto">
            <a:xfrm>
              <a:off x="420" y="509"/>
              <a:ext cx="7" cy="36"/>
            </a:xfrm>
            <a:custGeom>
              <a:avLst/>
              <a:gdLst>
                <a:gd name="T0" fmla="*/ 7 w 7"/>
                <a:gd name="T1" fmla="*/ 36 h 36"/>
                <a:gd name="T2" fmla="*/ 7 w 7"/>
                <a:gd name="T3" fmla="*/ 36 h 36"/>
                <a:gd name="T4" fmla="*/ 5 w 7"/>
                <a:gd name="T5" fmla="*/ 16 h 36"/>
                <a:gd name="T6" fmla="*/ 5 w 7"/>
                <a:gd name="T7" fmla="*/ 0 h 36"/>
                <a:gd name="T8" fmla="*/ 0 w 7"/>
                <a:gd name="T9" fmla="*/ 0 h 36"/>
                <a:gd name="T10" fmla="*/ 2 w 7"/>
                <a:gd name="T11" fmla="*/ 16 h 36"/>
                <a:gd name="T12" fmla="*/ 2 w 7"/>
                <a:gd name="T13" fmla="*/ 36 h 36"/>
                <a:gd name="T14" fmla="*/ 2 w 7"/>
                <a:gd name="T15" fmla="*/ 36 h 36"/>
                <a:gd name="T16" fmla="*/ 7 w 7"/>
                <a:gd name="T17" fmla="*/ 36 h 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36">
                  <a:moveTo>
                    <a:pt x="7" y="36"/>
                  </a:moveTo>
                  <a:lnTo>
                    <a:pt x="7" y="36"/>
                  </a:lnTo>
                  <a:lnTo>
                    <a:pt x="5" y="16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6"/>
                  </a:lnTo>
                  <a:lnTo>
                    <a:pt x="2" y="36"/>
                  </a:lnTo>
                  <a:lnTo>
                    <a:pt x="7" y="3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3" name="Freeform 60"/>
            <p:cNvSpPr>
              <a:spLocks/>
            </p:cNvSpPr>
            <p:nvPr/>
          </p:nvSpPr>
          <p:spPr bwMode="auto">
            <a:xfrm>
              <a:off x="421" y="545"/>
              <a:ext cx="17" cy="111"/>
            </a:xfrm>
            <a:custGeom>
              <a:avLst/>
              <a:gdLst>
                <a:gd name="T0" fmla="*/ 11 w 18"/>
                <a:gd name="T1" fmla="*/ 103 h 112"/>
                <a:gd name="T2" fmla="*/ 11 w 18"/>
                <a:gd name="T3" fmla="*/ 103 h 112"/>
                <a:gd name="T4" fmla="*/ 9 w 18"/>
                <a:gd name="T5" fmla="*/ 77 h 112"/>
                <a:gd name="T6" fmla="*/ 9 w 18"/>
                <a:gd name="T7" fmla="*/ 56 h 112"/>
                <a:gd name="T8" fmla="*/ 8 w 18"/>
                <a:gd name="T9" fmla="*/ 27 h 112"/>
                <a:gd name="T10" fmla="*/ 5 w 18"/>
                <a:gd name="T11" fmla="*/ 0 h 112"/>
                <a:gd name="T12" fmla="*/ 0 w 18"/>
                <a:gd name="T13" fmla="*/ 0 h 112"/>
                <a:gd name="T14" fmla="*/ 2 w 18"/>
                <a:gd name="T15" fmla="*/ 29 h 112"/>
                <a:gd name="T16" fmla="*/ 5 w 18"/>
                <a:gd name="T17" fmla="*/ 56 h 112"/>
                <a:gd name="T18" fmla="*/ 8 w 18"/>
                <a:gd name="T19" fmla="*/ 77 h 112"/>
                <a:gd name="T20" fmla="*/ 9 w 18"/>
                <a:gd name="T21" fmla="*/ 105 h 112"/>
                <a:gd name="T22" fmla="*/ 9 w 18"/>
                <a:gd name="T23" fmla="*/ 105 h 112"/>
                <a:gd name="T24" fmla="*/ 11 w 18"/>
                <a:gd name="T25" fmla="*/ 103 h 1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8" h="112">
                  <a:moveTo>
                    <a:pt x="18" y="110"/>
                  </a:moveTo>
                  <a:lnTo>
                    <a:pt x="18" y="110"/>
                  </a:lnTo>
                  <a:lnTo>
                    <a:pt x="13" y="84"/>
                  </a:lnTo>
                  <a:lnTo>
                    <a:pt x="10" y="56"/>
                  </a:lnTo>
                  <a:lnTo>
                    <a:pt x="8" y="27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29"/>
                  </a:lnTo>
                  <a:lnTo>
                    <a:pt x="5" y="56"/>
                  </a:lnTo>
                  <a:lnTo>
                    <a:pt x="8" y="84"/>
                  </a:lnTo>
                  <a:lnTo>
                    <a:pt x="12" y="112"/>
                  </a:lnTo>
                  <a:lnTo>
                    <a:pt x="18" y="11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4" name="Freeform 61"/>
            <p:cNvSpPr>
              <a:spLocks/>
            </p:cNvSpPr>
            <p:nvPr/>
          </p:nvSpPr>
          <p:spPr bwMode="auto">
            <a:xfrm>
              <a:off x="434" y="654"/>
              <a:ext cx="17" cy="32"/>
            </a:xfrm>
            <a:custGeom>
              <a:avLst/>
              <a:gdLst>
                <a:gd name="T0" fmla="*/ 23 w 16"/>
                <a:gd name="T1" fmla="*/ 29 h 32"/>
                <a:gd name="T2" fmla="*/ 23 w 16"/>
                <a:gd name="T3" fmla="*/ 29 h 32"/>
                <a:gd name="T4" fmla="*/ 18 w 16"/>
                <a:gd name="T5" fmla="*/ 18 h 32"/>
                <a:gd name="T6" fmla="*/ 6 w 16"/>
                <a:gd name="T7" fmla="*/ 0 h 32"/>
                <a:gd name="T8" fmla="*/ 0 w 16"/>
                <a:gd name="T9" fmla="*/ 2 h 32"/>
                <a:gd name="T10" fmla="*/ 15 w 16"/>
                <a:gd name="T11" fmla="*/ 18 h 32"/>
                <a:gd name="T12" fmla="*/ 20 w 16"/>
                <a:gd name="T13" fmla="*/ 32 h 32"/>
                <a:gd name="T14" fmla="*/ 20 w 16"/>
                <a:gd name="T15" fmla="*/ 32 h 32"/>
                <a:gd name="T16" fmla="*/ 23 w 16"/>
                <a:gd name="T17" fmla="*/ 29 h 3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6" h="32">
                  <a:moveTo>
                    <a:pt x="16" y="29"/>
                  </a:moveTo>
                  <a:lnTo>
                    <a:pt x="16" y="29"/>
                  </a:lnTo>
                  <a:lnTo>
                    <a:pt x="11" y="18"/>
                  </a:lnTo>
                  <a:lnTo>
                    <a:pt x="6" y="0"/>
                  </a:lnTo>
                  <a:lnTo>
                    <a:pt x="0" y="2"/>
                  </a:lnTo>
                  <a:lnTo>
                    <a:pt x="8" y="18"/>
                  </a:lnTo>
                  <a:lnTo>
                    <a:pt x="13" y="32"/>
                  </a:lnTo>
                  <a:lnTo>
                    <a:pt x="16" y="2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5" name="Freeform 62"/>
            <p:cNvSpPr>
              <a:spLocks/>
            </p:cNvSpPr>
            <p:nvPr/>
          </p:nvSpPr>
          <p:spPr bwMode="auto">
            <a:xfrm>
              <a:off x="446" y="684"/>
              <a:ext cx="23" cy="23"/>
            </a:xfrm>
            <a:custGeom>
              <a:avLst/>
              <a:gdLst>
                <a:gd name="T0" fmla="*/ 16 w 23"/>
                <a:gd name="T1" fmla="*/ 23 h 23"/>
                <a:gd name="T2" fmla="*/ 19 w 23"/>
                <a:gd name="T3" fmla="*/ 19 h 23"/>
                <a:gd name="T4" fmla="*/ 3 w 23"/>
                <a:gd name="T5" fmla="*/ 0 h 23"/>
                <a:gd name="T6" fmla="*/ 0 w 23"/>
                <a:gd name="T7" fmla="*/ 3 h 23"/>
                <a:gd name="T8" fmla="*/ 14 w 23"/>
                <a:gd name="T9" fmla="*/ 23 h 23"/>
                <a:gd name="T10" fmla="*/ 16 w 23"/>
                <a:gd name="T11" fmla="*/ 23 h 23"/>
                <a:gd name="T12" fmla="*/ 16 w 23"/>
                <a:gd name="T13" fmla="*/ 23 h 23"/>
                <a:gd name="T14" fmla="*/ 23 w 23"/>
                <a:gd name="T15" fmla="*/ 23 h 23"/>
                <a:gd name="T16" fmla="*/ 19 w 23"/>
                <a:gd name="T17" fmla="*/ 19 h 23"/>
                <a:gd name="T18" fmla="*/ 16 w 23"/>
                <a:gd name="T19" fmla="*/ 23 h 2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3" h="23">
                  <a:moveTo>
                    <a:pt x="16" y="23"/>
                  </a:moveTo>
                  <a:lnTo>
                    <a:pt x="19" y="19"/>
                  </a:lnTo>
                  <a:lnTo>
                    <a:pt x="3" y="0"/>
                  </a:lnTo>
                  <a:lnTo>
                    <a:pt x="0" y="3"/>
                  </a:lnTo>
                  <a:lnTo>
                    <a:pt x="14" y="23"/>
                  </a:lnTo>
                  <a:lnTo>
                    <a:pt x="16" y="23"/>
                  </a:lnTo>
                  <a:lnTo>
                    <a:pt x="23" y="23"/>
                  </a:lnTo>
                  <a:lnTo>
                    <a:pt x="19" y="19"/>
                  </a:lnTo>
                  <a:lnTo>
                    <a:pt x="16" y="2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6" name="Freeform 63"/>
            <p:cNvSpPr>
              <a:spLocks/>
            </p:cNvSpPr>
            <p:nvPr/>
          </p:nvSpPr>
          <p:spPr bwMode="auto">
            <a:xfrm>
              <a:off x="338" y="701"/>
              <a:ext cx="123" cy="8"/>
            </a:xfrm>
            <a:custGeom>
              <a:avLst/>
              <a:gdLst>
                <a:gd name="T0" fmla="*/ 0 w 123"/>
                <a:gd name="T1" fmla="*/ 1 h 7"/>
                <a:gd name="T2" fmla="*/ 2 w 123"/>
                <a:gd name="T3" fmla="*/ 17 h 7"/>
                <a:gd name="T4" fmla="*/ 123 w 123"/>
                <a:gd name="T5" fmla="*/ 13 h 7"/>
                <a:gd name="T6" fmla="*/ 123 w 123"/>
                <a:gd name="T7" fmla="*/ 0 h 7"/>
                <a:gd name="T8" fmla="*/ 2 w 123"/>
                <a:gd name="T9" fmla="*/ 1 h 7"/>
                <a:gd name="T10" fmla="*/ 0 w 123"/>
                <a:gd name="T11" fmla="*/ 1 h 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3" h="7">
                  <a:moveTo>
                    <a:pt x="0" y="1"/>
                  </a:moveTo>
                  <a:lnTo>
                    <a:pt x="2" y="7"/>
                  </a:lnTo>
                  <a:lnTo>
                    <a:pt x="123" y="5"/>
                  </a:lnTo>
                  <a:lnTo>
                    <a:pt x="123" y="0"/>
                  </a:lnTo>
                  <a:lnTo>
                    <a:pt x="2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7" name="Freeform 64"/>
            <p:cNvSpPr>
              <a:spLocks/>
            </p:cNvSpPr>
            <p:nvPr/>
          </p:nvSpPr>
          <p:spPr bwMode="auto">
            <a:xfrm>
              <a:off x="338" y="694"/>
              <a:ext cx="14" cy="15"/>
            </a:xfrm>
            <a:custGeom>
              <a:avLst/>
              <a:gdLst>
                <a:gd name="T0" fmla="*/ 15 w 13"/>
                <a:gd name="T1" fmla="*/ 0 h 16"/>
                <a:gd name="T2" fmla="*/ 15 w 13"/>
                <a:gd name="T3" fmla="*/ 0 h 16"/>
                <a:gd name="T4" fmla="*/ 2 w 13"/>
                <a:gd name="T5" fmla="*/ 8 h 16"/>
                <a:gd name="T6" fmla="*/ 0 w 13"/>
                <a:gd name="T7" fmla="*/ 8 h 16"/>
                <a:gd name="T8" fmla="*/ 2 w 13"/>
                <a:gd name="T9" fmla="*/ 9 h 16"/>
                <a:gd name="T10" fmla="*/ 5 w 13"/>
                <a:gd name="T11" fmla="*/ 8 h 16"/>
                <a:gd name="T12" fmla="*/ 20 w 13"/>
                <a:gd name="T13" fmla="*/ 5 h 16"/>
                <a:gd name="T14" fmla="*/ 20 w 13"/>
                <a:gd name="T15" fmla="*/ 5 h 16"/>
                <a:gd name="T16" fmla="*/ 15 w 13"/>
                <a:gd name="T17" fmla="*/ 0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3" h="16">
                  <a:moveTo>
                    <a:pt x="8" y="0"/>
                  </a:moveTo>
                  <a:lnTo>
                    <a:pt x="8" y="0"/>
                  </a:lnTo>
                  <a:lnTo>
                    <a:pt x="2" y="9"/>
                  </a:lnTo>
                  <a:lnTo>
                    <a:pt x="0" y="10"/>
                  </a:lnTo>
                  <a:lnTo>
                    <a:pt x="2" y="16"/>
                  </a:lnTo>
                  <a:lnTo>
                    <a:pt x="5" y="12"/>
                  </a:lnTo>
                  <a:lnTo>
                    <a:pt x="13" y="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8" name="Freeform 65"/>
            <p:cNvSpPr>
              <a:spLocks/>
            </p:cNvSpPr>
            <p:nvPr/>
          </p:nvSpPr>
          <p:spPr bwMode="auto">
            <a:xfrm>
              <a:off x="347" y="656"/>
              <a:ext cx="23" cy="42"/>
            </a:xfrm>
            <a:custGeom>
              <a:avLst/>
              <a:gdLst>
                <a:gd name="T0" fmla="*/ 17 w 23"/>
                <a:gd name="T1" fmla="*/ 0 h 41"/>
                <a:gd name="T2" fmla="*/ 17 w 23"/>
                <a:gd name="T3" fmla="*/ 0 h 41"/>
                <a:gd name="T4" fmla="*/ 9 w 23"/>
                <a:gd name="T5" fmla="*/ 30 h 41"/>
                <a:gd name="T6" fmla="*/ 0 w 23"/>
                <a:gd name="T7" fmla="*/ 43 h 41"/>
                <a:gd name="T8" fmla="*/ 5 w 23"/>
                <a:gd name="T9" fmla="*/ 48 h 41"/>
                <a:gd name="T10" fmla="*/ 13 w 23"/>
                <a:gd name="T11" fmla="*/ 32 h 41"/>
                <a:gd name="T12" fmla="*/ 23 w 23"/>
                <a:gd name="T13" fmla="*/ 1 h 41"/>
                <a:gd name="T14" fmla="*/ 23 w 23"/>
                <a:gd name="T15" fmla="*/ 1 h 41"/>
                <a:gd name="T16" fmla="*/ 17 w 23"/>
                <a:gd name="T17" fmla="*/ 0 h 4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3" h="41">
                  <a:moveTo>
                    <a:pt x="17" y="0"/>
                  </a:moveTo>
                  <a:lnTo>
                    <a:pt x="17" y="0"/>
                  </a:lnTo>
                  <a:lnTo>
                    <a:pt x="9" y="23"/>
                  </a:lnTo>
                  <a:lnTo>
                    <a:pt x="0" y="36"/>
                  </a:lnTo>
                  <a:lnTo>
                    <a:pt x="5" y="41"/>
                  </a:lnTo>
                  <a:lnTo>
                    <a:pt x="13" y="25"/>
                  </a:lnTo>
                  <a:lnTo>
                    <a:pt x="23" y="1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9" name="Freeform 66"/>
            <p:cNvSpPr>
              <a:spLocks/>
            </p:cNvSpPr>
            <p:nvPr/>
          </p:nvSpPr>
          <p:spPr bwMode="auto">
            <a:xfrm>
              <a:off x="364" y="618"/>
              <a:ext cx="16" cy="40"/>
            </a:xfrm>
            <a:custGeom>
              <a:avLst/>
              <a:gdLst>
                <a:gd name="T0" fmla="*/ 11 w 16"/>
                <a:gd name="T1" fmla="*/ 0 h 39"/>
                <a:gd name="T2" fmla="*/ 11 w 16"/>
                <a:gd name="T3" fmla="*/ 0 h 39"/>
                <a:gd name="T4" fmla="*/ 8 w 16"/>
                <a:gd name="T5" fmla="*/ 14 h 39"/>
                <a:gd name="T6" fmla="*/ 6 w 16"/>
                <a:gd name="T7" fmla="*/ 28 h 39"/>
                <a:gd name="T8" fmla="*/ 5 w 16"/>
                <a:gd name="T9" fmla="*/ 34 h 39"/>
                <a:gd name="T10" fmla="*/ 0 w 16"/>
                <a:gd name="T11" fmla="*/ 45 h 39"/>
                <a:gd name="T12" fmla="*/ 6 w 16"/>
                <a:gd name="T13" fmla="*/ 46 h 39"/>
                <a:gd name="T14" fmla="*/ 10 w 16"/>
                <a:gd name="T15" fmla="*/ 36 h 39"/>
                <a:gd name="T16" fmla="*/ 11 w 16"/>
                <a:gd name="T17" fmla="*/ 30 h 39"/>
                <a:gd name="T18" fmla="*/ 13 w 16"/>
                <a:gd name="T19" fmla="*/ 14 h 39"/>
                <a:gd name="T20" fmla="*/ 16 w 16"/>
                <a:gd name="T21" fmla="*/ 0 h 39"/>
                <a:gd name="T22" fmla="*/ 16 w 16"/>
                <a:gd name="T23" fmla="*/ 0 h 39"/>
                <a:gd name="T24" fmla="*/ 11 w 16"/>
                <a:gd name="T25" fmla="*/ 0 h 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39">
                  <a:moveTo>
                    <a:pt x="11" y="0"/>
                  </a:moveTo>
                  <a:lnTo>
                    <a:pt x="11" y="0"/>
                  </a:lnTo>
                  <a:lnTo>
                    <a:pt x="8" y="14"/>
                  </a:lnTo>
                  <a:lnTo>
                    <a:pt x="6" y="21"/>
                  </a:lnTo>
                  <a:lnTo>
                    <a:pt x="5" y="27"/>
                  </a:lnTo>
                  <a:lnTo>
                    <a:pt x="0" y="38"/>
                  </a:lnTo>
                  <a:lnTo>
                    <a:pt x="6" y="39"/>
                  </a:lnTo>
                  <a:lnTo>
                    <a:pt x="10" y="29"/>
                  </a:lnTo>
                  <a:lnTo>
                    <a:pt x="11" y="23"/>
                  </a:lnTo>
                  <a:lnTo>
                    <a:pt x="13" y="14"/>
                  </a:lnTo>
                  <a:lnTo>
                    <a:pt x="16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0" name="Freeform 67"/>
            <p:cNvSpPr>
              <a:spLocks/>
            </p:cNvSpPr>
            <p:nvPr/>
          </p:nvSpPr>
          <p:spPr bwMode="auto">
            <a:xfrm>
              <a:off x="375" y="562"/>
              <a:ext cx="14" cy="57"/>
            </a:xfrm>
            <a:custGeom>
              <a:avLst/>
              <a:gdLst>
                <a:gd name="T0" fmla="*/ 15 w 13"/>
                <a:gd name="T1" fmla="*/ 0 h 58"/>
                <a:gd name="T2" fmla="*/ 15 w 13"/>
                <a:gd name="T3" fmla="*/ 0 h 58"/>
                <a:gd name="T4" fmla="*/ 5 w 13"/>
                <a:gd name="T5" fmla="*/ 14 h 58"/>
                <a:gd name="T6" fmla="*/ 3 w 13"/>
                <a:gd name="T7" fmla="*/ 27 h 58"/>
                <a:gd name="T8" fmla="*/ 3 w 13"/>
                <a:gd name="T9" fmla="*/ 33 h 58"/>
                <a:gd name="T10" fmla="*/ 0 w 13"/>
                <a:gd name="T11" fmla="*/ 51 h 58"/>
                <a:gd name="T12" fmla="*/ 5 w 13"/>
                <a:gd name="T13" fmla="*/ 51 h 58"/>
                <a:gd name="T14" fmla="*/ 15 w 13"/>
                <a:gd name="T15" fmla="*/ 34 h 58"/>
                <a:gd name="T16" fmla="*/ 17 w 13"/>
                <a:gd name="T17" fmla="*/ 27 h 58"/>
                <a:gd name="T18" fmla="*/ 19 w 13"/>
                <a:gd name="T19" fmla="*/ 14 h 58"/>
                <a:gd name="T20" fmla="*/ 20 w 13"/>
                <a:gd name="T21" fmla="*/ 0 h 58"/>
                <a:gd name="T22" fmla="*/ 20 w 13"/>
                <a:gd name="T23" fmla="*/ 0 h 58"/>
                <a:gd name="T24" fmla="*/ 15 w 13"/>
                <a:gd name="T25" fmla="*/ 0 h 5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" h="58">
                  <a:moveTo>
                    <a:pt x="8" y="0"/>
                  </a:moveTo>
                  <a:lnTo>
                    <a:pt x="8" y="0"/>
                  </a:lnTo>
                  <a:lnTo>
                    <a:pt x="5" y="14"/>
                  </a:lnTo>
                  <a:lnTo>
                    <a:pt x="3" y="27"/>
                  </a:lnTo>
                  <a:lnTo>
                    <a:pt x="3" y="40"/>
                  </a:lnTo>
                  <a:lnTo>
                    <a:pt x="0" y="58"/>
                  </a:lnTo>
                  <a:lnTo>
                    <a:pt x="5" y="58"/>
                  </a:lnTo>
                  <a:lnTo>
                    <a:pt x="8" y="41"/>
                  </a:lnTo>
                  <a:lnTo>
                    <a:pt x="10" y="27"/>
                  </a:lnTo>
                  <a:lnTo>
                    <a:pt x="12" y="14"/>
                  </a:lnTo>
                  <a:lnTo>
                    <a:pt x="13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1" name="Freeform 68"/>
            <p:cNvSpPr>
              <a:spLocks/>
            </p:cNvSpPr>
            <p:nvPr/>
          </p:nvSpPr>
          <p:spPr bwMode="auto">
            <a:xfrm>
              <a:off x="383" y="512"/>
              <a:ext cx="7" cy="49"/>
            </a:xfrm>
            <a:custGeom>
              <a:avLst/>
              <a:gdLst>
                <a:gd name="T0" fmla="*/ 0 w 7"/>
                <a:gd name="T1" fmla="*/ 2 h 49"/>
                <a:gd name="T2" fmla="*/ 0 w 7"/>
                <a:gd name="T3" fmla="*/ 2 h 49"/>
                <a:gd name="T4" fmla="*/ 2 w 7"/>
                <a:gd name="T5" fmla="*/ 9 h 49"/>
                <a:gd name="T6" fmla="*/ 2 w 7"/>
                <a:gd name="T7" fmla="*/ 20 h 49"/>
                <a:gd name="T8" fmla="*/ 2 w 7"/>
                <a:gd name="T9" fmla="*/ 33 h 49"/>
                <a:gd name="T10" fmla="*/ 0 w 7"/>
                <a:gd name="T11" fmla="*/ 49 h 49"/>
                <a:gd name="T12" fmla="*/ 5 w 7"/>
                <a:gd name="T13" fmla="*/ 49 h 49"/>
                <a:gd name="T14" fmla="*/ 7 w 7"/>
                <a:gd name="T15" fmla="*/ 33 h 49"/>
                <a:gd name="T16" fmla="*/ 7 w 7"/>
                <a:gd name="T17" fmla="*/ 20 h 49"/>
                <a:gd name="T18" fmla="*/ 7 w 7"/>
                <a:gd name="T19" fmla="*/ 7 h 49"/>
                <a:gd name="T20" fmla="*/ 5 w 7"/>
                <a:gd name="T21" fmla="*/ 0 h 49"/>
                <a:gd name="T22" fmla="*/ 5 w 7"/>
                <a:gd name="T23" fmla="*/ 0 h 49"/>
                <a:gd name="T24" fmla="*/ 0 w 7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7" h="49">
                  <a:moveTo>
                    <a:pt x="0" y="2"/>
                  </a:moveTo>
                  <a:lnTo>
                    <a:pt x="0" y="2"/>
                  </a:lnTo>
                  <a:lnTo>
                    <a:pt x="2" y="9"/>
                  </a:lnTo>
                  <a:lnTo>
                    <a:pt x="2" y="20"/>
                  </a:lnTo>
                  <a:lnTo>
                    <a:pt x="2" y="33"/>
                  </a:lnTo>
                  <a:lnTo>
                    <a:pt x="0" y="49"/>
                  </a:lnTo>
                  <a:lnTo>
                    <a:pt x="5" y="49"/>
                  </a:lnTo>
                  <a:lnTo>
                    <a:pt x="7" y="33"/>
                  </a:lnTo>
                  <a:lnTo>
                    <a:pt x="7" y="20"/>
                  </a:lnTo>
                  <a:lnTo>
                    <a:pt x="7" y="7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2" name="Freeform 69"/>
            <p:cNvSpPr>
              <a:spLocks/>
            </p:cNvSpPr>
            <p:nvPr/>
          </p:nvSpPr>
          <p:spPr bwMode="auto">
            <a:xfrm>
              <a:off x="382" y="497"/>
              <a:ext cx="7" cy="17"/>
            </a:xfrm>
            <a:custGeom>
              <a:avLst/>
              <a:gdLst>
                <a:gd name="T0" fmla="*/ 0 w 6"/>
                <a:gd name="T1" fmla="*/ 7 h 16"/>
                <a:gd name="T2" fmla="*/ 0 w 6"/>
                <a:gd name="T3" fmla="*/ 7 h 16"/>
                <a:gd name="T4" fmla="*/ 11 w 6"/>
                <a:gd name="T5" fmla="*/ 7 h 16"/>
                <a:gd name="T6" fmla="*/ 1 w 6"/>
                <a:gd name="T7" fmla="*/ 5 h 16"/>
                <a:gd name="T8" fmla="*/ 1 w 6"/>
                <a:gd name="T9" fmla="*/ 16 h 16"/>
                <a:gd name="T10" fmla="*/ 1 w 6"/>
                <a:gd name="T11" fmla="*/ 23 h 16"/>
                <a:gd name="T12" fmla="*/ 18 w 6"/>
                <a:gd name="T13" fmla="*/ 21 h 16"/>
                <a:gd name="T14" fmla="*/ 18 w 6"/>
                <a:gd name="T15" fmla="*/ 16 h 16"/>
                <a:gd name="T16" fmla="*/ 18 w 6"/>
                <a:gd name="T17" fmla="*/ 7 h 16"/>
                <a:gd name="T18" fmla="*/ 18 w 6"/>
                <a:gd name="T19" fmla="*/ 2 h 16"/>
                <a:gd name="T20" fmla="*/ 0 w 6"/>
                <a:gd name="T21" fmla="*/ 0 h 16"/>
                <a:gd name="T22" fmla="*/ 0 w 6"/>
                <a:gd name="T23" fmla="*/ 0 h 16"/>
                <a:gd name="T24" fmla="*/ 0 w 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" h="16">
                  <a:moveTo>
                    <a:pt x="0" y="7"/>
                  </a:moveTo>
                  <a:lnTo>
                    <a:pt x="0" y="7"/>
                  </a:lnTo>
                  <a:lnTo>
                    <a:pt x="3" y="7"/>
                  </a:lnTo>
                  <a:lnTo>
                    <a:pt x="1" y="5"/>
                  </a:lnTo>
                  <a:lnTo>
                    <a:pt x="1" y="9"/>
                  </a:lnTo>
                  <a:lnTo>
                    <a:pt x="1" y="16"/>
                  </a:lnTo>
                  <a:lnTo>
                    <a:pt x="6" y="14"/>
                  </a:lnTo>
                  <a:lnTo>
                    <a:pt x="6" y="9"/>
                  </a:lnTo>
                  <a:lnTo>
                    <a:pt x="6" y="7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3" name="Freeform 70"/>
            <p:cNvSpPr>
              <a:spLocks/>
            </p:cNvSpPr>
            <p:nvPr/>
          </p:nvSpPr>
          <p:spPr bwMode="auto">
            <a:xfrm>
              <a:off x="352" y="495"/>
              <a:ext cx="29" cy="9"/>
            </a:xfrm>
            <a:custGeom>
              <a:avLst/>
              <a:gdLst>
                <a:gd name="T0" fmla="*/ 0 w 30"/>
                <a:gd name="T1" fmla="*/ 7 h 9"/>
                <a:gd name="T2" fmla="*/ 0 w 30"/>
                <a:gd name="T3" fmla="*/ 7 h 9"/>
                <a:gd name="T4" fmla="*/ 15 w 30"/>
                <a:gd name="T5" fmla="*/ 7 h 9"/>
                <a:gd name="T6" fmla="*/ 16 w 30"/>
                <a:gd name="T7" fmla="*/ 7 h 9"/>
                <a:gd name="T8" fmla="*/ 19 w 30"/>
                <a:gd name="T9" fmla="*/ 9 h 9"/>
                <a:gd name="T10" fmla="*/ 23 w 30"/>
                <a:gd name="T11" fmla="*/ 9 h 9"/>
                <a:gd name="T12" fmla="*/ 23 w 30"/>
                <a:gd name="T13" fmla="*/ 2 h 9"/>
                <a:gd name="T14" fmla="*/ 19 w 30"/>
                <a:gd name="T15" fmla="*/ 2 h 9"/>
                <a:gd name="T16" fmla="*/ 16 w 30"/>
                <a:gd name="T17" fmla="*/ 2 h 9"/>
                <a:gd name="T18" fmla="*/ 15 w 30"/>
                <a:gd name="T19" fmla="*/ 0 h 9"/>
                <a:gd name="T20" fmla="*/ 0 w 30"/>
                <a:gd name="T21" fmla="*/ 0 h 9"/>
                <a:gd name="T22" fmla="*/ 0 w 30"/>
                <a:gd name="T23" fmla="*/ 0 h 9"/>
                <a:gd name="T24" fmla="*/ 0 w 30"/>
                <a:gd name="T25" fmla="*/ 7 h 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0" h="9">
                  <a:moveTo>
                    <a:pt x="0" y="7"/>
                  </a:moveTo>
                  <a:lnTo>
                    <a:pt x="0" y="7"/>
                  </a:lnTo>
                  <a:lnTo>
                    <a:pt x="18" y="7"/>
                  </a:lnTo>
                  <a:lnTo>
                    <a:pt x="23" y="7"/>
                  </a:lnTo>
                  <a:lnTo>
                    <a:pt x="26" y="9"/>
                  </a:lnTo>
                  <a:lnTo>
                    <a:pt x="30" y="9"/>
                  </a:lnTo>
                  <a:lnTo>
                    <a:pt x="30" y="2"/>
                  </a:lnTo>
                  <a:lnTo>
                    <a:pt x="26" y="2"/>
                  </a:lnTo>
                  <a:lnTo>
                    <a:pt x="23" y="2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4" name="Freeform 71"/>
            <p:cNvSpPr>
              <a:spLocks/>
            </p:cNvSpPr>
            <p:nvPr/>
          </p:nvSpPr>
          <p:spPr bwMode="auto">
            <a:xfrm>
              <a:off x="286" y="495"/>
              <a:ext cx="66" cy="17"/>
            </a:xfrm>
            <a:custGeom>
              <a:avLst/>
              <a:gdLst>
                <a:gd name="T0" fmla="*/ 1 w 65"/>
                <a:gd name="T1" fmla="*/ 23 h 16"/>
                <a:gd name="T2" fmla="*/ 1 w 65"/>
                <a:gd name="T3" fmla="*/ 23 h 16"/>
                <a:gd name="T4" fmla="*/ 16 w 65"/>
                <a:gd name="T5" fmla="*/ 18 h 16"/>
                <a:gd name="T6" fmla="*/ 29 w 65"/>
                <a:gd name="T7" fmla="*/ 16 h 16"/>
                <a:gd name="T8" fmla="*/ 53 w 65"/>
                <a:gd name="T9" fmla="*/ 16 h 16"/>
                <a:gd name="T10" fmla="*/ 72 w 65"/>
                <a:gd name="T11" fmla="*/ 7 h 16"/>
                <a:gd name="T12" fmla="*/ 72 w 65"/>
                <a:gd name="T13" fmla="*/ 0 h 16"/>
                <a:gd name="T14" fmla="*/ 53 w 65"/>
                <a:gd name="T15" fmla="*/ 2 h 16"/>
                <a:gd name="T16" fmla="*/ 29 w 65"/>
                <a:gd name="T17" fmla="*/ 4 h 16"/>
                <a:gd name="T18" fmla="*/ 16 w 65"/>
                <a:gd name="T19" fmla="*/ 7 h 16"/>
                <a:gd name="T20" fmla="*/ 0 w 65"/>
                <a:gd name="T21" fmla="*/ 16 h 16"/>
                <a:gd name="T22" fmla="*/ 0 w 65"/>
                <a:gd name="T23" fmla="*/ 16 h 16"/>
                <a:gd name="T24" fmla="*/ 1 w 65"/>
                <a:gd name="T25" fmla="*/ 23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5" h="16">
                  <a:moveTo>
                    <a:pt x="1" y="16"/>
                  </a:moveTo>
                  <a:lnTo>
                    <a:pt x="1" y="16"/>
                  </a:lnTo>
                  <a:lnTo>
                    <a:pt x="16" y="11"/>
                  </a:lnTo>
                  <a:lnTo>
                    <a:pt x="29" y="9"/>
                  </a:lnTo>
                  <a:lnTo>
                    <a:pt x="46" y="9"/>
                  </a:lnTo>
                  <a:lnTo>
                    <a:pt x="65" y="7"/>
                  </a:lnTo>
                  <a:lnTo>
                    <a:pt x="65" y="0"/>
                  </a:lnTo>
                  <a:lnTo>
                    <a:pt x="46" y="2"/>
                  </a:lnTo>
                  <a:lnTo>
                    <a:pt x="29" y="4"/>
                  </a:lnTo>
                  <a:lnTo>
                    <a:pt x="16" y="7"/>
                  </a:lnTo>
                  <a:lnTo>
                    <a:pt x="0" y="9"/>
                  </a:lnTo>
                  <a:lnTo>
                    <a:pt x="1" y="1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5" name="Freeform 72"/>
            <p:cNvSpPr>
              <a:spLocks/>
            </p:cNvSpPr>
            <p:nvPr/>
          </p:nvSpPr>
          <p:spPr bwMode="auto">
            <a:xfrm>
              <a:off x="246" y="505"/>
              <a:ext cx="42" cy="23"/>
            </a:xfrm>
            <a:custGeom>
              <a:avLst/>
              <a:gdLst>
                <a:gd name="T0" fmla="*/ 1 w 42"/>
                <a:gd name="T1" fmla="*/ 29 h 22"/>
                <a:gd name="T2" fmla="*/ 1 w 42"/>
                <a:gd name="T3" fmla="*/ 29 h 22"/>
                <a:gd name="T4" fmla="*/ 9 w 42"/>
                <a:gd name="T5" fmla="*/ 25 h 22"/>
                <a:gd name="T6" fmla="*/ 18 w 42"/>
                <a:gd name="T7" fmla="*/ 21 h 22"/>
                <a:gd name="T8" fmla="*/ 26 w 42"/>
                <a:gd name="T9" fmla="*/ 9 h 22"/>
                <a:gd name="T10" fmla="*/ 42 w 42"/>
                <a:gd name="T11" fmla="*/ 7 h 22"/>
                <a:gd name="T12" fmla="*/ 41 w 42"/>
                <a:gd name="T13" fmla="*/ 0 h 22"/>
                <a:gd name="T14" fmla="*/ 26 w 42"/>
                <a:gd name="T15" fmla="*/ 5 h 22"/>
                <a:gd name="T16" fmla="*/ 14 w 42"/>
                <a:gd name="T17" fmla="*/ 9 h 22"/>
                <a:gd name="T18" fmla="*/ 6 w 42"/>
                <a:gd name="T19" fmla="*/ 20 h 22"/>
                <a:gd name="T20" fmla="*/ 0 w 42"/>
                <a:gd name="T21" fmla="*/ 25 h 22"/>
                <a:gd name="T22" fmla="*/ 0 w 42"/>
                <a:gd name="T23" fmla="*/ 25 h 22"/>
                <a:gd name="T24" fmla="*/ 1 w 42"/>
                <a:gd name="T25" fmla="*/ 29 h 2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2" h="22">
                  <a:moveTo>
                    <a:pt x="1" y="22"/>
                  </a:moveTo>
                  <a:lnTo>
                    <a:pt x="1" y="22"/>
                  </a:lnTo>
                  <a:lnTo>
                    <a:pt x="9" y="18"/>
                  </a:lnTo>
                  <a:lnTo>
                    <a:pt x="18" y="14"/>
                  </a:lnTo>
                  <a:lnTo>
                    <a:pt x="26" y="9"/>
                  </a:lnTo>
                  <a:lnTo>
                    <a:pt x="42" y="7"/>
                  </a:lnTo>
                  <a:lnTo>
                    <a:pt x="41" y="0"/>
                  </a:lnTo>
                  <a:lnTo>
                    <a:pt x="26" y="5"/>
                  </a:lnTo>
                  <a:lnTo>
                    <a:pt x="14" y="9"/>
                  </a:lnTo>
                  <a:lnTo>
                    <a:pt x="6" y="13"/>
                  </a:lnTo>
                  <a:lnTo>
                    <a:pt x="0" y="18"/>
                  </a:lnTo>
                  <a:lnTo>
                    <a:pt x="1" y="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6" name="Freeform 73"/>
            <p:cNvSpPr>
              <a:spLocks/>
            </p:cNvSpPr>
            <p:nvPr/>
          </p:nvSpPr>
          <p:spPr bwMode="auto">
            <a:xfrm>
              <a:off x="226" y="524"/>
              <a:ext cx="21" cy="13"/>
            </a:xfrm>
            <a:custGeom>
              <a:avLst/>
              <a:gdLst>
                <a:gd name="T0" fmla="*/ 0 w 21"/>
                <a:gd name="T1" fmla="*/ 7 h 14"/>
                <a:gd name="T2" fmla="*/ 0 w 21"/>
                <a:gd name="T3" fmla="*/ 7 h 14"/>
                <a:gd name="T4" fmla="*/ 3 w 21"/>
                <a:gd name="T5" fmla="*/ 7 h 14"/>
                <a:gd name="T6" fmla="*/ 10 w 21"/>
                <a:gd name="T7" fmla="*/ 7 h 14"/>
                <a:gd name="T8" fmla="*/ 16 w 21"/>
                <a:gd name="T9" fmla="*/ 7 h 14"/>
                <a:gd name="T10" fmla="*/ 21 w 21"/>
                <a:gd name="T11" fmla="*/ 4 h 14"/>
                <a:gd name="T12" fmla="*/ 20 w 21"/>
                <a:gd name="T13" fmla="*/ 0 h 14"/>
                <a:gd name="T14" fmla="*/ 13 w 21"/>
                <a:gd name="T15" fmla="*/ 2 h 14"/>
                <a:gd name="T16" fmla="*/ 8 w 21"/>
                <a:gd name="T17" fmla="*/ 7 h 14"/>
                <a:gd name="T18" fmla="*/ 2 w 21"/>
                <a:gd name="T19" fmla="*/ 7 h 14"/>
                <a:gd name="T20" fmla="*/ 3 w 21"/>
                <a:gd name="T21" fmla="*/ 7 h 14"/>
                <a:gd name="T22" fmla="*/ 3 w 21"/>
                <a:gd name="T23" fmla="*/ 7 h 14"/>
                <a:gd name="T24" fmla="*/ 0 w 21"/>
                <a:gd name="T25" fmla="*/ 7 h 1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1" h="14">
                  <a:moveTo>
                    <a:pt x="0" y="11"/>
                  </a:moveTo>
                  <a:lnTo>
                    <a:pt x="0" y="11"/>
                  </a:lnTo>
                  <a:lnTo>
                    <a:pt x="3" y="14"/>
                  </a:lnTo>
                  <a:lnTo>
                    <a:pt x="10" y="11"/>
                  </a:lnTo>
                  <a:lnTo>
                    <a:pt x="16" y="9"/>
                  </a:lnTo>
                  <a:lnTo>
                    <a:pt x="21" y="4"/>
                  </a:lnTo>
                  <a:lnTo>
                    <a:pt x="20" y="0"/>
                  </a:lnTo>
                  <a:lnTo>
                    <a:pt x="13" y="2"/>
                  </a:lnTo>
                  <a:lnTo>
                    <a:pt x="8" y="7"/>
                  </a:lnTo>
                  <a:lnTo>
                    <a:pt x="2" y="9"/>
                  </a:lnTo>
                  <a:lnTo>
                    <a:pt x="3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7" name="Freeform 74"/>
            <p:cNvSpPr>
              <a:spLocks/>
            </p:cNvSpPr>
            <p:nvPr/>
          </p:nvSpPr>
          <p:spPr bwMode="auto">
            <a:xfrm>
              <a:off x="226" y="414"/>
              <a:ext cx="5" cy="119"/>
            </a:xfrm>
            <a:custGeom>
              <a:avLst/>
              <a:gdLst>
                <a:gd name="T0" fmla="*/ 5 w 5"/>
                <a:gd name="T1" fmla="*/ 0 h 119"/>
                <a:gd name="T2" fmla="*/ 0 w 5"/>
                <a:gd name="T3" fmla="*/ 0 h 119"/>
                <a:gd name="T4" fmla="*/ 0 w 5"/>
                <a:gd name="T5" fmla="*/ 119 h 119"/>
                <a:gd name="T6" fmla="*/ 3 w 5"/>
                <a:gd name="T7" fmla="*/ 119 h 119"/>
                <a:gd name="T8" fmla="*/ 5 w 5"/>
                <a:gd name="T9" fmla="*/ 0 h 119"/>
                <a:gd name="T10" fmla="*/ 5 w 5"/>
                <a:gd name="T11" fmla="*/ 0 h 1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" h="119">
                  <a:moveTo>
                    <a:pt x="5" y="0"/>
                  </a:moveTo>
                  <a:lnTo>
                    <a:pt x="0" y="0"/>
                  </a:lnTo>
                  <a:lnTo>
                    <a:pt x="0" y="119"/>
                  </a:lnTo>
                  <a:lnTo>
                    <a:pt x="3" y="119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8" name="Freeform 75"/>
            <p:cNvSpPr>
              <a:spLocks/>
            </p:cNvSpPr>
            <p:nvPr/>
          </p:nvSpPr>
          <p:spPr bwMode="auto">
            <a:xfrm>
              <a:off x="226" y="414"/>
              <a:ext cx="21" cy="19"/>
            </a:xfrm>
            <a:custGeom>
              <a:avLst/>
              <a:gdLst>
                <a:gd name="T0" fmla="*/ 27 w 20"/>
                <a:gd name="T1" fmla="*/ 18 h 18"/>
                <a:gd name="T2" fmla="*/ 27 w 20"/>
                <a:gd name="T3" fmla="*/ 18 h 18"/>
                <a:gd name="T4" fmla="*/ 7 w 20"/>
                <a:gd name="T5" fmla="*/ 2 h 18"/>
                <a:gd name="T6" fmla="*/ 5 w 20"/>
                <a:gd name="T7" fmla="*/ 0 h 18"/>
                <a:gd name="T8" fmla="*/ 0 w 20"/>
                <a:gd name="T9" fmla="*/ 2 h 18"/>
                <a:gd name="T10" fmla="*/ 3 w 20"/>
                <a:gd name="T11" fmla="*/ 7 h 18"/>
                <a:gd name="T12" fmla="*/ 27 w 20"/>
                <a:gd name="T13" fmla="*/ 25 h 18"/>
                <a:gd name="T14" fmla="*/ 27 w 20"/>
                <a:gd name="T15" fmla="*/ 25 h 18"/>
                <a:gd name="T16" fmla="*/ 27 w 20"/>
                <a:gd name="T17" fmla="*/ 18 h 1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0" h="18">
                  <a:moveTo>
                    <a:pt x="20" y="11"/>
                  </a:moveTo>
                  <a:lnTo>
                    <a:pt x="20" y="11"/>
                  </a:lnTo>
                  <a:lnTo>
                    <a:pt x="7" y="2"/>
                  </a:lnTo>
                  <a:lnTo>
                    <a:pt x="5" y="0"/>
                  </a:lnTo>
                  <a:lnTo>
                    <a:pt x="0" y="2"/>
                  </a:lnTo>
                  <a:lnTo>
                    <a:pt x="3" y="7"/>
                  </a:lnTo>
                  <a:lnTo>
                    <a:pt x="20" y="18"/>
                  </a:lnTo>
                  <a:lnTo>
                    <a:pt x="2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9" name="Freeform 76"/>
            <p:cNvSpPr>
              <a:spLocks/>
            </p:cNvSpPr>
            <p:nvPr/>
          </p:nvSpPr>
          <p:spPr bwMode="auto">
            <a:xfrm>
              <a:off x="246" y="426"/>
              <a:ext cx="36" cy="23"/>
            </a:xfrm>
            <a:custGeom>
              <a:avLst/>
              <a:gdLst>
                <a:gd name="T0" fmla="*/ 36 w 36"/>
                <a:gd name="T1" fmla="*/ 19 h 23"/>
                <a:gd name="T2" fmla="*/ 36 w 36"/>
                <a:gd name="T3" fmla="*/ 19 h 23"/>
                <a:gd name="T4" fmla="*/ 19 w 36"/>
                <a:gd name="T5" fmla="*/ 10 h 23"/>
                <a:gd name="T6" fmla="*/ 0 w 36"/>
                <a:gd name="T7" fmla="*/ 0 h 23"/>
                <a:gd name="T8" fmla="*/ 0 w 36"/>
                <a:gd name="T9" fmla="*/ 7 h 23"/>
                <a:gd name="T10" fmla="*/ 18 w 36"/>
                <a:gd name="T11" fmla="*/ 18 h 23"/>
                <a:gd name="T12" fmla="*/ 34 w 36"/>
                <a:gd name="T13" fmla="*/ 23 h 23"/>
                <a:gd name="T14" fmla="*/ 34 w 36"/>
                <a:gd name="T15" fmla="*/ 23 h 23"/>
                <a:gd name="T16" fmla="*/ 36 w 36"/>
                <a:gd name="T17" fmla="*/ 19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6" h="23">
                  <a:moveTo>
                    <a:pt x="36" y="19"/>
                  </a:moveTo>
                  <a:lnTo>
                    <a:pt x="36" y="19"/>
                  </a:lnTo>
                  <a:lnTo>
                    <a:pt x="19" y="10"/>
                  </a:lnTo>
                  <a:lnTo>
                    <a:pt x="0" y="0"/>
                  </a:lnTo>
                  <a:lnTo>
                    <a:pt x="0" y="7"/>
                  </a:lnTo>
                  <a:lnTo>
                    <a:pt x="18" y="18"/>
                  </a:lnTo>
                  <a:lnTo>
                    <a:pt x="34" y="23"/>
                  </a:lnTo>
                  <a:lnTo>
                    <a:pt x="36" y="1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0" name="Freeform 77"/>
            <p:cNvSpPr>
              <a:spLocks/>
            </p:cNvSpPr>
            <p:nvPr/>
          </p:nvSpPr>
          <p:spPr bwMode="auto">
            <a:xfrm>
              <a:off x="279" y="444"/>
              <a:ext cx="31" cy="13"/>
            </a:xfrm>
            <a:custGeom>
              <a:avLst/>
              <a:gdLst>
                <a:gd name="T0" fmla="*/ 37 w 30"/>
                <a:gd name="T1" fmla="*/ 8 h 13"/>
                <a:gd name="T2" fmla="*/ 37 w 30"/>
                <a:gd name="T3" fmla="*/ 8 h 13"/>
                <a:gd name="T4" fmla="*/ 22 w 30"/>
                <a:gd name="T5" fmla="*/ 4 h 13"/>
                <a:gd name="T6" fmla="*/ 2 w 30"/>
                <a:gd name="T7" fmla="*/ 0 h 13"/>
                <a:gd name="T8" fmla="*/ 0 w 30"/>
                <a:gd name="T9" fmla="*/ 4 h 13"/>
                <a:gd name="T10" fmla="*/ 13 w 30"/>
                <a:gd name="T11" fmla="*/ 9 h 13"/>
                <a:gd name="T12" fmla="*/ 35 w 30"/>
                <a:gd name="T13" fmla="*/ 13 h 13"/>
                <a:gd name="T14" fmla="*/ 35 w 30"/>
                <a:gd name="T15" fmla="*/ 13 h 13"/>
                <a:gd name="T16" fmla="*/ 37 w 30"/>
                <a:gd name="T17" fmla="*/ 8 h 1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0" h="13">
                  <a:moveTo>
                    <a:pt x="30" y="8"/>
                  </a:moveTo>
                  <a:lnTo>
                    <a:pt x="30" y="8"/>
                  </a:lnTo>
                  <a:lnTo>
                    <a:pt x="15" y="4"/>
                  </a:lnTo>
                  <a:lnTo>
                    <a:pt x="2" y="0"/>
                  </a:lnTo>
                  <a:lnTo>
                    <a:pt x="0" y="4"/>
                  </a:lnTo>
                  <a:lnTo>
                    <a:pt x="13" y="9"/>
                  </a:lnTo>
                  <a:lnTo>
                    <a:pt x="28" y="13"/>
                  </a:lnTo>
                  <a:lnTo>
                    <a:pt x="30" y="8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1" name="Freeform 78"/>
            <p:cNvSpPr>
              <a:spLocks/>
            </p:cNvSpPr>
            <p:nvPr/>
          </p:nvSpPr>
          <p:spPr bwMode="auto">
            <a:xfrm>
              <a:off x="309" y="454"/>
              <a:ext cx="40" cy="8"/>
            </a:xfrm>
            <a:custGeom>
              <a:avLst/>
              <a:gdLst>
                <a:gd name="T0" fmla="*/ 34 w 41"/>
                <a:gd name="T1" fmla="*/ 1 h 9"/>
                <a:gd name="T2" fmla="*/ 34 w 41"/>
                <a:gd name="T3" fmla="*/ 1 h 9"/>
                <a:gd name="T4" fmla="*/ 20 w 41"/>
                <a:gd name="T5" fmla="*/ 1 h 9"/>
                <a:gd name="T6" fmla="*/ 2 w 41"/>
                <a:gd name="T7" fmla="*/ 0 h 9"/>
                <a:gd name="T8" fmla="*/ 0 w 41"/>
                <a:gd name="T9" fmla="*/ 4 h 9"/>
                <a:gd name="T10" fmla="*/ 20 w 41"/>
                <a:gd name="T11" fmla="*/ 4 h 9"/>
                <a:gd name="T12" fmla="*/ 34 w 41"/>
                <a:gd name="T13" fmla="*/ 4 h 9"/>
                <a:gd name="T14" fmla="*/ 34 w 41"/>
                <a:gd name="T15" fmla="*/ 4 h 9"/>
                <a:gd name="T16" fmla="*/ 34 w 41"/>
                <a:gd name="T17" fmla="*/ 1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1" h="9">
                  <a:moveTo>
                    <a:pt x="41" y="1"/>
                  </a:moveTo>
                  <a:lnTo>
                    <a:pt x="41" y="1"/>
                  </a:lnTo>
                  <a:lnTo>
                    <a:pt x="21" y="1"/>
                  </a:lnTo>
                  <a:lnTo>
                    <a:pt x="2" y="0"/>
                  </a:lnTo>
                  <a:lnTo>
                    <a:pt x="0" y="5"/>
                  </a:lnTo>
                  <a:lnTo>
                    <a:pt x="20" y="9"/>
                  </a:lnTo>
                  <a:lnTo>
                    <a:pt x="41" y="9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2" name="Freeform 79"/>
            <p:cNvSpPr>
              <a:spLocks/>
            </p:cNvSpPr>
            <p:nvPr/>
          </p:nvSpPr>
          <p:spPr bwMode="auto">
            <a:xfrm>
              <a:off x="349" y="448"/>
              <a:ext cx="40" cy="13"/>
            </a:xfrm>
            <a:custGeom>
              <a:avLst/>
              <a:gdLst>
                <a:gd name="T0" fmla="*/ 43 w 39"/>
                <a:gd name="T1" fmla="*/ 0 h 13"/>
                <a:gd name="T2" fmla="*/ 43 w 39"/>
                <a:gd name="T3" fmla="*/ 0 h 13"/>
                <a:gd name="T4" fmla="*/ 35 w 39"/>
                <a:gd name="T5" fmla="*/ 5 h 13"/>
                <a:gd name="T6" fmla="*/ 27 w 39"/>
                <a:gd name="T7" fmla="*/ 7 h 13"/>
                <a:gd name="T8" fmla="*/ 10 w 39"/>
                <a:gd name="T9" fmla="*/ 7 h 13"/>
                <a:gd name="T10" fmla="*/ 0 w 39"/>
                <a:gd name="T11" fmla="*/ 5 h 13"/>
                <a:gd name="T12" fmla="*/ 0 w 39"/>
                <a:gd name="T13" fmla="*/ 13 h 13"/>
                <a:gd name="T14" fmla="*/ 10 w 39"/>
                <a:gd name="T15" fmla="*/ 13 h 13"/>
                <a:gd name="T16" fmla="*/ 27 w 39"/>
                <a:gd name="T17" fmla="*/ 13 h 13"/>
                <a:gd name="T18" fmla="*/ 36 w 39"/>
                <a:gd name="T19" fmla="*/ 11 h 13"/>
                <a:gd name="T20" fmla="*/ 46 w 39"/>
                <a:gd name="T21" fmla="*/ 5 h 13"/>
                <a:gd name="T22" fmla="*/ 46 w 39"/>
                <a:gd name="T23" fmla="*/ 5 h 13"/>
                <a:gd name="T24" fmla="*/ 43 w 39"/>
                <a:gd name="T25" fmla="*/ 0 h 1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9" h="13">
                  <a:moveTo>
                    <a:pt x="36" y="0"/>
                  </a:moveTo>
                  <a:lnTo>
                    <a:pt x="36" y="0"/>
                  </a:lnTo>
                  <a:lnTo>
                    <a:pt x="28" y="5"/>
                  </a:lnTo>
                  <a:lnTo>
                    <a:pt x="20" y="7"/>
                  </a:lnTo>
                  <a:lnTo>
                    <a:pt x="10" y="7"/>
                  </a:lnTo>
                  <a:lnTo>
                    <a:pt x="0" y="5"/>
                  </a:lnTo>
                  <a:lnTo>
                    <a:pt x="0" y="13"/>
                  </a:lnTo>
                  <a:lnTo>
                    <a:pt x="10" y="13"/>
                  </a:lnTo>
                  <a:lnTo>
                    <a:pt x="20" y="13"/>
                  </a:lnTo>
                  <a:lnTo>
                    <a:pt x="29" y="11"/>
                  </a:lnTo>
                  <a:lnTo>
                    <a:pt x="39" y="5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3" name="Freeform 80"/>
            <p:cNvSpPr>
              <a:spLocks/>
            </p:cNvSpPr>
            <p:nvPr/>
          </p:nvSpPr>
          <p:spPr bwMode="auto">
            <a:xfrm>
              <a:off x="385" y="446"/>
              <a:ext cx="10" cy="21"/>
            </a:xfrm>
            <a:custGeom>
              <a:avLst/>
              <a:gdLst>
                <a:gd name="T0" fmla="*/ 2 w 10"/>
                <a:gd name="T1" fmla="*/ 7 h 20"/>
                <a:gd name="T2" fmla="*/ 2 w 10"/>
                <a:gd name="T3" fmla="*/ 7 h 20"/>
                <a:gd name="T4" fmla="*/ 2 w 10"/>
                <a:gd name="T5" fmla="*/ 23 h 20"/>
                <a:gd name="T6" fmla="*/ 3 w 10"/>
                <a:gd name="T7" fmla="*/ 27 h 20"/>
                <a:gd name="T8" fmla="*/ 8 w 10"/>
                <a:gd name="T9" fmla="*/ 25 h 20"/>
                <a:gd name="T10" fmla="*/ 8 w 10"/>
                <a:gd name="T11" fmla="*/ 22 h 20"/>
                <a:gd name="T12" fmla="*/ 10 w 10"/>
                <a:gd name="T13" fmla="*/ 9 h 20"/>
                <a:gd name="T14" fmla="*/ 8 w 10"/>
                <a:gd name="T15" fmla="*/ 6 h 20"/>
                <a:gd name="T16" fmla="*/ 7 w 10"/>
                <a:gd name="T17" fmla="*/ 4 h 20"/>
                <a:gd name="T18" fmla="*/ 3 w 10"/>
                <a:gd name="T19" fmla="*/ 0 h 20"/>
                <a:gd name="T20" fmla="*/ 2 w 10"/>
                <a:gd name="T21" fmla="*/ 2 h 20"/>
                <a:gd name="T22" fmla="*/ 0 w 10"/>
                <a:gd name="T23" fmla="*/ 2 h 20"/>
                <a:gd name="T24" fmla="*/ 3 w 10"/>
                <a:gd name="T25" fmla="*/ 7 h 20"/>
                <a:gd name="T26" fmla="*/ 3 w 10"/>
                <a:gd name="T27" fmla="*/ 7 h 20"/>
                <a:gd name="T28" fmla="*/ 3 w 10"/>
                <a:gd name="T29" fmla="*/ 7 h 20"/>
                <a:gd name="T30" fmla="*/ 3 w 10"/>
                <a:gd name="T31" fmla="*/ 7 h 20"/>
                <a:gd name="T32" fmla="*/ 3 w 10"/>
                <a:gd name="T33" fmla="*/ 7 h 20"/>
                <a:gd name="T34" fmla="*/ 3 w 10"/>
                <a:gd name="T35" fmla="*/ 9 h 20"/>
                <a:gd name="T36" fmla="*/ 3 w 10"/>
                <a:gd name="T37" fmla="*/ 22 h 20"/>
                <a:gd name="T38" fmla="*/ 3 w 10"/>
                <a:gd name="T39" fmla="*/ 23 h 20"/>
                <a:gd name="T40" fmla="*/ 7 w 10"/>
                <a:gd name="T41" fmla="*/ 25 h 20"/>
                <a:gd name="T42" fmla="*/ 7 w 10"/>
                <a:gd name="T43" fmla="*/ 22 h 20"/>
                <a:gd name="T44" fmla="*/ 7 w 10"/>
                <a:gd name="T45" fmla="*/ 7 h 20"/>
                <a:gd name="T46" fmla="*/ 7 w 10"/>
                <a:gd name="T47" fmla="*/ 7 h 20"/>
                <a:gd name="T48" fmla="*/ 2 w 10"/>
                <a:gd name="T49" fmla="*/ 7 h 2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0" h="20">
                  <a:moveTo>
                    <a:pt x="2" y="7"/>
                  </a:moveTo>
                  <a:lnTo>
                    <a:pt x="2" y="7"/>
                  </a:lnTo>
                  <a:lnTo>
                    <a:pt x="2" y="16"/>
                  </a:lnTo>
                  <a:lnTo>
                    <a:pt x="3" y="20"/>
                  </a:lnTo>
                  <a:lnTo>
                    <a:pt x="8" y="18"/>
                  </a:lnTo>
                  <a:lnTo>
                    <a:pt x="8" y="15"/>
                  </a:lnTo>
                  <a:lnTo>
                    <a:pt x="10" y="9"/>
                  </a:lnTo>
                  <a:lnTo>
                    <a:pt x="8" y="6"/>
                  </a:lnTo>
                  <a:lnTo>
                    <a:pt x="7" y="4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3" y="7"/>
                  </a:lnTo>
                  <a:lnTo>
                    <a:pt x="3" y="9"/>
                  </a:lnTo>
                  <a:lnTo>
                    <a:pt x="3" y="15"/>
                  </a:lnTo>
                  <a:lnTo>
                    <a:pt x="3" y="16"/>
                  </a:lnTo>
                  <a:lnTo>
                    <a:pt x="7" y="18"/>
                  </a:lnTo>
                  <a:lnTo>
                    <a:pt x="7" y="15"/>
                  </a:lnTo>
                  <a:lnTo>
                    <a:pt x="7" y="7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4" name="Freeform 81"/>
            <p:cNvSpPr>
              <a:spLocks/>
            </p:cNvSpPr>
            <p:nvPr/>
          </p:nvSpPr>
          <p:spPr bwMode="auto">
            <a:xfrm>
              <a:off x="383" y="395"/>
              <a:ext cx="9" cy="59"/>
            </a:xfrm>
            <a:custGeom>
              <a:avLst/>
              <a:gdLst>
                <a:gd name="T0" fmla="*/ 0 w 9"/>
                <a:gd name="T1" fmla="*/ 0 h 59"/>
                <a:gd name="T2" fmla="*/ 0 w 9"/>
                <a:gd name="T3" fmla="*/ 0 h 59"/>
                <a:gd name="T4" fmla="*/ 4 w 9"/>
                <a:gd name="T5" fmla="*/ 20 h 59"/>
                <a:gd name="T6" fmla="*/ 4 w 9"/>
                <a:gd name="T7" fmla="*/ 31 h 59"/>
                <a:gd name="T8" fmla="*/ 4 w 9"/>
                <a:gd name="T9" fmla="*/ 40 h 59"/>
                <a:gd name="T10" fmla="*/ 4 w 9"/>
                <a:gd name="T11" fmla="*/ 59 h 59"/>
                <a:gd name="T12" fmla="*/ 9 w 9"/>
                <a:gd name="T13" fmla="*/ 59 h 59"/>
                <a:gd name="T14" fmla="*/ 9 w 9"/>
                <a:gd name="T15" fmla="*/ 40 h 59"/>
                <a:gd name="T16" fmla="*/ 9 w 9"/>
                <a:gd name="T17" fmla="*/ 31 h 59"/>
                <a:gd name="T18" fmla="*/ 9 w 9"/>
                <a:gd name="T19" fmla="*/ 20 h 59"/>
                <a:gd name="T20" fmla="*/ 5 w 9"/>
                <a:gd name="T21" fmla="*/ 0 h 59"/>
                <a:gd name="T22" fmla="*/ 5 w 9"/>
                <a:gd name="T23" fmla="*/ 0 h 59"/>
                <a:gd name="T24" fmla="*/ 0 w 9"/>
                <a:gd name="T25" fmla="*/ 0 h 5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" h="59">
                  <a:moveTo>
                    <a:pt x="0" y="0"/>
                  </a:moveTo>
                  <a:lnTo>
                    <a:pt x="0" y="0"/>
                  </a:lnTo>
                  <a:lnTo>
                    <a:pt x="4" y="20"/>
                  </a:lnTo>
                  <a:lnTo>
                    <a:pt x="4" y="31"/>
                  </a:lnTo>
                  <a:lnTo>
                    <a:pt x="4" y="40"/>
                  </a:lnTo>
                  <a:lnTo>
                    <a:pt x="4" y="59"/>
                  </a:lnTo>
                  <a:lnTo>
                    <a:pt x="9" y="59"/>
                  </a:lnTo>
                  <a:lnTo>
                    <a:pt x="9" y="40"/>
                  </a:lnTo>
                  <a:lnTo>
                    <a:pt x="9" y="31"/>
                  </a:lnTo>
                  <a:lnTo>
                    <a:pt x="9" y="2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5" name="Freeform 82"/>
            <p:cNvSpPr>
              <a:spLocks/>
            </p:cNvSpPr>
            <p:nvPr/>
          </p:nvSpPr>
          <p:spPr bwMode="auto">
            <a:xfrm>
              <a:off x="375" y="331"/>
              <a:ext cx="14" cy="64"/>
            </a:xfrm>
            <a:custGeom>
              <a:avLst/>
              <a:gdLst>
                <a:gd name="T0" fmla="*/ 0 w 13"/>
                <a:gd name="T1" fmla="*/ 0 h 63"/>
                <a:gd name="T2" fmla="*/ 0 w 13"/>
                <a:gd name="T3" fmla="*/ 0 h 63"/>
                <a:gd name="T4" fmla="*/ 2 w 13"/>
                <a:gd name="T5" fmla="*/ 14 h 63"/>
                <a:gd name="T6" fmla="*/ 3 w 13"/>
                <a:gd name="T7" fmla="*/ 25 h 63"/>
                <a:gd name="T8" fmla="*/ 5 w 13"/>
                <a:gd name="T9" fmla="*/ 46 h 63"/>
                <a:gd name="T10" fmla="*/ 15 w 13"/>
                <a:gd name="T11" fmla="*/ 70 h 63"/>
                <a:gd name="T12" fmla="*/ 20 w 13"/>
                <a:gd name="T13" fmla="*/ 70 h 63"/>
                <a:gd name="T14" fmla="*/ 19 w 13"/>
                <a:gd name="T15" fmla="*/ 45 h 63"/>
                <a:gd name="T16" fmla="*/ 15 w 13"/>
                <a:gd name="T17" fmla="*/ 25 h 63"/>
                <a:gd name="T18" fmla="*/ 14 w 13"/>
                <a:gd name="T19" fmla="*/ 12 h 63"/>
                <a:gd name="T20" fmla="*/ 5 w 13"/>
                <a:gd name="T21" fmla="*/ 0 h 63"/>
                <a:gd name="T22" fmla="*/ 5 w 13"/>
                <a:gd name="T23" fmla="*/ 0 h 63"/>
                <a:gd name="T24" fmla="*/ 0 w 13"/>
                <a:gd name="T25" fmla="*/ 0 h 6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" h="63">
                  <a:moveTo>
                    <a:pt x="0" y="0"/>
                  </a:moveTo>
                  <a:lnTo>
                    <a:pt x="0" y="0"/>
                  </a:lnTo>
                  <a:lnTo>
                    <a:pt x="2" y="14"/>
                  </a:lnTo>
                  <a:lnTo>
                    <a:pt x="3" y="25"/>
                  </a:lnTo>
                  <a:lnTo>
                    <a:pt x="5" y="39"/>
                  </a:lnTo>
                  <a:lnTo>
                    <a:pt x="8" y="63"/>
                  </a:lnTo>
                  <a:lnTo>
                    <a:pt x="13" y="63"/>
                  </a:lnTo>
                  <a:lnTo>
                    <a:pt x="12" y="38"/>
                  </a:lnTo>
                  <a:lnTo>
                    <a:pt x="8" y="25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6" name="Freeform 83"/>
            <p:cNvSpPr>
              <a:spLocks/>
            </p:cNvSpPr>
            <p:nvPr/>
          </p:nvSpPr>
          <p:spPr bwMode="auto">
            <a:xfrm>
              <a:off x="363" y="284"/>
              <a:ext cx="17" cy="47"/>
            </a:xfrm>
            <a:custGeom>
              <a:avLst/>
              <a:gdLst>
                <a:gd name="T0" fmla="*/ 0 w 18"/>
                <a:gd name="T1" fmla="*/ 2 h 49"/>
                <a:gd name="T2" fmla="*/ 0 w 18"/>
                <a:gd name="T3" fmla="*/ 2 h 49"/>
                <a:gd name="T4" fmla="*/ 5 w 18"/>
                <a:gd name="T5" fmla="*/ 12 h 49"/>
                <a:gd name="T6" fmla="*/ 8 w 18"/>
                <a:gd name="T7" fmla="*/ 18 h 49"/>
                <a:gd name="T8" fmla="*/ 9 w 18"/>
                <a:gd name="T9" fmla="*/ 29 h 49"/>
                <a:gd name="T10" fmla="*/ 9 w 18"/>
                <a:gd name="T11" fmla="*/ 35 h 49"/>
                <a:gd name="T12" fmla="*/ 11 w 18"/>
                <a:gd name="T13" fmla="*/ 35 h 49"/>
                <a:gd name="T14" fmla="*/ 9 w 18"/>
                <a:gd name="T15" fmla="*/ 27 h 49"/>
                <a:gd name="T16" fmla="*/ 9 w 18"/>
                <a:gd name="T17" fmla="*/ 16 h 49"/>
                <a:gd name="T18" fmla="*/ 9 w 18"/>
                <a:gd name="T19" fmla="*/ 12 h 49"/>
                <a:gd name="T20" fmla="*/ 5 w 18"/>
                <a:gd name="T21" fmla="*/ 0 h 49"/>
                <a:gd name="T22" fmla="*/ 5 w 18"/>
                <a:gd name="T23" fmla="*/ 0 h 49"/>
                <a:gd name="T24" fmla="*/ 0 w 18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8" h="49">
                  <a:moveTo>
                    <a:pt x="0" y="2"/>
                  </a:moveTo>
                  <a:lnTo>
                    <a:pt x="0" y="2"/>
                  </a:lnTo>
                  <a:lnTo>
                    <a:pt x="5" y="14"/>
                  </a:lnTo>
                  <a:lnTo>
                    <a:pt x="8" y="25"/>
                  </a:lnTo>
                  <a:lnTo>
                    <a:pt x="12" y="36"/>
                  </a:lnTo>
                  <a:lnTo>
                    <a:pt x="13" y="49"/>
                  </a:lnTo>
                  <a:lnTo>
                    <a:pt x="18" y="49"/>
                  </a:lnTo>
                  <a:lnTo>
                    <a:pt x="16" y="34"/>
                  </a:lnTo>
                  <a:lnTo>
                    <a:pt x="13" y="23"/>
                  </a:lnTo>
                  <a:lnTo>
                    <a:pt x="10" y="14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7" name="Freeform 84"/>
            <p:cNvSpPr>
              <a:spLocks/>
            </p:cNvSpPr>
            <p:nvPr/>
          </p:nvSpPr>
          <p:spPr bwMode="auto">
            <a:xfrm>
              <a:off x="342" y="248"/>
              <a:ext cx="26" cy="38"/>
            </a:xfrm>
            <a:custGeom>
              <a:avLst/>
              <a:gdLst>
                <a:gd name="T0" fmla="*/ 0 w 25"/>
                <a:gd name="T1" fmla="*/ 0 h 38"/>
                <a:gd name="T2" fmla="*/ 0 w 25"/>
                <a:gd name="T3" fmla="*/ 5 h 38"/>
                <a:gd name="T4" fmla="*/ 2 w 25"/>
                <a:gd name="T5" fmla="*/ 9 h 38"/>
                <a:gd name="T6" fmla="*/ 10 w 25"/>
                <a:gd name="T7" fmla="*/ 18 h 38"/>
                <a:gd name="T8" fmla="*/ 24 w 25"/>
                <a:gd name="T9" fmla="*/ 29 h 38"/>
                <a:gd name="T10" fmla="*/ 27 w 25"/>
                <a:gd name="T11" fmla="*/ 38 h 38"/>
                <a:gd name="T12" fmla="*/ 32 w 25"/>
                <a:gd name="T13" fmla="*/ 36 h 38"/>
                <a:gd name="T14" fmla="*/ 27 w 25"/>
                <a:gd name="T15" fmla="*/ 25 h 38"/>
                <a:gd name="T16" fmla="*/ 21 w 25"/>
                <a:gd name="T17" fmla="*/ 14 h 38"/>
                <a:gd name="T18" fmla="*/ 7 w 25"/>
                <a:gd name="T19" fmla="*/ 3 h 38"/>
                <a:gd name="T20" fmla="*/ 0 w 25"/>
                <a:gd name="T21" fmla="*/ 0 h 38"/>
                <a:gd name="T22" fmla="*/ 0 w 25"/>
                <a:gd name="T23" fmla="*/ 5 h 38"/>
                <a:gd name="T24" fmla="*/ 0 w 25"/>
                <a:gd name="T25" fmla="*/ 0 h 3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5" h="38">
                  <a:moveTo>
                    <a:pt x="0" y="0"/>
                  </a:moveTo>
                  <a:lnTo>
                    <a:pt x="0" y="5"/>
                  </a:lnTo>
                  <a:lnTo>
                    <a:pt x="2" y="9"/>
                  </a:lnTo>
                  <a:lnTo>
                    <a:pt x="10" y="18"/>
                  </a:lnTo>
                  <a:lnTo>
                    <a:pt x="17" y="29"/>
                  </a:lnTo>
                  <a:lnTo>
                    <a:pt x="20" y="38"/>
                  </a:lnTo>
                  <a:lnTo>
                    <a:pt x="25" y="36"/>
                  </a:lnTo>
                  <a:lnTo>
                    <a:pt x="20" y="25"/>
                  </a:lnTo>
                  <a:lnTo>
                    <a:pt x="14" y="14"/>
                  </a:lnTo>
                  <a:lnTo>
                    <a:pt x="7" y="3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8" name="Rectangle 85"/>
            <p:cNvSpPr>
              <a:spLocks noChangeArrowheads="1"/>
            </p:cNvSpPr>
            <p:nvPr/>
          </p:nvSpPr>
          <p:spPr bwMode="auto">
            <a:xfrm>
              <a:off x="149" y="197"/>
              <a:ext cx="508" cy="6"/>
            </a:xfrm>
            <a:prstGeom prst="rect">
              <a:avLst/>
            </a:pr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1028" name="Rectangle 86"/>
          <p:cNvSpPr>
            <a:spLocks noChangeArrowheads="1"/>
          </p:cNvSpPr>
          <p:nvPr/>
        </p:nvSpPr>
        <p:spPr bwMode="auto">
          <a:xfrm>
            <a:off x="685800" y="762000"/>
            <a:ext cx="1347788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1029" name="Picture 87" descr="icc5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2860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30" name="Group 96"/>
          <p:cNvGrpSpPr>
            <a:grpSpLocks/>
          </p:cNvGrpSpPr>
          <p:nvPr/>
        </p:nvGrpSpPr>
        <p:grpSpPr bwMode="auto">
          <a:xfrm>
            <a:off x="5994400" y="6464300"/>
            <a:ext cx="2998788" cy="266700"/>
            <a:chOff x="3696" y="4016"/>
            <a:chExt cx="1889" cy="168"/>
          </a:xfrm>
        </p:grpSpPr>
        <p:sp>
          <p:nvSpPr>
            <p:cNvPr id="1031" name="AutoShape 91"/>
            <p:cNvSpPr>
              <a:spLocks noChangeArrowheads="1"/>
            </p:cNvSpPr>
            <p:nvPr/>
          </p:nvSpPr>
          <p:spPr bwMode="auto">
            <a:xfrm>
              <a:off x="3728" y="4032"/>
              <a:ext cx="1840" cy="152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2" name="Rectangle 94"/>
            <p:cNvSpPr>
              <a:spLocks noChangeArrowheads="1"/>
            </p:cNvSpPr>
            <p:nvPr/>
          </p:nvSpPr>
          <p:spPr bwMode="auto">
            <a:xfrm>
              <a:off x="3696" y="4016"/>
              <a:ext cx="1889" cy="1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5793" tIns="47896" rIns="95793" bIns="47896">
              <a:spAutoFit/>
            </a:bodyPr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000" b="1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94672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828" r:id="rId1"/>
    <p:sldLayoutId id="2147485829" r:id="rId2"/>
    <p:sldLayoutId id="2147485830" r:id="rId3"/>
    <p:sldLayoutId id="2147485831" r:id="rId4"/>
    <p:sldLayoutId id="2147485832" r:id="rId5"/>
    <p:sldLayoutId id="2147485833" r:id="rId6"/>
    <p:sldLayoutId id="2147485834" r:id="rId7"/>
    <p:sldLayoutId id="2147485835" r:id="rId8"/>
    <p:sldLayoutId id="2147485836" r:id="rId9"/>
    <p:sldLayoutId id="2147485837" r:id="rId10"/>
    <p:sldLayoutId id="2147485838" r:id="rId11"/>
  </p:sldLayoutIdLst>
  <p:transition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93" tIns="47896" rIns="95793" bIns="47896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endParaRPr lang="en-GB" sz="4600">
              <a:solidFill>
                <a:srgbClr val="000000"/>
              </a:solidFill>
              <a:latin typeface="Times New Roman" charset="0"/>
              <a:cs typeface="Arial" charset="0"/>
            </a:endParaRPr>
          </a:p>
        </p:txBody>
      </p:sp>
      <p:grpSp>
        <p:nvGrpSpPr>
          <p:cNvPr id="14339" name="Group 9"/>
          <p:cNvGrpSpPr>
            <a:grpSpLocks/>
          </p:cNvGrpSpPr>
          <p:nvPr/>
        </p:nvGrpSpPr>
        <p:grpSpPr bwMode="auto">
          <a:xfrm>
            <a:off x="228600" y="304800"/>
            <a:ext cx="533400" cy="561975"/>
            <a:chOff x="146" y="195"/>
            <a:chExt cx="582" cy="669"/>
          </a:xfrm>
        </p:grpSpPr>
        <p:sp>
          <p:nvSpPr>
            <p:cNvPr id="1034" name="Freeform 10"/>
            <p:cNvSpPr>
              <a:spLocks/>
            </p:cNvSpPr>
            <p:nvPr/>
          </p:nvSpPr>
          <p:spPr bwMode="auto">
            <a:xfrm>
              <a:off x="246" y="248"/>
              <a:ext cx="478" cy="612"/>
            </a:xfrm>
            <a:custGeom>
              <a:avLst/>
              <a:gdLst/>
              <a:ahLst/>
              <a:cxnLst>
                <a:cxn ang="0">
                  <a:pos x="478" y="0"/>
                </a:cxn>
                <a:cxn ang="0">
                  <a:pos x="478" y="5"/>
                </a:cxn>
                <a:cxn ang="0">
                  <a:pos x="478" y="23"/>
                </a:cxn>
                <a:cxn ang="0">
                  <a:pos x="478" y="40"/>
                </a:cxn>
                <a:cxn ang="0">
                  <a:pos x="477" y="70"/>
                </a:cxn>
                <a:cxn ang="0">
                  <a:pos x="474" y="106"/>
                </a:cxn>
                <a:cxn ang="0">
                  <a:pos x="465" y="168"/>
                </a:cxn>
                <a:cxn ang="0">
                  <a:pos x="459" y="213"/>
                </a:cxn>
                <a:cxn ang="0">
                  <a:pos x="452" y="245"/>
                </a:cxn>
                <a:cxn ang="0">
                  <a:pos x="439" y="287"/>
                </a:cxn>
                <a:cxn ang="0">
                  <a:pos x="403" y="382"/>
                </a:cxn>
                <a:cxn ang="0">
                  <a:pos x="354" y="476"/>
                </a:cxn>
                <a:cxn ang="0">
                  <a:pos x="321" y="525"/>
                </a:cxn>
                <a:cxn ang="0">
                  <a:pos x="287" y="568"/>
                </a:cxn>
                <a:cxn ang="0">
                  <a:pos x="257" y="603"/>
                </a:cxn>
                <a:cxn ang="0">
                  <a:pos x="247" y="614"/>
                </a:cxn>
                <a:cxn ang="0">
                  <a:pos x="246" y="614"/>
                </a:cxn>
                <a:cxn ang="0">
                  <a:pos x="236" y="604"/>
                </a:cxn>
                <a:cxn ang="0">
                  <a:pos x="216" y="586"/>
                </a:cxn>
                <a:cxn ang="0">
                  <a:pos x="206" y="577"/>
                </a:cxn>
                <a:cxn ang="0">
                  <a:pos x="195" y="565"/>
                </a:cxn>
                <a:cxn ang="0">
                  <a:pos x="180" y="547"/>
                </a:cxn>
                <a:cxn ang="0">
                  <a:pos x="159" y="514"/>
                </a:cxn>
                <a:cxn ang="0">
                  <a:pos x="144" y="491"/>
                </a:cxn>
                <a:cxn ang="0">
                  <a:pos x="129" y="466"/>
                </a:cxn>
                <a:cxn ang="0">
                  <a:pos x="105" y="431"/>
                </a:cxn>
                <a:cxn ang="0">
                  <a:pos x="80" y="399"/>
                </a:cxn>
                <a:cxn ang="0">
                  <a:pos x="64" y="366"/>
                </a:cxn>
                <a:cxn ang="0">
                  <a:pos x="54" y="337"/>
                </a:cxn>
                <a:cxn ang="0">
                  <a:pos x="42" y="303"/>
                </a:cxn>
                <a:cxn ang="0">
                  <a:pos x="32" y="274"/>
                </a:cxn>
                <a:cxn ang="0">
                  <a:pos x="23" y="238"/>
                </a:cxn>
                <a:cxn ang="0">
                  <a:pos x="14" y="200"/>
                </a:cxn>
                <a:cxn ang="0">
                  <a:pos x="8" y="164"/>
                </a:cxn>
                <a:cxn ang="0">
                  <a:pos x="1" y="119"/>
                </a:cxn>
                <a:cxn ang="0">
                  <a:pos x="0" y="72"/>
                </a:cxn>
                <a:cxn ang="0">
                  <a:pos x="0" y="31"/>
                </a:cxn>
                <a:cxn ang="0">
                  <a:pos x="0" y="9"/>
                </a:cxn>
                <a:cxn ang="0">
                  <a:pos x="0" y="0"/>
                </a:cxn>
              </a:cxnLst>
              <a:rect l="0" t="0" r="r" b="b"/>
              <a:pathLst>
                <a:path w="478" h="614">
                  <a:moveTo>
                    <a:pt x="0" y="0"/>
                  </a:moveTo>
                  <a:lnTo>
                    <a:pt x="478" y="0"/>
                  </a:lnTo>
                  <a:lnTo>
                    <a:pt x="478" y="0"/>
                  </a:lnTo>
                  <a:lnTo>
                    <a:pt x="478" y="5"/>
                  </a:lnTo>
                  <a:lnTo>
                    <a:pt x="478" y="13"/>
                  </a:lnTo>
                  <a:lnTo>
                    <a:pt x="478" y="23"/>
                  </a:lnTo>
                  <a:lnTo>
                    <a:pt x="478" y="31"/>
                  </a:lnTo>
                  <a:lnTo>
                    <a:pt x="478" y="40"/>
                  </a:lnTo>
                  <a:lnTo>
                    <a:pt x="477" y="54"/>
                  </a:lnTo>
                  <a:lnTo>
                    <a:pt x="477" y="70"/>
                  </a:lnTo>
                  <a:lnTo>
                    <a:pt x="475" y="88"/>
                  </a:lnTo>
                  <a:lnTo>
                    <a:pt x="474" y="106"/>
                  </a:lnTo>
                  <a:lnTo>
                    <a:pt x="469" y="148"/>
                  </a:lnTo>
                  <a:lnTo>
                    <a:pt x="465" y="168"/>
                  </a:lnTo>
                  <a:lnTo>
                    <a:pt x="462" y="182"/>
                  </a:lnTo>
                  <a:lnTo>
                    <a:pt x="459" y="213"/>
                  </a:lnTo>
                  <a:lnTo>
                    <a:pt x="455" y="227"/>
                  </a:lnTo>
                  <a:lnTo>
                    <a:pt x="452" y="245"/>
                  </a:lnTo>
                  <a:lnTo>
                    <a:pt x="446" y="265"/>
                  </a:lnTo>
                  <a:lnTo>
                    <a:pt x="439" y="287"/>
                  </a:lnTo>
                  <a:lnTo>
                    <a:pt x="423" y="337"/>
                  </a:lnTo>
                  <a:lnTo>
                    <a:pt x="403" y="382"/>
                  </a:lnTo>
                  <a:lnTo>
                    <a:pt x="380" y="429"/>
                  </a:lnTo>
                  <a:lnTo>
                    <a:pt x="354" y="476"/>
                  </a:lnTo>
                  <a:lnTo>
                    <a:pt x="339" y="500"/>
                  </a:lnTo>
                  <a:lnTo>
                    <a:pt x="321" y="525"/>
                  </a:lnTo>
                  <a:lnTo>
                    <a:pt x="303" y="547"/>
                  </a:lnTo>
                  <a:lnTo>
                    <a:pt x="287" y="568"/>
                  </a:lnTo>
                  <a:lnTo>
                    <a:pt x="272" y="586"/>
                  </a:lnTo>
                  <a:lnTo>
                    <a:pt x="257" y="603"/>
                  </a:lnTo>
                  <a:lnTo>
                    <a:pt x="249" y="612"/>
                  </a:lnTo>
                  <a:lnTo>
                    <a:pt x="247" y="614"/>
                  </a:lnTo>
                  <a:lnTo>
                    <a:pt x="247" y="614"/>
                  </a:lnTo>
                  <a:lnTo>
                    <a:pt x="246" y="614"/>
                  </a:lnTo>
                  <a:lnTo>
                    <a:pt x="241" y="610"/>
                  </a:lnTo>
                  <a:lnTo>
                    <a:pt x="236" y="604"/>
                  </a:lnTo>
                  <a:lnTo>
                    <a:pt x="231" y="599"/>
                  </a:lnTo>
                  <a:lnTo>
                    <a:pt x="216" y="586"/>
                  </a:lnTo>
                  <a:lnTo>
                    <a:pt x="211" y="583"/>
                  </a:lnTo>
                  <a:lnTo>
                    <a:pt x="206" y="577"/>
                  </a:lnTo>
                  <a:lnTo>
                    <a:pt x="198" y="570"/>
                  </a:lnTo>
                  <a:lnTo>
                    <a:pt x="195" y="565"/>
                  </a:lnTo>
                  <a:lnTo>
                    <a:pt x="187" y="558"/>
                  </a:lnTo>
                  <a:lnTo>
                    <a:pt x="180" y="547"/>
                  </a:lnTo>
                  <a:lnTo>
                    <a:pt x="170" y="534"/>
                  </a:lnTo>
                  <a:lnTo>
                    <a:pt x="159" y="514"/>
                  </a:lnTo>
                  <a:lnTo>
                    <a:pt x="151" y="505"/>
                  </a:lnTo>
                  <a:lnTo>
                    <a:pt x="144" y="491"/>
                  </a:lnTo>
                  <a:lnTo>
                    <a:pt x="137" y="478"/>
                  </a:lnTo>
                  <a:lnTo>
                    <a:pt x="129" y="466"/>
                  </a:lnTo>
                  <a:lnTo>
                    <a:pt x="116" y="447"/>
                  </a:lnTo>
                  <a:lnTo>
                    <a:pt x="105" y="431"/>
                  </a:lnTo>
                  <a:lnTo>
                    <a:pt x="91" y="417"/>
                  </a:lnTo>
                  <a:lnTo>
                    <a:pt x="80" y="399"/>
                  </a:lnTo>
                  <a:lnTo>
                    <a:pt x="70" y="379"/>
                  </a:lnTo>
                  <a:lnTo>
                    <a:pt x="64" y="366"/>
                  </a:lnTo>
                  <a:lnTo>
                    <a:pt x="59" y="354"/>
                  </a:lnTo>
                  <a:lnTo>
                    <a:pt x="54" y="337"/>
                  </a:lnTo>
                  <a:lnTo>
                    <a:pt x="47" y="321"/>
                  </a:lnTo>
                  <a:lnTo>
                    <a:pt x="42" y="303"/>
                  </a:lnTo>
                  <a:lnTo>
                    <a:pt x="36" y="287"/>
                  </a:lnTo>
                  <a:lnTo>
                    <a:pt x="32" y="274"/>
                  </a:lnTo>
                  <a:lnTo>
                    <a:pt x="28" y="260"/>
                  </a:lnTo>
                  <a:lnTo>
                    <a:pt x="23" y="238"/>
                  </a:lnTo>
                  <a:lnTo>
                    <a:pt x="18" y="218"/>
                  </a:lnTo>
                  <a:lnTo>
                    <a:pt x="14" y="200"/>
                  </a:lnTo>
                  <a:lnTo>
                    <a:pt x="11" y="182"/>
                  </a:lnTo>
                  <a:lnTo>
                    <a:pt x="8" y="164"/>
                  </a:lnTo>
                  <a:lnTo>
                    <a:pt x="5" y="142"/>
                  </a:lnTo>
                  <a:lnTo>
                    <a:pt x="1" y="119"/>
                  </a:lnTo>
                  <a:lnTo>
                    <a:pt x="0" y="97"/>
                  </a:lnTo>
                  <a:lnTo>
                    <a:pt x="0" y="72"/>
                  </a:lnTo>
                  <a:lnTo>
                    <a:pt x="0" y="50"/>
                  </a:lnTo>
                  <a:lnTo>
                    <a:pt x="0" y="31"/>
                  </a:lnTo>
                  <a:lnTo>
                    <a:pt x="0" y="14"/>
                  </a:lnTo>
                  <a:lnTo>
                    <a:pt x="0" y="9"/>
                  </a:lnTo>
                  <a:lnTo>
                    <a:pt x="0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35" name="Freeform 11"/>
            <p:cNvSpPr>
              <a:spLocks/>
            </p:cNvSpPr>
            <p:nvPr/>
          </p:nvSpPr>
          <p:spPr bwMode="auto">
            <a:xfrm>
              <a:off x="246" y="240"/>
              <a:ext cx="480" cy="9"/>
            </a:xfrm>
            <a:custGeom>
              <a:avLst/>
              <a:gdLst/>
              <a:ahLst/>
              <a:cxnLst>
                <a:cxn ang="0">
                  <a:pos x="480" y="6"/>
                </a:cxn>
                <a:cxn ang="0">
                  <a:pos x="478" y="0"/>
                </a:cxn>
                <a:cxn ang="0">
                  <a:pos x="0" y="0"/>
                </a:cxn>
                <a:cxn ang="0">
                  <a:pos x="0" y="8"/>
                </a:cxn>
                <a:cxn ang="0">
                  <a:pos x="478" y="8"/>
                </a:cxn>
                <a:cxn ang="0">
                  <a:pos x="480" y="6"/>
                </a:cxn>
              </a:cxnLst>
              <a:rect l="0" t="0" r="r" b="b"/>
              <a:pathLst>
                <a:path w="480" h="8">
                  <a:moveTo>
                    <a:pt x="480" y="6"/>
                  </a:moveTo>
                  <a:lnTo>
                    <a:pt x="478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478" y="8"/>
                  </a:lnTo>
                  <a:lnTo>
                    <a:pt x="480" y="6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36" name="Freeform 12"/>
            <p:cNvSpPr>
              <a:spLocks/>
            </p:cNvSpPr>
            <p:nvPr/>
          </p:nvSpPr>
          <p:spPr bwMode="auto">
            <a:xfrm>
              <a:off x="721" y="248"/>
              <a:ext cx="7" cy="23"/>
            </a:xfrm>
            <a:custGeom>
              <a:avLst/>
              <a:gdLst/>
              <a:ahLst/>
              <a:cxnLst>
                <a:cxn ang="0">
                  <a:pos x="5" y="23"/>
                </a:cxn>
                <a:cxn ang="0">
                  <a:pos x="5" y="23"/>
                </a:cxn>
                <a:cxn ang="0">
                  <a:pos x="7" y="5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0" y="22"/>
                </a:cxn>
                <a:cxn ang="0">
                  <a:pos x="0" y="22"/>
                </a:cxn>
                <a:cxn ang="0">
                  <a:pos x="5" y="23"/>
                </a:cxn>
              </a:cxnLst>
              <a:rect l="0" t="0" r="r" b="b"/>
              <a:pathLst>
                <a:path w="7" h="23">
                  <a:moveTo>
                    <a:pt x="5" y="23"/>
                  </a:moveTo>
                  <a:lnTo>
                    <a:pt x="5" y="23"/>
                  </a:lnTo>
                  <a:lnTo>
                    <a:pt x="7" y="5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22"/>
                  </a:lnTo>
                  <a:lnTo>
                    <a:pt x="0" y="22"/>
                  </a:lnTo>
                  <a:lnTo>
                    <a:pt x="5" y="23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37" name="Freeform 13"/>
            <p:cNvSpPr>
              <a:spLocks/>
            </p:cNvSpPr>
            <p:nvPr/>
          </p:nvSpPr>
          <p:spPr bwMode="auto">
            <a:xfrm>
              <a:off x="711" y="269"/>
              <a:ext cx="16" cy="127"/>
            </a:xfrm>
            <a:custGeom>
              <a:avLst/>
              <a:gdLst/>
              <a:ahLst/>
              <a:cxnLst>
                <a:cxn ang="0">
                  <a:pos x="5" y="126"/>
                </a:cxn>
                <a:cxn ang="0">
                  <a:pos x="5" y="126"/>
                </a:cxn>
                <a:cxn ang="0">
                  <a:pos x="12" y="86"/>
                </a:cxn>
                <a:cxn ang="0">
                  <a:pos x="13" y="48"/>
                </a:cxn>
                <a:cxn ang="0">
                  <a:pos x="15" y="18"/>
                </a:cxn>
                <a:cxn ang="0">
                  <a:pos x="15" y="1"/>
                </a:cxn>
                <a:cxn ang="0">
                  <a:pos x="10" y="0"/>
                </a:cxn>
                <a:cxn ang="0">
                  <a:pos x="10" y="18"/>
                </a:cxn>
                <a:cxn ang="0">
                  <a:pos x="9" y="48"/>
                </a:cxn>
                <a:cxn ang="0">
                  <a:pos x="5" y="84"/>
                </a:cxn>
                <a:cxn ang="0">
                  <a:pos x="0" y="126"/>
                </a:cxn>
                <a:cxn ang="0">
                  <a:pos x="0" y="126"/>
                </a:cxn>
                <a:cxn ang="0">
                  <a:pos x="5" y="126"/>
                </a:cxn>
              </a:cxnLst>
              <a:rect l="0" t="0" r="r" b="b"/>
              <a:pathLst>
                <a:path w="15" h="126">
                  <a:moveTo>
                    <a:pt x="5" y="126"/>
                  </a:moveTo>
                  <a:lnTo>
                    <a:pt x="5" y="126"/>
                  </a:lnTo>
                  <a:lnTo>
                    <a:pt x="12" y="86"/>
                  </a:lnTo>
                  <a:lnTo>
                    <a:pt x="13" y="48"/>
                  </a:lnTo>
                  <a:lnTo>
                    <a:pt x="15" y="18"/>
                  </a:lnTo>
                  <a:lnTo>
                    <a:pt x="15" y="1"/>
                  </a:lnTo>
                  <a:lnTo>
                    <a:pt x="10" y="0"/>
                  </a:lnTo>
                  <a:lnTo>
                    <a:pt x="10" y="18"/>
                  </a:lnTo>
                  <a:lnTo>
                    <a:pt x="9" y="48"/>
                  </a:lnTo>
                  <a:lnTo>
                    <a:pt x="5" y="84"/>
                  </a:lnTo>
                  <a:lnTo>
                    <a:pt x="0" y="126"/>
                  </a:lnTo>
                  <a:lnTo>
                    <a:pt x="0" y="126"/>
                  </a:lnTo>
                  <a:lnTo>
                    <a:pt x="5" y="126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38" name="Freeform 14"/>
            <p:cNvSpPr>
              <a:spLocks/>
            </p:cNvSpPr>
            <p:nvPr/>
          </p:nvSpPr>
          <p:spPr bwMode="auto">
            <a:xfrm>
              <a:off x="681" y="395"/>
              <a:ext cx="35" cy="138"/>
            </a:xfrm>
            <a:custGeom>
              <a:avLst/>
              <a:gdLst/>
              <a:ahLst/>
              <a:cxnLst>
                <a:cxn ang="0">
                  <a:pos x="6" y="139"/>
                </a:cxn>
                <a:cxn ang="0">
                  <a:pos x="6" y="139"/>
                </a:cxn>
                <a:cxn ang="0">
                  <a:pos x="18" y="99"/>
                </a:cxn>
                <a:cxn ang="0">
                  <a:pos x="24" y="67"/>
                </a:cxn>
                <a:cxn ang="0">
                  <a:pos x="29" y="36"/>
                </a:cxn>
                <a:cxn ang="0">
                  <a:pos x="34" y="0"/>
                </a:cxn>
                <a:cxn ang="0">
                  <a:pos x="29" y="0"/>
                </a:cxn>
                <a:cxn ang="0">
                  <a:pos x="24" y="34"/>
                </a:cxn>
                <a:cxn ang="0">
                  <a:pos x="19" y="65"/>
                </a:cxn>
                <a:cxn ang="0">
                  <a:pos x="13" y="97"/>
                </a:cxn>
                <a:cxn ang="0">
                  <a:pos x="0" y="139"/>
                </a:cxn>
                <a:cxn ang="0">
                  <a:pos x="0" y="139"/>
                </a:cxn>
                <a:cxn ang="0">
                  <a:pos x="6" y="139"/>
                </a:cxn>
              </a:cxnLst>
              <a:rect l="0" t="0" r="r" b="b"/>
              <a:pathLst>
                <a:path w="34" h="139">
                  <a:moveTo>
                    <a:pt x="6" y="139"/>
                  </a:moveTo>
                  <a:lnTo>
                    <a:pt x="6" y="139"/>
                  </a:lnTo>
                  <a:lnTo>
                    <a:pt x="18" y="99"/>
                  </a:lnTo>
                  <a:lnTo>
                    <a:pt x="24" y="67"/>
                  </a:lnTo>
                  <a:lnTo>
                    <a:pt x="29" y="36"/>
                  </a:lnTo>
                  <a:lnTo>
                    <a:pt x="34" y="0"/>
                  </a:lnTo>
                  <a:lnTo>
                    <a:pt x="29" y="0"/>
                  </a:lnTo>
                  <a:lnTo>
                    <a:pt x="24" y="34"/>
                  </a:lnTo>
                  <a:lnTo>
                    <a:pt x="19" y="65"/>
                  </a:lnTo>
                  <a:lnTo>
                    <a:pt x="13" y="97"/>
                  </a:lnTo>
                  <a:lnTo>
                    <a:pt x="0" y="139"/>
                  </a:lnTo>
                  <a:lnTo>
                    <a:pt x="0" y="139"/>
                  </a:lnTo>
                  <a:lnTo>
                    <a:pt x="6" y="139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39" name="Freeform 15"/>
            <p:cNvSpPr>
              <a:spLocks/>
            </p:cNvSpPr>
            <p:nvPr/>
          </p:nvSpPr>
          <p:spPr bwMode="auto">
            <a:xfrm>
              <a:off x="598" y="533"/>
              <a:ext cx="90" cy="189"/>
            </a:xfrm>
            <a:custGeom>
              <a:avLst/>
              <a:gdLst/>
              <a:ahLst/>
              <a:cxnLst>
                <a:cxn ang="0">
                  <a:pos x="5" y="189"/>
                </a:cxn>
                <a:cxn ang="0">
                  <a:pos x="5" y="189"/>
                </a:cxn>
                <a:cxn ang="0">
                  <a:pos x="18" y="168"/>
                </a:cxn>
                <a:cxn ang="0">
                  <a:pos x="30" y="144"/>
                </a:cxn>
                <a:cxn ang="0">
                  <a:pos x="43" y="119"/>
                </a:cxn>
                <a:cxn ang="0">
                  <a:pos x="54" y="97"/>
                </a:cxn>
                <a:cxn ang="0">
                  <a:pos x="64" y="74"/>
                </a:cxn>
                <a:cxn ang="0">
                  <a:pos x="72" y="50"/>
                </a:cxn>
                <a:cxn ang="0">
                  <a:pos x="82" y="27"/>
                </a:cxn>
                <a:cxn ang="0">
                  <a:pos x="90" y="0"/>
                </a:cxn>
                <a:cxn ang="0">
                  <a:pos x="84" y="0"/>
                </a:cxn>
                <a:cxn ang="0">
                  <a:pos x="77" y="23"/>
                </a:cxn>
                <a:cxn ang="0">
                  <a:pos x="67" y="49"/>
                </a:cxn>
                <a:cxn ang="0">
                  <a:pos x="58" y="70"/>
                </a:cxn>
                <a:cxn ang="0">
                  <a:pos x="48" y="94"/>
                </a:cxn>
                <a:cxn ang="0">
                  <a:pos x="38" y="119"/>
                </a:cxn>
                <a:cxn ang="0">
                  <a:pos x="26" y="141"/>
                </a:cxn>
                <a:cxn ang="0">
                  <a:pos x="13" y="164"/>
                </a:cxn>
                <a:cxn ang="0">
                  <a:pos x="0" y="188"/>
                </a:cxn>
                <a:cxn ang="0">
                  <a:pos x="0" y="188"/>
                </a:cxn>
                <a:cxn ang="0">
                  <a:pos x="5" y="189"/>
                </a:cxn>
              </a:cxnLst>
              <a:rect l="0" t="0" r="r" b="b"/>
              <a:pathLst>
                <a:path w="90" h="189">
                  <a:moveTo>
                    <a:pt x="5" y="189"/>
                  </a:moveTo>
                  <a:lnTo>
                    <a:pt x="5" y="189"/>
                  </a:lnTo>
                  <a:lnTo>
                    <a:pt x="18" y="168"/>
                  </a:lnTo>
                  <a:lnTo>
                    <a:pt x="30" y="144"/>
                  </a:lnTo>
                  <a:lnTo>
                    <a:pt x="43" y="119"/>
                  </a:lnTo>
                  <a:lnTo>
                    <a:pt x="54" y="97"/>
                  </a:lnTo>
                  <a:lnTo>
                    <a:pt x="64" y="74"/>
                  </a:lnTo>
                  <a:lnTo>
                    <a:pt x="72" y="50"/>
                  </a:lnTo>
                  <a:lnTo>
                    <a:pt x="82" y="27"/>
                  </a:lnTo>
                  <a:lnTo>
                    <a:pt x="90" y="0"/>
                  </a:lnTo>
                  <a:lnTo>
                    <a:pt x="84" y="0"/>
                  </a:lnTo>
                  <a:lnTo>
                    <a:pt x="77" y="23"/>
                  </a:lnTo>
                  <a:lnTo>
                    <a:pt x="67" y="49"/>
                  </a:lnTo>
                  <a:lnTo>
                    <a:pt x="58" y="70"/>
                  </a:lnTo>
                  <a:lnTo>
                    <a:pt x="48" y="94"/>
                  </a:lnTo>
                  <a:lnTo>
                    <a:pt x="38" y="119"/>
                  </a:lnTo>
                  <a:lnTo>
                    <a:pt x="26" y="141"/>
                  </a:lnTo>
                  <a:lnTo>
                    <a:pt x="13" y="164"/>
                  </a:lnTo>
                  <a:lnTo>
                    <a:pt x="0" y="188"/>
                  </a:lnTo>
                  <a:lnTo>
                    <a:pt x="0" y="188"/>
                  </a:lnTo>
                  <a:lnTo>
                    <a:pt x="5" y="189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40" name="Freeform 16"/>
            <p:cNvSpPr>
              <a:spLocks/>
            </p:cNvSpPr>
            <p:nvPr/>
          </p:nvSpPr>
          <p:spPr bwMode="auto">
            <a:xfrm>
              <a:off x="491" y="722"/>
              <a:ext cx="113" cy="142"/>
            </a:xfrm>
            <a:custGeom>
              <a:avLst/>
              <a:gdLst/>
              <a:ahLst/>
              <a:cxnLst>
                <a:cxn ang="0">
                  <a:pos x="2" y="142"/>
                </a:cxn>
                <a:cxn ang="0">
                  <a:pos x="3" y="140"/>
                </a:cxn>
                <a:cxn ang="0">
                  <a:pos x="16" y="129"/>
                </a:cxn>
                <a:cxn ang="0">
                  <a:pos x="44" y="95"/>
                </a:cxn>
                <a:cxn ang="0">
                  <a:pos x="62" y="74"/>
                </a:cxn>
                <a:cxn ang="0">
                  <a:pos x="80" y="50"/>
                </a:cxn>
                <a:cxn ang="0">
                  <a:pos x="97" y="27"/>
                </a:cxn>
                <a:cxn ang="0">
                  <a:pos x="113" y="1"/>
                </a:cxn>
                <a:cxn ang="0">
                  <a:pos x="108" y="0"/>
                </a:cxn>
                <a:cxn ang="0">
                  <a:pos x="92" y="21"/>
                </a:cxn>
                <a:cxn ang="0">
                  <a:pos x="75" y="46"/>
                </a:cxn>
                <a:cxn ang="0">
                  <a:pos x="57" y="70"/>
                </a:cxn>
                <a:cxn ang="0">
                  <a:pos x="39" y="90"/>
                </a:cxn>
                <a:cxn ang="0">
                  <a:pos x="13" y="124"/>
                </a:cxn>
                <a:cxn ang="0">
                  <a:pos x="0" y="137"/>
                </a:cxn>
                <a:cxn ang="0">
                  <a:pos x="3" y="137"/>
                </a:cxn>
                <a:cxn ang="0">
                  <a:pos x="2" y="142"/>
                </a:cxn>
              </a:cxnLst>
              <a:rect l="0" t="0" r="r" b="b"/>
              <a:pathLst>
                <a:path w="113" h="142">
                  <a:moveTo>
                    <a:pt x="2" y="142"/>
                  </a:moveTo>
                  <a:lnTo>
                    <a:pt x="3" y="140"/>
                  </a:lnTo>
                  <a:lnTo>
                    <a:pt x="16" y="129"/>
                  </a:lnTo>
                  <a:lnTo>
                    <a:pt x="44" y="95"/>
                  </a:lnTo>
                  <a:lnTo>
                    <a:pt x="62" y="74"/>
                  </a:lnTo>
                  <a:lnTo>
                    <a:pt x="80" y="50"/>
                  </a:lnTo>
                  <a:lnTo>
                    <a:pt x="97" y="27"/>
                  </a:lnTo>
                  <a:lnTo>
                    <a:pt x="113" y="1"/>
                  </a:lnTo>
                  <a:lnTo>
                    <a:pt x="108" y="0"/>
                  </a:lnTo>
                  <a:lnTo>
                    <a:pt x="92" y="21"/>
                  </a:lnTo>
                  <a:lnTo>
                    <a:pt x="75" y="46"/>
                  </a:lnTo>
                  <a:lnTo>
                    <a:pt x="57" y="70"/>
                  </a:lnTo>
                  <a:lnTo>
                    <a:pt x="39" y="90"/>
                  </a:lnTo>
                  <a:lnTo>
                    <a:pt x="13" y="124"/>
                  </a:lnTo>
                  <a:lnTo>
                    <a:pt x="0" y="137"/>
                  </a:lnTo>
                  <a:lnTo>
                    <a:pt x="3" y="137"/>
                  </a:lnTo>
                  <a:lnTo>
                    <a:pt x="2" y="142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41" name="Freeform 17"/>
            <p:cNvSpPr>
              <a:spLocks/>
            </p:cNvSpPr>
            <p:nvPr/>
          </p:nvSpPr>
          <p:spPr bwMode="auto">
            <a:xfrm>
              <a:off x="449" y="821"/>
              <a:ext cx="43" cy="43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0" y="5"/>
                </a:cxn>
                <a:cxn ang="0">
                  <a:pos x="25" y="29"/>
                </a:cxn>
                <a:cxn ang="0">
                  <a:pos x="43" y="43"/>
                </a:cxn>
                <a:cxn ang="0">
                  <a:pos x="44" y="38"/>
                </a:cxn>
                <a:cxn ang="0">
                  <a:pos x="28" y="23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5"/>
                </a:cxn>
              </a:cxnLst>
              <a:rect l="0" t="0" r="r" b="b"/>
              <a:pathLst>
                <a:path w="44" h="43">
                  <a:moveTo>
                    <a:pt x="0" y="5"/>
                  </a:moveTo>
                  <a:lnTo>
                    <a:pt x="0" y="5"/>
                  </a:lnTo>
                  <a:lnTo>
                    <a:pt x="25" y="29"/>
                  </a:lnTo>
                  <a:lnTo>
                    <a:pt x="43" y="43"/>
                  </a:lnTo>
                  <a:lnTo>
                    <a:pt x="44" y="38"/>
                  </a:lnTo>
                  <a:lnTo>
                    <a:pt x="28" y="23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42" name="Freeform 18"/>
            <p:cNvSpPr>
              <a:spLocks/>
            </p:cNvSpPr>
            <p:nvPr/>
          </p:nvSpPr>
          <p:spPr bwMode="auto">
            <a:xfrm>
              <a:off x="389" y="735"/>
              <a:ext cx="66" cy="91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13" y="27"/>
                </a:cxn>
                <a:cxn ang="0">
                  <a:pos x="27" y="45"/>
                </a:cxn>
                <a:cxn ang="0">
                  <a:pos x="35" y="61"/>
                </a:cxn>
                <a:cxn ang="0">
                  <a:pos x="45" y="70"/>
                </a:cxn>
                <a:cxn ang="0">
                  <a:pos x="54" y="83"/>
                </a:cxn>
                <a:cxn ang="0">
                  <a:pos x="61" y="90"/>
                </a:cxn>
                <a:cxn ang="0">
                  <a:pos x="66" y="85"/>
                </a:cxn>
                <a:cxn ang="0">
                  <a:pos x="59" y="78"/>
                </a:cxn>
                <a:cxn ang="0">
                  <a:pos x="48" y="65"/>
                </a:cxn>
                <a:cxn ang="0">
                  <a:pos x="40" y="56"/>
                </a:cxn>
                <a:cxn ang="0">
                  <a:pos x="30" y="43"/>
                </a:cxn>
                <a:cxn ang="0">
                  <a:pos x="18" y="25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4"/>
                </a:cxn>
              </a:cxnLst>
              <a:rect l="0" t="0" r="r" b="b"/>
              <a:pathLst>
                <a:path w="66" h="90">
                  <a:moveTo>
                    <a:pt x="0" y="4"/>
                  </a:moveTo>
                  <a:lnTo>
                    <a:pt x="0" y="4"/>
                  </a:lnTo>
                  <a:lnTo>
                    <a:pt x="13" y="27"/>
                  </a:lnTo>
                  <a:lnTo>
                    <a:pt x="27" y="45"/>
                  </a:lnTo>
                  <a:lnTo>
                    <a:pt x="35" y="61"/>
                  </a:lnTo>
                  <a:lnTo>
                    <a:pt x="45" y="70"/>
                  </a:lnTo>
                  <a:lnTo>
                    <a:pt x="54" y="83"/>
                  </a:lnTo>
                  <a:lnTo>
                    <a:pt x="61" y="90"/>
                  </a:lnTo>
                  <a:lnTo>
                    <a:pt x="66" y="85"/>
                  </a:lnTo>
                  <a:lnTo>
                    <a:pt x="59" y="78"/>
                  </a:lnTo>
                  <a:lnTo>
                    <a:pt x="48" y="65"/>
                  </a:lnTo>
                  <a:lnTo>
                    <a:pt x="40" y="56"/>
                  </a:lnTo>
                  <a:lnTo>
                    <a:pt x="30" y="43"/>
                  </a:lnTo>
                  <a:lnTo>
                    <a:pt x="18" y="25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43" name="Freeform 19"/>
            <p:cNvSpPr>
              <a:spLocks/>
            </p:cNvSpPr>
            <p:nvPr/>
          </p:nvSpPr>
          <p:spPr bwMode="auto">
            <a:xfrm>
              <a:off x="290" y="565"/>
              <a:ext cx="104" cy="174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11" y="36"/>
                </a:cxn>
                <a:cxn ang="0">
                  <a:pos x="23" y="62"/>
                </a:cxn>
                <a:cxn ang="0">
                  <a:pos x="34" y="82"/>
                </a:cxn>
                <a:cxn ang="0">
                  <a:pos x="44" y="98"/>
                </a:cxn>
                <a:cxn ang="0">
                  <a:pos x="57" y="114"/>
                </a:cxn>
                <a:cxn ang="0">
                  <a:pos x="70" y="130"/>
                </a:cxn>
                <a:cxn ang="0">
                  <a:pos x="82" y="150"/>
                </a:cxn>
                <a:cxn ang="0">
                  <a:pos x="98" y="174"/>
                </a:cxn>
                <a:cxn ang="0">
                  <a:pos x="103" y="170"/>
                </a:cxn>
                <a:cxn ang="0">
                  <a:pos x="88" y="147"/>
                </a:cxn>
                <a:cxn ang="0">
                  <a:pos x="74" y="127"/>
                </a:cxn>
                <a:cxn ang="0">
                  <a:pos x="62" y="110"/>
                </a:cxn>
                <a:cxn ang="0">
                  <a:pos x="51" y="96"/>
                </a:cxn>
                <a:cxn ang="0">
                  <a:pos x="39" y="78"/>
                </a:cxn>
                <a:cxn ang="0">
                  <a:pos x="28" y="58"/>
                </a:cxn>
                <a:cxn ang="0">
                  <a:pos x="18" y="35"/>
                </a:cxn>
                <a:cxn ang="0">
                  <a:pos x="6" y="0"/>
                </a:cxn>
                <a:cxn ang="0">
                  <a:pos x="6" y="0"/>
                </a:cxn>
                <a:cxn ang="0">
                  <a:pos x="0" y="4"/>
                </a:cxn>
              </a:cxnLst>
              <a:rect l="0" t="0" r="r" b="b"/>
              <a:pathLst>
                <a:path w="103" h="174">
                  <a:moveTo>
                    <a:pt x="0" y="4"/>
                  </a:moveTo>
                  <a:lnTo>
                    <a:pt x="0" y="4"/>
                  </a:lnTo>
                  <a:lnTo>
                    <a:pt x="11" y="36"/>
                  </a:lnTo>
                  <a:lnTo>
                    <a:pt x="23" y="62"/>
                  </a:lnTo>
                  <a:lnTo>
                    <a:pt x="34" y="82"/>
                  </a:lnTo>
                  <a:lnTo>
                    <a:pt x="44" y="98"/>
                  </a:lnTo>
                  <a:lnTo>
                    <a:pt x="57" y="114"/>
                  </a:lnTo>
                  <a:lnTo>
                    <a:pt x="70" y="130"/>
                  </a:lnTo>
                  <a:lnTo>
                    <a:pt x="82" y="150"/>
                  </a:lnTo>
                  <a:lnTo>
                    <a:pt x="98" y="174"/>
                  </a:lnTo>
                  <a:lnTo>
                    <a:pt x="103" y="170"/>
                  </a:lnTo>
                  <a:lnTo>
                    <a:pt x="88" y="147"/>
                  </a:lnTo>
                  <a:lnTo>
                    <a:pt x="74" y="127"/>
                  </a:lnTo>
                  <a:lnTo>
                    <a:pt x="62" y="110"/>
                  </a:lnTo>
                  <a:lnTo>
                    <a:pt x="51" y="96"/>
                  </a:lnTo>
                  <a:lnTo>
                    <a:pt x="39" y="78"/>
                  </a:lnTo>
                  <a:lnTo>
                    <a:pt x="28" y="58"/>
                  </a:lnTo>
                  <a:lnTo>
                    <a:pt x="18" y="35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44" name="Freeform 20"/>
            <p:cNvSpPr>
              <a:spLocks/>
            </p:cNvSpPr>
            <p:nvPr/>
          </p:nvSpPr>
          <p:spPr bwMode="auto">
            <a:xfrm>
              <a:off x="246" y="390"/>
              <a:ext cx="50" cy="1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0"/>
                </a:cxn>
                <a:cxn ang="0">
                  <a:pos x="8" y="42"/>
                </a:cxn>
                <a:cxn ang="0">
                  <a:pos x="14" y="76"/>
                </a:cxn>
                <a:cxn ang="0">
                  <a:pos x="26" y="120"/>
                </a:cxn>
                <a:cxn ang="0">
                  <a:pos x="44" y="181"/>
                </a:cxn>
                <a:cxn ang="0">
                  <a:pos x="50" y="177"/>
                </a:cxn>
                <a:cxn ang="0">
                  <a:pos x="31" y="118"/>
                </a:cxn>
                <a:cxn ang="0">
                  <a:pos x="21" y="76"/>
                </a:cxn>
                <a:cxn ang="0">
                  <a:pos x="13" y="40"/>
                </a:cxn>
                <a:cxn ang="0">
                  <a:pos x="8" y="0"/>
                </a:cxn>
                <a:cxn ang="0">
                  <a:pos x="8" y="0"/>
                </a:cxn>
                <a:cxn ang="0">
                  <a:pos x="0" y="0"/>
                </a:cxn>
              </a:cxnLst>
              <a:rect l="0" t="0" r="r" b="b"/>
              <a:pathLst>
                <a:path w="50" h="181">
                  <a:moveTo>
                    <a:pt x="0" y="0"/>
                  </a:moveTo>
                  <a:lnTo>
                    <a:pt x="1" y="0"/>
                  </a:lnTo>
                  <a:lnTo>
                    <a:pt x="8" y="42"/>
                  </a:lnTo>
                  <a:lnTo>
                    <a:pt x="14" y="76"/>
                  </a:lnTo>
                  <a:lnTo>
                    <a:pt x="26" y="120"/>
                  </a:lnTo>
                  <a:lnTo>
                    <a:pt x="44" y="181"/>
                  </a:lnTo>
                  <a:lnTo>
                    <a:pt x="50" y="177"/>
                  </a:lnTo>
                  <a:lnTo>
                    <a:pt x="31" y="118"/>
                  </a:lnTo>
                  <a:lnTo>
                    <a:pt x="21" y="76"/>
                  </a:lnTo>
                  <a:lnTo>
                    <a:pt x="13" y="40"/>
                  </a:lnTo>
                  <a:lnTo>
                    <a:pt x="8" y="0"/>
                  </a:ln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45" name="Freeform 21"/>
            <p:cNvSpPr>
              <a:spLocks/>
            </p:cNvSpPr>
            <p:nvPr/>
          </p:nvSpPr>
          <p:spPr bwMode="auto">
            <a:xfrm>
              <a:off x="241" y="240"/>
              <a:ext cx="12" cy="149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0" y="6"/>
                </a:cxn>
                <a:cxn ang="0">
                  <a:pos x="0" y="19"/>
                </a:cxn>
                <a:cxn ang="0">
                  <a:pos x="0" y="56"/>
                </a:cxn>
                <a:cxn ang="0">
                  <a:pos x="2" y="103"/>
                </a:cxn>
                <a:cxn ang="0">
                  <a:pos x="4" y="148"/>
                </a:cxn>
                <a:cxn ang="0">
                  <a:pos x="12" y="148"/>
                </a:cxn>
                <a:cxn ang="0">
                  <a:pos x="7" y="103"/>
                </a:cxn>
                <a:cxn ang="0">
                  <a:pos x="5" y="56"/>
                </a:cxn>
                <a:cxn ang="0">
                  <a:pos x="5" y="19"/>
                </a:cxn>
                <a:cxn ang="0">
                  <a:pos x="5" y="6"/>
                </a:cxn>
                <a:cxn ang="0">
                  <a:pos x="4" y="8"/>
                </a:cxn>
                <a:cxn ang="0">
                  <a:pos x="4" y="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4" y="0"/>
                </a:cxn>
              </a:cxnLst>
              <a:rect l="0" t="0" r="r" b="b"/>
              <a:pathLst>
                <a:path w="12" h="148">
                  <a:moveTo>
                    <a:pt x="4" y="0"/>
                  </a:moveTo>
                  <a:lnTo>
                    <a:pt x="0" y="6"/>
                  </a:lnTo>
                  <a:lnTo>
                    <a:pt x="0" y="19"/>
                  </a:lnTo>
                  <a:lnTo>
                    <a:pt x="0" y="56"/>
                  </a:lnTo>
                  <a:lnTo>
                    <a:pt x="2" y="103"/>
                  </a:lnTo>
                  <a:lnTo>
                    <a:pt x="4" y="148"/>
                  </a:lnTo>
                  <a:lnTo>
                    <a:pt x="12" y="148"/>
                  </a:lnTo>
                  <a:lnTo>
                    <a:pt x="7" y="103"/>
                  </a:lnTo>
                  <a:lnTo>
                    <a:pt x="5" y="56"/>
                  </a:lnTo>
                  <a:lnTo>
                    <a:pt x="5" y="19"/>
                  </a:lnTo>
                  <a:lnTo>
                    <a:pt x="5" y="6"/>
                  </a:lnTo>
                  <a:lnTo>
                    <a:pt x="4" y="8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46" name="Freeform 22"/>
            <p:cNvSpPr>
              <a:spLocks/>
            </p:cNvSpPr>
            <p:nvPr/>
          </p:nvSpPr>
          <p:spPr bwMode="auto">
            <a:xfrm>
              <a:off x="146" y="197"/>
              <a:ext cx="514" cy="654"/>
            </a:xfrm>
            <a:custGeom>
              <a:avLst/>
              <a:gdLst/>
              <a:ahLst/>
              <a:cxnLst>
                <a:cxn ang="0">
                  <a:pos x="510" y="2"/>
                </a:cxn>
                <a:cxn ang="0">
                  <a:pos x="511" y="0"/>
                </a:cxn>
                <a:cxn ang="0">
                  <a:pos x="513" y="2"/>
                </a:cxn>
                <a:cxn ang="0">
                  <a:pos x="513" y="17"/>
                </a:cxn>
                <a:cxn ang="0">
                  <a:pos x="508" y="60"/>
                </a:cxn>
                <a:cxn ang="0">
                  <a:pos x="506" y="105"/>
                </a:cxn>
                <a:cxn ang="0">
                  <a:pos x="503" y="141"/>
                </a:cxn>
                <a:cxn ang="0">
                  <a:pos x="498" y="181"/>
                </a:cxn>
                <a:cxn ang="0">
                  <a:pos x="492" y="215"/>
                </a:cxn>
                <a:cxn ang="0">
                  <a:pos x="485" y="249"/>
                </a:cxn>
                <a:cxn ang="0">
                  <a:pos x="475" y="287"/>
                </a:cxn>
                <a:cxn ang="0">
                  <a:pos x="464" y="338"/>
                </a:cxn>
                <a:cxn ang="0">
                  <a:pos x="441" y="408"/>
                </a:cxn>
                <a:cxn ang="0">
                  <a:pos x="421" y="455"/>
                </a:cxn>
                <a:cxn ang="0">
                  <a:pos x="396" y="504"/>
                </a:cxn>
                <a:cxn ang="0">
                  <a:pos x="359" y="556"/>
                </a:cxn>
                <a:cxn ang="0">
                  <a:pos x="316" y="605"/>
                </a:cxn>
                <a:cxn ang="0">
                  <a:pos x="280" y="641"/>
                </a:cxn>
                <a:cxn ang="0">
                  <a:pos x="269" y="652"/>
                </a:cxn>
                <a:cxn ang="0">
                  <a:pos x="265" y="655"/>
                </a:cxn>
                <a:cxn ang="0">
                  <a:pos x="259" y="650"/>
                </a:cxn>
                <a:cxn ang="0">
                  <a:pos x="247" y="641"/>
                </a:cxn>
                <a:cxn ang="0">
                  <a:pos x="226" y="625"/>
                </a:cxn>
                <a:cxn ang="0">
                  <a:pos x="218" y="616"/>
                </a:cxn>
                <a:cxn ang="0">
                  <a:pos x="206" y="600"/>
                </a:cxn>
                <a:cxn ang="0">
                  <a:pos x="185" y="576"/>
                </a:cxn>
                <a:cxn ang="0">
                  <a:pos x="160" y="538"/>
                </a:cxn>
                <a:cxn ang="0">
                  <a:pos x="116" y="462"/>
                </a:cxn>
                <a:cxn ang="0">
                  <a:pos x="82" y="390"/>
                </a:cxn>
                <a:cxn ang="0">
                  <a:pos x="65" y="349"/>
                </a:cxn>
                <a:cxn ang="0">
                  <a:pos x="47" y="293"/>
                </a:cxn>
                <a:cxn ang="0">
                  <a:pos x="24" y="206"/>
                </a:cxn>
                <a:cxn ang="0">
                  <a:pos x="11" y="132"/>
                </a:cxn>
                <a:cxn ang="0">
                  <a:pos x="5" y="82"/>
                </a:cxn>
                <a:cxn ang="0">
                  <a:pos x="1" y="35"/>
                </a:cxn>
                <a:cxn ang="0">
                  <a:pos x="0" y="11"/>
                </a:cxn>
                <a:cxn ang="0">
                  <a:pos x="1" y="2"/>
                </a:cxn>
              </a:cxnLst>
              <a:rect l="0" t="0" r="r" b="b"/>
              <a:pathLst>
                <a:path w="514" h="655">
                  <a:moveTo>
                    <a:pt x="1" y="2"/>
                  </a:moveTo>
                  <a:lnTo>
                    <a:pt x="510" y="2"/>
                  </a:lnTo>
                  <a:lnTo>
                    <a:pt x="511" y="2"/>
                  </a:lnTo>
                  <a:lnTo>
                    <a:pt x="511" y="0"/>
                  </a:lnTo>
                  <a:lnTo>
                    <a:pt x="513" y="0"/>
                  </a:lnTo>
                  <a:lnTo>
                    <a:pt x="513" y="2"/>
                  </a:lnTo>
                  <a:lnTo>
                    <a:pt x="514" y="8"/>
                  </a:lnTo>
                  <a:lnTo>
                    <a:pt x="513" y="17"/>
                  </a:lnTo>
                  <a:lnTo>
                    <a:pt x="511" y="29"/>
                  </a:lnTo>
                  <a:lnTo>
                    <a:pt x="508" y="60"/>
                  </a:lnTo>
                  <a:lnTo>
                    <a:pt x="508" y="89"/>
                  </a:lnTo>
                  <a:lnTo>
                    <a:pt x="506" y="105"/>
                  </a:lnTo>
                  <a:lnTo>
                    <a:pt x="505" y="121"/>
                  </a:lnTo>
                  <a:lnTo>
                    <a:pt x="503" y="141"/>
                  </a:lnTo>
                  <a:lnTo>
                    <a:pt x="500" y="161"/>
                  </a:lnTo>
                  <a:lnTo>
                    <a:pt x="498" y="181"/>
                  </a:lnTo>
                  <a:lnTo>
                    <a:pt x="495" y="199"/>
                  </a:lnTo>
                  <a:lnTo>
                    <a:pt x="492" y="215"/>
                  </a:lnTo>
                  <a:lnTo>
                    <a:pt x="490" y="231"/>
                  </a:lnTo>
                  <a:lnTo>
                    <a:pt x="485" y="249"/>
                  </a:lnTo>
                  <a:lnTo>
                    <a:pt x="480" y="267"/>
                  </a:lnTo>
                  <a:lnTo>
                    <a:pt x="475" y="287"/>
                  </a:lnTo>
                  <a:lnTo>
                    <a:pt x="469" y="311"/>
                  </a:lnTo>
                  <a:lnTo>
                    <a:pt x="464" y="338"/>
                  </a:lnTo>
                  <a:lnTo>
                    <a:pt x="455" y="361"/>
                  </a:lnTo>
                  <a:lnTo>
                    <a:pt x="441" y="408"/>
                  </a:lnTo>
                  <a:lnTo>
                    <a:pt x="433" y="432"/>
                  </a:lnTo>
                  <a:lnTo>
                    <a:pt x="421" y="455"/>
                  </a:lnTo>
                  <a:lnTo>
                    <a:pt x="410" y="479"/>
                  </a:lnTo>
                  <a:lnTo>
                    <a:pt x="396" y="504"/>
                  </a:lnTo>
                  <a:lnTo>
                    <a:pt x="380" y="529"/>
                  </a:lnTo>
                  <a:lnTo>
                    <a:pt x="359" y="556"/>
                  </a:lnTo>
                  <a:lnTo>
                    <a:pt x="337" y="581"/>
                  </a:lnTo>
                  <a:lnTo>
                    <a:pt x="316" y="605"/>
                  </a:lnTo>
                  <a:lnTo>
                    <a:pt x="295" y="625"/>
                  </a:lnTo>
                  <a:lnTo>
                    <a:pt x="280" y="641"/>
                  </a:lnTo>
                  <a:lnTo>
                    <a:pt x="273" y="646"/>
                  </a:lnTo>
                  <a:lnTo>
                    <a:pt x="269" y="652"/>
                  </a:lnTo>
                  <a:lnTo>
                    <a:pt x="267" y="654"/>
                  </a:lnTo>
                  <a:lnTo>
                    <a:pt x="265" y="655"/>
                  </a:lnTo>
                  <a:lnTo>
                    <a:pt x="264" y="654"/>
                  </a:lnTo>
                  <a:lnTo>
                    <a:pt x="259" y="650"/>
                  </a:lnTo>
                  <a:lnTo>
                    <a:pt x="254" y="646"/>
                  </a:lnTo>
                  <a:lnTo>
                    <a:pt x="247" y="641"/>
                  </a:lnTo>
                  <a:lnTo>
                    <a:pt x="232" y="630"/>
                  </a:lnTo>
                  <a:lnTo>
                    <a:pt x="226" y="625"/>
                  </a:lnTo>
                  <a:lnTo>
                    <a:pt x="223" y="619"/>
                  </a:lnTo>
                  <a:lnTo>
                    <a:pt x="218" y="616"/>
                  </a:lnTo>
                  <a:lnTo>
                    <a:pt x="213" y="609"/>
                  </a:lnTo>
                  <a:lnTo>
                    <a:pt x="206" y="600"/>
                  </a:lnTo>
                  <a:lnTo>
                    <a:pt x="196" y="589"/>
                  </a:lnTo>
                  <a:lnTo>
                    <a:pt x="185" y="576"/>
                  </a:lnTo>
                  <a:lnTo>
                    <a:pt x="173" y="558"/>
                  </a:lnTo>
                  <a:lnTo>
                    <a:pt x="160" y="538"/>
                  </a:lnTo>
                  <a:lnTo>
                    <a:pt x="144" y="515"/>
                  </a:lnTo>
                  <a:lnTo>
                    <a:pt x="116" y="462"/>
                  </a:lnTo>
                  <a:lnTo>
                    <a:pt x="91" y="414"/>
                  </a:lnTo>
                  <a:lnTo>
                    <a:pt x="82" y="390"/>
                  </a:lnTo>
                  <a:lnTo>
                    <a:pt x="72" y="369"/>
                  </a:lnTo>
                  <a:lnTo>
                    <a:pt x="65" y="349"/>
                  </a:lnTo>
                  <a:lnTo>
                    <a:pt x="57" y="331"/>
                  </a:lnTo>
                  <a:lnTo>
                    <a:pt x="47" y="293"/>
                  </a:lnTo>
                  <a:lnTo>
                    <a:pt x="36" y="251"/>
                  </a:lnTo>
                  <a:lnTo>
                    <a:pt x="24" y="206"/>
                  </a:lnTo>
                  <a:lnTo>
                    <a:pt x="16" y="157"/>
                  </a:lnTo>
                  <a:lnTo>
                    <a:pt x="11" y="132"/>
                  </a:lnTo>
                  <a:lnTo>
                    <a:pt x="8" y="107"/>
                  </a:lnTo>
                  <a:lnTo>
                    <a:pt x="5" y="82"/>
                  </a:lnTo>
                  <a:lnTo>
                    <a:pt x="3" y="56"/>
                  </a:lnTo>
                  <a:lnTo>
                    <a:pt x="1" y="35"/>
                  </a:lnTo>
                  <a:lnTo>
                    <a:pt x="0" y="17"/>
                  </a:lnTo>
                  <a:lnTo>
                    <a:pt x="0" y="11"/>
                  </a:lnTo>
                  <a:lnTo>
                    <a:pt x="0" y="6"/>
                  </a:lnTo>
                  <a:lnTo>
                    <a:pt x="1" y="2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47" name="Freeform 23"/>
            <p:cNvSpPr>
              <a:spLocks/>
            </p:cNvSpPr>
            <p:nvPr/>
          </p:nvSpPr>
          <p:spPr bwMode="auto">
            <a:xfrm>
              <a:off x="148" y="199"/>
              <a:ext cx="184" cy="174"/>
            </a:xfrm>
            <a:custGeom>
              <a:avLst/>
              <a:gdLst/>
              <a:ahLst/>
              <a:cxnLst>
                <a:cxn ang="0">
                  <a:pos x="17" y="0"/>
                </a:cxn>
                <a:cxn ang="0">
                  <a:pos x="184" y="0"/>
                </a:cxn>
                <a:cxn ang="0">
                  <a:pos x="182" y="175"/>
                </a:cxn>
                <a:cxn ang="0">
                  <a:pos x="15" y="175"/>
                </a:cxn>
                <a:cxn ang="0">
                  <a:pos x="15" y="175"/>
                </a:cxn>
                <a:cxn ang="0">
                  <a:pos x="17" y="175"/>
                </a:cxn>
                <a:cxn ang="0">
                  <a:pos x="18" y="172"/>
                </a:cxn>
                <a:cxn ang="0">
                  <a:pos x="17" y="168"/>
                </a:cxn>
                <a:cxn ang="0">
                  <a:pos x="15" y="161"/>
                </a:cxn>
                <a:cxn ang="0">
                  <a:pos x="15" y="157"/>
                </a:cxn>
                <a:cxn ang="0">
                  <a:pos x="15" y="154"/>
                </a:cxn>
                <a:cxn ang="0">
                  <a:pos x="15" y="148"/>
                </a:cxn>
                <a:cxn ang="0">
                  <a:pos x="13" y="139"/>
                </a:cxn>
                <a:cxn ang="0">
                  <a:pos x="12" y="132"/>
                </a:cxn>
                <a:cxn ang="0">
                  <a:pos x="10" y="123"/>
                </a:cxn>
                <a:cxn ang="0">
                  <a:pos x="8" y="112"/>
                </a:cxn>
                <a:cxn ang="0">
                  <a:pos x="8" y="103"/>
                </a:cxn>
                <a:cxn ang="0">
                  <a:pos x="7" y="94"/>
                </a:cxn>
                <a:cxn ang="0">
                  <a:pos x="5" y="85"/>
                </a:cxn>
                <a:cxn ang="0">
                  <a:pos x="2" y="65"/>
                </a:cxn>
                <a:cxn ang="0">
                  <a:pos x="2" y="45"/>
                </a:cxn>
                <a:cxn ang="0">
                  <a:pos x="2" y="40"/>
                </a:cxn>
                <a:cxn ang="0">
                  <a:pos x="2" y="33"/>
                </a:cxn>
                <a:cxn ang="0">
                  <a:pos x="2" y="20"/>
                </a:cxn>
                <a:cxn ang="0">
                  <a:pos x="0" y="11"/>
                </a:cxn>
                <a:cxn ang="0">
                  <a:pos x="0" y="6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17" y="0"/>
                </a:cxn>
              </a:cxnLst>
              <a:rect l="0" t="0" r="r" b="b"/>
              <a:pathLst>
                <a:path w="184" h="175">
                  <a:moveTo>
                    <a:pt x="17" y="0"/>
                  </a:moveTo>
                  <a:lnTo>
                    <a:pt x="184" y="0"/>
                  </a:lnTo>
                  <a:lnTo>
                    <a:pt x="182" y="175"/>
                  </a:lnTo>
                  <a:lnTo>
                    <a:pt x="15" y="175"/>
                  </a:lnTo>
                  <a:lnTo>
                    <a:pt x="15" y="175"/>
                  </a:lnTo>
                  <a:lnTo>
                    <a:pt x="17" y="175"/>
                  </a:lnTo>
                  <a:lnTo>
                    <a:pt x="18" y="172"/>
                  </a:lnTo>
                  <a:lnTo>
                    <a:pt x="17" y="168"/>
                  </a:lnTo>
                  <a:lnTo>
                    <a:pt x="15" y="161"/>
                  </a:lnTo>
                  <a:lnTo>
                    <a:pt x="15" y="157"/>
                  </a:lnTo>
                  <a:lnTo>
                    <a:pt x="15" y="154"/>
                  </a:lnTo>
                  <a:lnTo>
                    <a:pt x="15" y="148"/>
                  </a:lnTo>
                  <a:lnTo>
                    <a:pt x="13" y="139"/>
                  </a:lnTo>
                  <a:lnTo>
                    <a:pt x="12" y="132"/>
                  </a:lnTo>
                  <a:lnTo>
                    <a:pt x="10" y="123"/>
                  </a:lnTo>
                  <a:lnTo>
                    <a:pt x="8" y="112"/>
                  </a:lnTo>
                  <a:lnTo>
                    <a:pt x="8" y="103"/>
                  </a:lnTo>
                  <a:lnTo>
                    <a:pt x="7" y="94"/>
                  </a:lnTo>
                  <a:lnTo>
                    <a:pt x="5" y="85"/>
                  </a:lnTo>
                  <a:lnTo>
                    <a:pt x="2" y="65"/>
                  </a:lnTo>
                  <a:lnTo>
                    <a:pt x="2" y="45"/>
                  </a:lnTo>
                  <a:lnTo>
                    <a:pt x="2" y="40"/>
                  </a:lnTo>
                  <a:lnTo>
                    <a:pt x="2" y="33"/>
                  </a:lnTo>
                  <a:lnTo>
                    <a:pt x="2" y="20"/>
                  </a:lnTo>
                  <a:lnTo>
                    <a:pt x="0" y="11"/>
                  </a:lnTo>
                  <a:lnTo>
                    <a:pt x="0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61BFF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48" name="Freeform 24"/>
            <p:cNvSpPr>
              <a:spLocks/>
            </p:cNvSpPr>
            <p:nvPr/>
          </p:nvSpPr>
          <p:spPr bwMode="auto">
            <a:xfrm>
              <a:off x="160" y="206"/>
              <a:ext cx="59" cy="89"/>
            </a:xfrm>
            <a:custGeom>
              <a:avLst/>
              <a:gdLst/>
              <a:ahLst/>
              <a:cxnLst>
                <a:cxn ang="0">
                  <a:pos x="20" y="25"/>
                </a:cxn>
                <a:cxn ang="0">
                  <a:pos x="22" y="24"/>
                </a:cxn>
                <a:cxn ang="0">
                  <a:pos x="20" y="18"/>
                </a:cxn>
                <a:cxn ang="0">
                  <a:pos x="20" y="15"/>
                </a:cxn>
                <a:cxn ang="0">
                  <a:pos x="25" y="13"/>
                </a:cxn>
                <a:cxn ang="0">
                  <a:pos x="23" y="11"/>
                </a:cxn>
                <a:cxn ang="0">
                  <a:pos x="27" y="7"/>
                </a:cxn>
                <a:cxn ang="0">
                  <a:pos x="30" y="6"/>
                </a:cxn>
                <a:cxn ang="0">
                  <a:pos x="33" y="4"/>
                </a:cxn>
                <a:cxn ang="0">
                  <a:pos x="40" y="2"/>
                </a:cxn>
                <a:cxn ang="0">
                  <a:pos x="41" y="4"/>
                </a:cxn>
                <a:cxn ang="0">
                  <a:pos x="41" y="7"/>
                </a:cxn>
                <a:cxn ang="0">
                  <a:pos x="41" y="9"/>
                </a:cxn>
                <a:cxn ang="0">
                  <a:pos x="43" y="27"/>
                </a:cxn>
                <a:cxn ang="0">
                  <a:pos x="38" y="33"/>
                </a:cxn>
                <a:cxn ang="0">
                  <a:pos x="33" y="34"/>
                </a:cxn>
                <a:cxn ang="0">
                  <a:pos x="33" y="42"/>
                </a:cxn>
                <a:cxn ang="0">
                  <a:pos x="36" y="45"/>
                </a:cxn>
                <a:cxn ang="0">
                  <a:pos x="38" y="54"/>
                </a:cxn>
                <a:cxn ang="0">
                  <a:pos x="41" y="33"/>
                </a:cxn>
                <a:cxn ang="0">
                  <a:pos x="43" y="31"/>
                </a:cxn>
                <a:cxn ang="0">
                  <a:pos x="46" y="31"/>
                </a:cxn>
                <a:cxn ang="0">
                  <a:pos x="51" y="31"/>
                </a:cxn>
                <a:cxn ang="0">
                  <a:pos x="58" y="38"/>
                </a:cxn>
                <a:cxn ang="0">
                  <a:pos x="51" y="40"/>
                </a:cxn>
                <a:cxn ang="0">
                  <a:pos x="46" y="34"/>
                </a:cxn>
                <a:cxn ang="0">
                  <a:pos x="43" y="34"/>
                </a:cxn>
                <a:cxn ang="0">
                  <a:pos x="41" y="36"/>
                </a:cxn>
                <a:cxn ang="0">
                  <a:pos x="43" y="40"/>
                </a:cxn>
                <a:cxn ang="0">
                  <a:pos x="43" y="51"/>
                </a:cxn>
                <a:cxn ang="0">
                  <a:pos x="36" y="62"/>
                </a:cxn>
                <a:cxn ang="0">
                  <a:pos x="40" y="81"/>
                </a:cxn>
                <a:cxn ang="0">
                  <a:pos x="33" y="89"/>
                </a:cxn>
                <a:cxn ang="0">
                  <a:pos x="23" y="83"/>
                </a:cxn>
                <a:cxn ang="0">
                  <a:pos x="23" y="78"/>
                </a:cxn>
                <a:cxn ang="0">
                  <a:pos x="30" y="76"/>
                </a:cxn>
                <a:cxn ang="0">
                  <a:pos x="30" y="72"/>
                </a:cxn>
                <a:cxn ang="0">
                  <a:pos x="23" y="72"/>
                </a:cxn>
                <a:cxn ang="0">
                  <a:pos x="12" y="65"/>
                </a:cxn>
                <a:cxn ang="0">
                  <a:pos x="9" y="58"/>
                </a:cxn>
                <a:cxn ang="0">
                  <a:pos x="12" y="54"/>
                </a:cxn>
                <a:cxn ang="0">
                  <a:pos x="15" y="53"/>
                </a:cxn>
                <a:cxn ang="0">
                  <a:pos x="18" y="60"/>
                </a:cxn>
                <a:cxn ang="0">
                  <a:pos x="20" y="60"/>
                </a:cxn>
                <a:cxn ang="0">
                  <a:pos x="18" y="51"/>
                </a:cxn>
                <a:cxn ang="0">
                  <a:pos x="23" y="51"/>
                </a:cxn>
                <a:cxn ang="0">
                  <a:pos x="23" y="47"/>
                </a:cxn>
                <a:cxn ang="0">
                  <a:pos x="17" y="47"/>
                </a:cxn>
                <a:cxn ang="0">
                  <a:pos x="0" y="43"/>
                </a:cxn>
                <a:cxn ang="0">
                  <a:pos x="4" y="31"/>
                </a:cxn>
                <a:cxn ang="0">
                  <a:pos x="7" y="34"/>
                </a:cxn>
                <a:cxn ang="0">
                  <a:pos x="10" y="40"/>
                </a:cxn>
                <a:cxn ang="0">
                  <a:pos x="15" y="38"/>
                </a:cxn>
                <a:cxn ang="0">
                  <a:pos x="14" y="34"/>
                </a:cxn>
                <a:cxn ang="0">
                  <a:pos x="10" y="31"/>
                </a:cxn>
                <a:cxn ang="0">
                  <a:pos x="7" y="25"/>
                </a:cxn>
                <a:cxn ang="0">
                  <a:pos x="5" y="20"/>
                </a:cxn>
                <a:cxn ang="0">
                  <a:pos x="7" y="15"/>
                </a:cxn>
                <a:cxn ang="0">
                  <a:pos x="12" y="15"/>
                </a:cxn>
                <a:cxn ang="0">
                  <a:pos x="15" y="24"/>
                </a:cxn>
              </a:cxnLst>
              <a:rect l="0" t="0" r="r" b="b"/>
              <a:pathLst>
                <a:path w="58" h="89">
                  <a:moveTo>
                    <a:pt x="15" y="24"/>
                  </a:moveTo>
                  <a:lnTo>
                    <a:pt x="15" y="24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6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3" y="15"/>
                  </a:lnTo>
                  <a:lnTo>
                    <a:pt x="23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5" y="13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7" y="9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8" y="7"/>
                  </a:lnTo>
                  <a:lnTo>
                    <a:pt x="28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2" y="6"/>
                  </a:lnTo>
                  <a:lnTo>
                    <a:pt x="32" y="6"/>
                  </a:lnTo>
                  <a:lnTo>
                    <a:pt x="32" y="6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3" y="4"/>
                  </a:lnTo>
                  <a:lnTo>
                    <a:pt x="33" y="4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6"/>
                  </a:lnTo>
                  <a:lnTo>
                    <a:pt x="41" y="6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5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3" y="36"/>
                  </a:lnTo>
                  <a:lnTo>
                    <a:pt x="33" y="40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3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8" y="51"/>
                  </a:lnTo>
                  <a:lnTo>
                    <a:pt x="38" y="51"/>
                  </a:lnTo>
                  <a:lnTo>
                    <a:pt x="38" y="53"/>
                  </a:lnTo>
                  <a:lnTo>
                    <a:pt x="38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1" y="54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8" y="31"/>
                  </a:lnTo>
                  <a:lnTo>
                    <a:pt x="48" y="31"/>
                  </a:lnTo>
                  <a:lnTo>
                    <a:pt x="48" y="29"/>
                  </a:lnTo>
                  <a:lnTo>
                    <a:pt x="50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5" y="34"/>
                  </a:lnTo>
                  <a:lnTo>
                    <a:pt x="55" y="34"/>
                  </a:lnTo>
                  <a:lnTo>
                    <a:pt x="55" y="34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8" y="36"/>
                  </a:lnTo>
                  <a:lnTo>
                    <a:pt x="58" y="38"/>
                  </a:lnTo>
                  <a:lnTo>
                    <a:pt x="58" y="38"/>
                  </a:lnTo>
                  <a:lnTo>
                    <a:pt x="58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6" y="40"/>
                  </a:lnTo>
                  <a:lnTo>
                    <a:pt x="55" y="40"/>
                  </a:lnTo>
                  <a:lnTo>
                    <a:pt x="55" y="40"/>
                  </a:lnTo>
                  <a:lnTo>
                    <a:pt x="55" y="40"/>
                  </a:lnTo>
                  <a:lnTo>
                    <a:pt x="51" y="40"/>
                  </a:lnTo>
                  <a:lnTo>
                    <a:pt x="51" y="40"/>
                  </a:lnTo>
                  <a:lnTo>
                    <a:pt x="50" y="40"/>
                  </a:lnTo>
                  <a:lnTo>
                    <a:pt x="50" y="40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6"/>
                  </a:lnTo>
                  <a:lnTo>
                    <a:pt x="48" y="36"/>
                  </a:lnTo>
                  <a:lnTo>
                    <a:pt x="48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3"/>
                  </a:lnTo>
                  <a:lnTo>
                    <a:pt x="45" y="33"/>
                  </a:lnTo>
                  <a:lnTo>
                    <a:pt x="45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3" y="40"/>
                  </a:lnTo>
                  <a:lnTo>
                    <a:pt x="43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1" y="60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40" y="72"/>
                  </a:lnTo>
                  <a:lnTo>
                    <a:pt x="40" y="72"/>
                  </a:lnTo>
                  <a:lnTo>
                    <a:pt x="40" y="81"/>
                  </a:lnTo>
                  <a:lnTo>
                    <a:pt x="40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9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3" y="89"/>
                  </a:lnTo>
                  <a:lnTo>
                    <a:pt x="30" y="89"/>
                  </a:lnTo>
                  <a:lnTo>
                    <a:pt x="27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3" y="87"/>
                  </a:lnTo>
                  <a:lnTo>
                    <a:pt x="23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3" y="83"/>
                  </a:lnTo>
                  <a:lnTo>
                    <a:pt x="23" y="81"/>
                  </a:lnTo>
                  <a:lnTo>
                    <a:pt x="23" y="81"/>
                  </a:lnTo>
                  <a:lnTo>
                    <a:pt x="23" y="81"/>
                  </a:lnTo>
                  <a:lnTo>
                    <a:pt x="23" y="81"/>
                  </a:lnTo>
                  <a:lnTo>
                    <a:pt x="22" y="80"/>
                  </a:lnTo>
                  <a:lnTo>
                    <a:pt x="22" y="80"/>
                  </a:lnTo>
                  <a:lnTo>
                    <a:pt x="23" y="80"/>
                  </a:lnTo>
                  <a:lnTo>
                    <a:pt x="23" y="80"/>
                  </a:lnTo>
                  <a:lnTo>
                    <a:pt x="23" y="80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7" y="78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2" y="76"/>
                  </a:lnTo>
                  <a:lnTo>
                    <a:pt x="32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1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7" y="71"/>
                  </a:lnTo>
                  <a:lnTo>
                    <a:pt x="27" y="71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3" y="72"/>
                  </a:lnTo>
                  <a:lnTo>
                    <a:pt x="23" y="72"/>
                  </a:lnTo>
                  <a:lnTo>
                    <a:pt x="22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4" y="67"/>
                  </a:lnTo>
                  <a:lnTo>
                    <a:pt x="14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5"/>
                  </a:lnTo>
                  <a:lnTo>
                    <a:pt x="12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9" y="63"/>
                  </a:lnTo>
                  <a:lnTo>
                    <a:pt x="9" y="63"/>
                  </a:lnTo>
                  <a:lnTo>
                    <a:pt x="9" y="63"/>
                  </a:lnTo>
                  <a:lnTo>
                    <a:pt x="9" y="63"/>
                  </a:lnTo>
                  <a:lnTo>
                    <a:pt x="9" y="60"/>
                  </a:lnTo>
                  <a:lnTo>
                    <a:pt x="9" y="60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7" y="47"/>
                  </a:lnTo>
                  <a:lnTo>
                    <a:pt x="15" y="47"/>
                  </a:lnTo>
                  <a:lnTo>
                    <a:pt x="9" y="45"/>
                  </a:lnTo>
                  <a:lnTo>
                    <a:pt x="9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5" y="45"/>
                  </a:lnTo>
                  <a:lnTo>
                    <a:pt x="4" y="45"/>
                  </a:lnTo>
                  <a:lnTo>
                    <a:pt x="2" y="43"/>
                  </a:lnTo>
                  <a:lnTo>
                    <a:pt x="2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4" y="31"/>
                  </a:lnTo>
                  <a:lnTo>
                    <a:pt x="4" y="31"/>
                  </a:lnTo>
                  <a:lnTo>
                    <a:pt x="4" y="31"/>
                  </a:lnTo>
                  <a:lnTo>
                    <a:pt x="5" y="31"/>
                  </a:lnTo>
                  <a:lnTo>
                    <a:pt x="5" y="33"/>
                  </a:lnTo>
                  <a:lnTo>
                    <a:pt x="7" y="33"/>
                  </a:lnTo>
                  <a:lnTo>
                    <a:pt x="7" y="33"/>
                  </a:lnTo>
                  <a:lnTo>
                    <a:pt x="7" y="33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7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9" y="40"/>
                  </a:lnTo>
                  <a:lnTo>
                    <a:pt x="9" y="40"/>
                  </a:lnTo>
                  <a:lnTo>
                    <a:pt x="9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4" y="40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5" y="38"/>
                  </a:lnTo>
                  <a:lnTo>
                    <a:pt x="15" y="38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9" y="31"/>
                  </a:lnTo>
                  <a:lnTo>
                    <a:pt x="9" y="29"/>
                  </a:lnTo>
                  <a:lnTo>
                    <a:pt x="9" y="29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4"/>
                  </a:lnTo>
                  <a:lnTo>
                    <a:pt x="7" y="24"/>
                  </a:lnTo>
                  <a:lnTo>
                    <a:pt x="7" y="22"/>
                  </a:lnTo>
                  <a:lnTo>
                    <a:pt x="7" y="22"/>
                  </a:lnTo>
                  <a:lnTo>
                    <a:pt x="5" y="22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5" y="20"/>
                  </a:lnTo>
                  <a:lnTo>
                    <a:pt x="5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4" y="15"/>
                  </a:lnTo>
                  <a:lnTo>
                    <a:pt x="14" y="15"/>
                  </a:lnTo>
                  <a:lnTo>
                    <a:pt x="14" y="22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5" y="24"/>
                  </a:lnTo>
                  <a:lnTo>
                    <a:pt x="15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49" name="Freeform 25"/>
            <p:cNvSpPr>
              <a:spLocks/>
            </p:cNvSpPr>
            <p:nvPr/>
          </p:nvSpPr>
          <p:spPr bwMode="auto">
            <a:xfrm>
              <a:off x="271" y="206"/>
              <a:ext cx="55" cy="89"/>
            </a:xfrm>
            <a:custGeom>
              <a:avLst/>
              <a:gdLst/>
              <a:ahLst/>
              <a:cxnLst>
                <a:cxn ang="0">
                  <a:pos x="18" y="25"/>
                </a:cxn>
                <a:cxn ang="0">
                  <a:pos x="20" y="24"/>
                </a:cxn>
                <a:cxn ang="0">
                  <a:pos x="20" y="18"/>
                </a:cxn>
                <a:cxn ang="0">
                  <a:pos x="20" y="15"/>
                </a:cxn>
                <a:cxn ang="0">
                  <a:pos x="23" y="13"/>
                </a:cxn>
                <a:cxn ang="0">
                  <a:pos x="23" y="11"/>
                </a:cxn>
                <a:cxn ang="0">
                  <a:pos x="26" y="7"/>
                </a:cxn>
                <a:cxn ang="0">
                  <a:pos x="30" y="6"/>
                </a:cxn>
                <a:cxn ang="0">
                  <a:pos x="31" y="2"/>
                </a:cxn>
                <a:cxn ang="0">
                  <a:pos x="38" y="2"/>
                </a:cxn>
                <a:cxn ang="0">
                  <a:pos x="40" y="4"/>
                </a:cxn>
                <a:cxn ang="0">
                  <a:pos x="40" y="7"/>
                </a:cxn>
                <a:cxn ang="0">
                  <a:pos x="43" y="11"/>
                </a:cxn>
                <a:cxn ang="0">
                  <a:pos x="41" y="29"/>
                </a:cxn>
                <a:cxn ang="0">
                  <a:pos x="36" y="33"/>
                </a:cxn>
                <a:cxn ang="0">
                  <a:pos x="33" y="34"/>
                </a:cxn>
                <a:cxn ang="0">
                  <a:pos x="31" y="42"/>
                </a:cxn>
                <a:cxn ang="0">
                  <a:pos x="35" y="45"/>
                </a:cxn>
                <a:cxn ang="0">
                  <a:pos x="38" y="54"/>
                </a:cxn>
                <a:cxn ang="0">
                  <a:pos x="40" y="33"/>
                </a:cxn>
                <a:cxn ang="0">
                  <a:pos x="43" y="31"/>
                </a:cxn>
                <a:cxn ang="0">
                  <a:pos x="46" y="31"/>
                </a:cxn>
                <a:cxn ang="0">
                  <a:pos x="53" y="33"/>
                </a:cxn>
                <a:cxn ang="0">
                  <a:pos x="56" y="38"/>
                </a:cxn>
                <a:cxn ang="0">
                  <a:pos x="48" y="40"/>
                </a:cxn>
                <a:cxn ang="0">
                  <a:pos x="46" y="34"/>
                </a:cxn>
                <a:cxn ang="0">
                  <a:pos x="43" y="34"/>
                </a:cxn>
                <a:cxn ang="0">
                  <a:pos x="41" y="36"/>
                </a:cxn>
                <a:cxn ang="0">
                  <a:pos x="41" y="42"/>
                </a:cxn>
                <a:cxn ang="0">
                  <a:pos x="41" y="56"/>
                </a:cxn>
                <a:cxn ang="0">
                  <a:pos x="36" y="63"/>
                </a:cxn>
                <a:cxn ang="0">
                  <a:pos x="38" y="81"/>
                </a:cxn>
                <a:cxn ang="0">
                  <a:pos x="25" y="89"/>
                </a:cxn>
                <a:cxn ang="0">
                  <a:pos x="20" y="81"/>
                </a:cxn>
                <a:cxn ang="0">
                  <a:pos x="23" y="78"/>
                </a:cxn>
                <a:cxn ang="0">
                  <a:pos x="30" y="76"/>
                </a:cxn>
                <a:cxn ang="0">
                  <a:pos x="28" y="71"/>
                </a:cxn>
                <a:cxn ang="0">
                  <a:pos x="20" y="71"/>
                </a:cxn>
                <a:cxn ang="0">
                  <a:pos x="8" y="63"/>
                </a:cxn>
                <a:cxn ang="0">
                  <a:pos x="8" y="56"/>
                </a:cxn>
                <a:cxn ang="0">
                  <a:pos x="12" y="54"/>
                </a:cxn>
                <a:cxn ang="0">
                  <a:pos x="13" y="54"/>
                </a:cxn>
                <a:cxn ang="0">
                  <a:pos x="18" y="60"/>
                </a:cxn>
                <a:cxn ang="0">
                  <a:pos x="18" y="60"/>
                </a:cxn>
                <a:cxn ang="0">
                  <a:pos x="20" y="51"/>
                </a:cxn>
                <a:cxn ang="0">
                  <a:pos x="22" y="51"/>
                </a:cxn>
                <a:cxn ang="0">
                  <a:pos x="22" y="47"/>
                </a:cxn>
                <a:cxn ang="0">
                  <a:pos x="12" y="47"/>
                </a:cxn>
                <a:cxn ang="0">
                  <a:pos x="0" y="40"/>
                </a:cxn>
                <a:cxn ang="0">
                  <a:pos x="2" y="31"/>
                </a:cxn>
                <a:cxn ang="0">
                  <a:pos x="7" y="38"/>
                </a:cxn>
                <a:cxn ang="0">
                  <a:pos x="12" y="40"/>
                </a:cxn>
                <a:cxn ang="0">
                  <a:pos x="13" y="36"/>
                </a:cxn>
                <a:cxn ang="0">
                  <a:pos x="12" y="33"/>
                </a:cxn>
                <a:cxn ang="0">
                  <a:pos x="8" y="31"/>
                </a:cxn>
                <a:cxn ang="0">
                  <a:pos x="5" y="22"/>
                </a:cxn>
                <a:cxn ang="0">
                  <a:pos x="4" y="18"/>
                </a:cxn>
                <a:cxn ang="0">
                  <a:pos x="7" y="15"/>
                </a:cxn>
                <a:cxn ang="0">
                  <a:pos x="12" y="15"/>
                </a:cxn>
              </a:cxnLst>
              <a:rect l="0" t="0" r="r" b="b"/>
              <a:pathLst>
                <a:path w="56" h="89">
                  <a:moveTo>
                    <a:pt x="12" y="24"/>
                  </a:moveTo>
                  <a:lnTo>
                    <a:pt x="12" y="24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18" y="25"/>
                  </a:lnTo>
                  <a:lnTo>
                    <a:pt x="18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2" y="13"/>
                  </a:lnTo>
                  <a:lnTo>
                    <a:pt x="22" y="13"/>
                  </a:lnTo>
                  <a:lnTo>
                    <a:pt x="20" y="13"/>
                  </a:lnTo>
                  <a:lnTo>
                    <a:pt x="20" y="11"/>
                  </a:lnTo>
                  <a:lnTo>
                    <a:pt x="20" y="11"/>
                  </a:lnTo>
                  <a:lnTo>
                    <a:pt x="22" y="11"/>
                  </a:lnTo>
                  <a:lnTo>
                    <a:pt x="22" y="11"/>
                  </a:lnTo>
                  <a:lnTo>
                    <a:pt x="22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1" y="4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4"/>
                  </a:lnTo>
                  <a:lnTo>
                    <a:pt x="38" y="4"/>
                  </a:lnTo>
                  <a:lnTo>
                    <a:pt x="38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6"/>
                  </a:lnTo>
                  <a:lnTo>
                    <a:pt x="40" y="6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40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3" y="43"/>
                  </a:lnTo>
                  <a:lnTo>
                    <a:pt x="33" y="43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1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4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29"/>
                  </a:lnTo>
                  <a:lnTo>
                    <a:pt x="48" y="31"/>
                  </a:lnTo>
                  <a:lnTo>
                    <a:pt x="49" y="31"/>
                  </a:lnTo>
                  <a:lnTo>
                    <a:pt x="49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4"/>
                  </a:lnTo>
                  <a:lnTo>
                    <a:pt x="54" y="34"/>
                  </a:lnTo>
                  <a:lnTo>
                    <a:pt x="54" y="34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6" y="40"/>
                  </a:lnTo>
                  <a:lnTo>
                    <a:pt x="54" y="40"/>
                  </a:lnTo>
                  <a:lnTo>
                    <a:pt x="54" y="40"/>
                  </a:lnTo>
                  <a:lnTo>
                    <a:pt x="54" y="40"/>
                  </a:lnTo>
                  <a:lnTo>
                    <a:pt x="51" y="40"/>
                  </a:lnTo>
                  <a:lnTo>
                    <a:pt x="48" y="40"/>
                  </a:lnTo>
                  <a:lnTo>
                    <a:pt x="48" y="40"/>
                  </a:lnTo>
                  <a:lnTo>
                    <a:pt x="48" y="40"/>
                  </a:lnTo>
                  <a:lnTo>
                    <a:pt x="46" y="38"/>
                  </a:lnTo>
                  <a:lnTo>
                    <a:pt x="46" y="38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5" y="34"/>
                  </a:lnTo>
                  <a:lnTo>
                    <a:pt x="45" y="34"/>
                  </a:lnTo>
                  <a:lnTo>
                    <a:pt x="45" y="33"/>
                  </a:lnTo>
                  <a:lnTo>
                    <a:pt x="43" y="33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1" y="43"/>
                  </a:lnTo>
                  <a:lnTo>
                    <a:pt x="41" y="43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38" y="72"/>
                  </a:lnTo>
                  <a:lnTo>
                    <a:pt x="38" y="72"/>
                  </a:lnTo>
                  <a:lnTo>
                    <a:pt x="38" y="81"/>
                  </a:lnTo>
                  <a:lnTo>
                    <a:pt x="38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1" y="89"/>
                  </a:lnTo>
                  <a:lnTo>
                    <a:pt x="30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2" y="87"/>
                  </a:lnTo>
                  <a:lnTo>
                    <a:pt x="22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5"/>
                  </a:lnTo>
                  <a:lnTo>
                    <a:pt x="22" y="83"/>
                  </a:lnTo>
                  <a:lnTo>
                    <a:pt x="22" y="83"/>
                  </a:lnTo>
                  <a:lnTo>
                    <a:pt x="22" y="81"/>
                  </a:lnTo>
                  <a:lnTo>
                    <a:pt x="22" y="81"/>
                  </a:lnTo>
                  <a:lnTo>
                    <a:pt x="20" y="81"/>
                  </a:lnTo>
                  <a:lnTo>
                    <a:pt x="20" y="80"/>
                  </a:lnTo>
                  <a:lnTo>
                    <a:pt x="20" y="80"/>
                  </a:lnTo>
                  <a:lnTo>
                    <a:pt x="20" y="80"/>
                  </a:lnTo>
                  <a:lnTo>
                    <a:pt x="22" y="80"/>
                  </a:lnTo>
                  <a:lnTo>
                    <a:pt x="22" y="80"/>
                  </a:lnTo>
                  <a:lnTo>
                    <a:pt x="22" y="78"/>
                  </a:lnTo>
                  <a:lnTo>
                    <a:pt x="22" y="78"/>
                  </a:lnTo>
                  <a:lnTo>
                    <a:pt x="22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6" y="71"/>
                  </a:lnTo>
                  <a:lnTo>
                    <a:pt x="26" y="71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2"/>
                  </a:lnTo>
                  <a:lnTo>
                    <a:pt x="22" y="72"/>
                  </a:lnTo>
                  <a:lnTo>
                    <a:pt x="20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7" y="63"/>
                  </a:lnTo>
                  <a:lnTo>
                    <a:pt x="7" y="60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8" y="58"/>
                  </a:lnTo>
                  <a:lnTo>
                    <a:pt x="8" y="58"/>
                  </a:lnTo>
                  <a:lnTo>
                    <a:pt x="8" y="58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4"/>
                  </a:lnTo>
                  <a:lnTo>
                    <a:pt x="13" y="54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5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4" y="45"/>
                  </a:lnTo>
                  <a:lnTo>
                    <a:pt x="0" y="43"/>
                  </a:lnTo>
                  <a:lnTo>
                    <a:pt x="0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4" y="33"/>
                  </a:lnTo>
                  <a:lnTo>
                    <a:pt x="4" y="33"/>
                  </a:lnTo>
                  <a:lnTo>
                    <a:pt x="4" y="33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8" y="40"/>
                  </a:lnTo>
                  <a:lnTo>
                    <a:pt x="8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7" y="29"/>
                  </a:lnTo>
                  <a:lnTo>
                    <a:pt x="7" y="29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5" y="22"/>
                  </a:lnTo>
                  <a:lnTo>
                    <a:pt x="4" y="22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4" y="20"/>
                  </a:lnTo>
                  <a:lnTo>
                    <a:pt x="4" y="18"/>
                  </a:lnTo>
                  <a:lnTo>
                    <a:pt x="4" y="18"/>
                  </a:lnTo>
                  <a:lnTo>
                    <a:pt x="4" y="18"/>
                  </a:lnTo>
                  <a:lnTo>
                    <a:pt x="5" y="18"/>
                  </a:lnTo>
                  <a:lnTo>
                    <a:pt x="5" y="16"/>
                  </a:lnTo>
                  <a:lnTo>
                    <a:pt x="5" y="16"/>
                  </a:lnTo>
                  <a:lnTo>
                    <a:pt x="5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50" name="Freeform 26"/>
            <p:cNvSpPr>
              <a:spLocks/>
            </p:cNvSpPr>
            <p:nvPr/>
          </p:nvSpPr>
          <p:spPr bwMode="auto">
            <a:xfrm>
              <a:off x="215" y="278"/>
              <a:ext cx="57" cy="87"/>
            </a:xfrm>
            <a:custGeom>
              <a:avLst/>
              <a:gdLst/>
              <a:ahLst/>
              <a:cxnLst>
                <a:cxn ang="0">
                  <a:pos x="18" y="26"/>
                </a:cxn>
                <a:cxn ang="0">
                  <a:pos x="21" y="24"/>
                </a:cxn>
                <a:cxn ang="0">
                  <a:pos x="20" y="18"/>
                </a:cxn>
                <a:cxn ang="0">
                  <a:pos x="18" y="17"/>
                </a:cxn>
                <a:cxn ang="0">
                  <a:pos x="25" y="13"/>
                </a:cxn>
                <a:cxn ang="0">
                  <a:pos x="21" y="9"/>
                </a:cxn>
                <a:cxn ang="0">
                  <a:pos x="26" y="8"/>
                </a:cxn>
                <a:cxn ang="0">
                  <a:pos x="28" y="6"/>
                </a:cxn>
                <a:cxn ang="0">
                  <a:pos x="30" y="4"/>
                </a:cxn>
                <a:cxn ang="0">
                  <a:pos x="38" y="0"/>
                </a:cxn>
                <a:cxn ang="0">
                  <a:pos x="39" y="4"/>
                </a:cxn>
                <a:cxn ang="0">
                  <a:pos x="39" y="8"/>
                </a:cxn>
                <a:cxn ang="0">
                  <a:pos x="43" y="9"/>
                </a:cxn>
                <a:cxn ang="0">
                  <a:pos x="41" y="27"/>
                </a:cxn>
                <a:cxn ang="0">
                  <a:pos x="36" y="33"/>
                </a:cxn>
                <a:cxn ang="0">
                  <a:pos x="33" y="35"/>
                </a:cxn>
                <a:cxn ang="0">
                  <a:pos x="33" y="44"/>
                </a:cxn>
                <a:cxn ang="0">
                  <a:pos x="36" y="45"/>
                </a:cxn>
                <a:cxn ang="0">
                  <a:pos x="38" y="56"/>
                </a:cxn>
                <a:cxn ang="0">
                  <a:pos x="39" y="33"/>
                </a:cxn>
                <a:cxn ang="0">
                  <a:pos x="43" y="29"/>
                </a:cxn>
                <a:cxn ang="0">
                  <a:pos x="46" y="29"/>
                </a:cxn>
                <a:cxn ang="0">
                  <a:pos x="53" y="33"/>
                </a:cxn>
                <a:cxn ang="0">
                  <a:pos x="56" y="38"/>
                </a:cxn>
                <a:cxn ang="0">
                  <a:pos x="48" y="38"/>
                </a:cxn>
                <a:cxn ang="0">
                  <a:pos x="46" y="35"/>
                </a:cxn>
                <a:cxn ang="0">
                  <a:pos x="43" y="35"/>
                </a:cxn>
                <a:cxn ang="0">
                  <a:pos x="41" y="36"/>
                </a:cxn>
                <a:cxn ang="0">
                  <a:pos x="41" y="40"/>
                </a:cxn>
                <a:cxn ang="0">
                  <a:pos x="43" y="51"/>
                </a:cxn>
                <a:cxn ang="0">
                  <a:pos x="35" y="62"/>
                </a:cxn>
                <a:cxn ang="0">
                  <a:pos x="38" y="82"/>
                </a:cxn>
                <a:cxn ang="0">
                  <a:pos x="23" y="87"/>
                </a:cxn>
                <a:cxn ang="0">
                  <a:pos x="21" y="82"/>
                </a:cxn>
                <a:cxn ang="0">
                  <a:pos x="23" y="78"/>
                </a:cxn>
                <a:cxn ang="0">
                  <a:pos x="30" y="76"/>
                </a:cxn>
                <a:cxn ang="0">
                  <a:pos x="28" y="71"/>
                </a:cxn>
                <a:cxn ang="0">
                  <a:pos x="21" y="71"/>
                </a:cxn>
                <a:cxn ang="0">
                  <a:pos x="10" y="65"/>
                </a:cxn>
                <a:cxn ang="0">
                  <a:pos x="7" y="56"/>
                </a:cxn>
                <a:cxn ang="0">
                  <a:pos x="12" y="55"/>
                </a:cxn>
                <a:cxn ang="0">
                  <a:pos x="13" y="55"/>
                </a:cxn>
                <a:cxn ang="0">
                  <a:pos x="18" y="60"/>
                </a:cxn>
                <a:cxn ang="0">
                  <a:pos x="18" y="58"/>
                </a:cxn>
                <a:cxn ang="0">
                  <a:pos x="18" y="51"/>
                </a:cxn>
                <a:cxn ang="0">
                  <a:pos x="21" y="49"/>
                </a:cxn>
                <a:cxn ang="0">
                  <a:pos x="21" y="47"/>
                </a:cxn>
                <a:cxn ang="0">
                  <a:pos x="12" y="47"/>
                </a:cxn>
                <a:cxn ang="0">
                  <a:pos x="0" y="38"/>
                </a:cxn>
                <a:cxn ang="0">
                  <a:pos x="2" y="31"/>
                </a:cxn>
                <a:cxn ang="0">
                  <a:pos x="7" y="36"/>
                </a:cxn>
                <a:cxn ang="0">
                  <a:pos x="12" y="38"/>
                </a:cxn>
                <a:cxn ang="0">
                  <a:pos x="12" y="36"/>
                </a:cxn>
                <a:cxn ang="0">
                  <a:pos x="12" y="35"/>
                </a:cxn>
                <a:cxn ang="0">
                  <a:pos x="8" y="31"/>
                </a:cxn>
                <a:cxn ang="0">
                  <a:pos x="5" y="22"/>
                </a:cxn>
                <a:cxn ang="0">
                  <a:pos x="3" y="17"/>
                </a:cxn>
                <a:cxn ang="0">
                  <a:pos x="7" y="15"/>
                </a:cxn>
                <a:cxn ang="0">
                  <a:pos x="12" y="15"/>
                </a:cxn>
              </a:cxnLst>
              <a:rect l="0" t="0" r="r" b="b"/>
              <a:pathLst>
                <a:path w="56" h="87">
                  <a:moveTo>
                    <a:pt x="12" y="24"/>
                  </a:moveTo>
                  <a:lnTo>
                    <a:pt x="12" y="24"/>
                  </a:lnTo>
                  <a:lnTo>
                    <a:pt x="13" y="24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5" y="26"/>
                  </a:lnTo>
                  <a:lnTo>
                    <a:pt x="17" y="26"/>
                  </a:lnTo>
                  <a:lnTo>
                    <a:pt x="18" y="26"/>
                  </a:lnTo>
                  <a:lnTo>
                    <a:pt x="18" y="26"/>
                  </a:lnTo>
                  <a:lnTo>
                    <a:pt x="18" y="26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2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20" y="17"/>
                  </a:lnTo>
                  <a:lnTo>
                    <a:pt x="20" y="15"/>
                  </a:lnTo>
                  <a:lnTo>
                    <a:pt x="21" y="15"/>
                  </a:lnTo>
                  <a:lnTo>
                    <a:pt x="21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1" y="13"/>
                  </a:lnTo>
                  <a:lnTo>
                    <a:pt x="21" y="13"/>
                  </a:lnTo>
                  <a:lnTo>
                    <a:pt x="21" y="13"/>
                  </a:lnTo>
                  <a:lnTo>
                    <a:pt x="21" y="11"/>
                  </a:lnTo>
                  <a:lnTo>
                    <a:pt x="21" y="11"/>
                  </a:lnTo>
                  <a:lnTo>
                    <a:pt x="21" y="9"/>
                  </a:lnTo>
                  <a:lnTo>
                    <a:pt x="21" y="9"/>
                  </a:lnTo>
                  <a:lnTo>
                    <a:pt x="21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8" y="8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6"/>
                  </a:lnTo>
                  <a:lnTo>
                    <a:pt x="39" y="6"/>
                  </a:lnTo>
                  <a:lnTo>
                    <a:pt x="39" y="6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3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4" y="18"/>
                  </a:lnTo>
                  <a:lnTo>
                    <a:pt x="44" y="20"/>
                  </a:lnTo>
                  <a:lnTo>
                    <a:pt x="43" y="22"/>
                  </a:lnTo>
                  <a:lnTo>
                    <a:pt x="43" y="24"/>
                  </a:lnTo>
                  <a:lnTo>
                    <a:pt x="43" y="26"/>
                  </a:lnTo>
                  <a:lnTo>
                    <a:pt x="41" y="27"/>
                  </a:lnTo>
                  <a:lnTo>
                    <a:pt x="41" y="29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3"/>
                  </a:lnTo>
                  <a:lnTo>
                    <a:pt x="35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38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5" y="44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5"/>
                  </a:lnTo>
                  <a:lnTo>
                    <a:pt x="38" y="55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5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29"/>
                  </a:lnTo>
                  <a:lnTo>
                    <a:pt x="43" y="29"/>
                  </a:lnTo>
                  <a:lnTo>
                    <a:pt x="43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8" y="29"/>
                  </a:lnTo>
                  <a:lnTo>
                    <a:pt x="48" y="27"/>
                  </a:lnTo>
                  <a:lnTo>
                    <a:pt x="48" y="29"/>
                  </a:lnTo>
                  <a:lnTo>
                    <a:pt x="49" y="29"/>
                  </a:lnTo>
                  <a:lnTo>
                    <a:pt x="49" y="29"/>
                  </a:lnTo>
                  <a:lnTo>
                    <a:pt x="49" y="29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5"/>
                  </a:lnTo>
                  <a:lnTo>
                    <a:pt x="54" y="35"/>
                  </a:lnTo>
                  <a:lnTo>
                    <a:pt x="54" y="35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4" y="38"/>
                  </a:lnTo>
                  <a:lnTo>
                    <a:pt x="54" y="38"/>
                  </a:lnTo>
                  <a:lnTo>
                    <a:pt x="53" y="38"/>
                  </a:lnTo>
                  <a:lnTo>
                    <a:pt x="53" y="38"/>
                  </a:lnTo>
                  <a:lnTo>
                    <a:pt x="51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5"/>
                  </a:lnTo>
                  <a:lnTo>
                    <a:pt x="46" y="35"/>
                  </a:lnTo>
                  <a:lnTo>
                    <a:pt x="46" y="35"/>
                  </a:lnTo>
                  <a:lnTo>
                    <a:pt x="44" y="35"/>
                  </a:lnTo>
                  <a:lnTo>
                    <a:pt x="44" y="35"/>
                  </a:lnTo>
                  <a:lnTo>
                    <a:pt x="44" y="35"/>
                  </a:lnTo>
                  <a:lnTo>
                    <a:pt x="44" y="33"/>
                  </a:lnTo>
                  <a:lnTo>
                    <a:pt x="43" y="33"/>
                  </a:lnTo>
                  <a:lnTo>
                    <a:pt x="43" y="33"/>
                  </a:lnTo>
                  <a:lnTo>
                    <a:pt x="43" y="33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8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2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3" y="44"/>
                  </a:lnTo>
                  <a:lnTo>
                    <a:pt x="43" y="44"/>
                  </a:lnTo>
                  <a:lnTo>
                    <a:pt x="43" y="44"/>
                  </a:lnTo>
                  <a:lnTo>
                    <a:pt x="43" y="47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39" y="60"/>
                  </a:lnTo>
                  <a:lnTo>
                    <a:pt x="39" y="60"/>
                  </a:lnTo>
                  <a:lnTo>
                    <a:pt x="38" y="58"/>
                  </a:lnTo>
                  <a:lnTo>
                    <a:pt x="36" y="58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5" y="62"/>
                  </a:lnTo>
                  <a:lnTo>
                    <a:pt x="35" y="64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71"/>
                  </a:lnTo>
                  <a:lnTo>
                    <a:pt x="38" y="71"/>
                  </a:lnTo>
                  <a:lnTo>
                    <a:pt x="39" y="73"/>
                  </a:lnTo>
                  <a:lnTo>
                    <a:pt x="39" y="73"/>
                  </a:lnTo>
                  <a:lnTo>
                    <a:pt x="39" y="82"/>
                  </a:lnTo>
                  <a:lnTo>
                    <a:pt x="39" y="82"/>
                  </a:lnTo>
                  <a:lnTo>
                    <a:pt x="38" y="82"/>
                  </a:lnTo>
                  <a:lnTo>
                    <a:pt x="38" y="82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7"/>
                  </a:lnTo>
                  <a:lnTo>
                    <a:pt x="33" y="87"/>
                  </a:lnTo>
                  <a:lnTo>
                    <a:pt x="31" y="87"/>
                  </a:lnTo>
                  <a:lnTo>
                    <a:pt x="30" y="87"/>
                  </a:lnTo>
                  <a:lnTo>
                    <a:pt x="25" y="87"/>
                  </a:lnTo>
                  <a:lnTo>
                    <a:pt x="23" y="87"/>
                  </a:lnTo>
                  <a:lnTo>
                    <a:pt x="21" y="87"/>
                  </a:lnTo>
                  <a:lnTo>
                    <a:pt x="21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1" y="83"/>
                  </a:lnTo>
                  <a:lnTo>
                    <a:pt x="21" y="83"/>
                  </a:lnTo>
                  <a:lnTo>
                    <a:pt x="21" y="82"/>
                  </a:lnTo>
                  <a:lnTo>
                    <a:pt x="21" y="82"/>
                  </a:lnTo>
                  <a:lnTo>
                    <a:pt x="21" y="82"/>
                  </a:lnTo>
                  <a:lnTo>
                    <a:pt x="21" y="80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3"/>
                  </a:lnTo>
                  <a:lnTo>
                    <a:pt x="30" y="73"/>
                  </a:lnTo>
                  <a:lnTo>
                    <a:pt x="30" y="73"/>
                  </a:lnTo>
                  <a:lnTo>
                    <a:pt x="30" y="73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6" y="69"/>
                  </a:lnTo>
                  <a:lnTo>
                    <a:pt x="26" y="71"/>
                  </a:lnTo>
                  <a:lnTo>
                    <a:pt x="25" y="73"/>
                  </a:lnTo>
                  <a:lnTo>
                    <a:pt x="25" y="73"/>
                  </a:lnTo>
                  <a:lnTo>
                    <a:pt x="25" y="73"/>
                  </a:lnTo>
                  <a:lnTo>
                    <a:pt x="23" y="73"/>
                  </a:lnTo>
                  <a:lnTo>
                    <a:pt x="21" y="73"/>
                  </a:lnTo>
                  <a:lnTo>
                    <a:pt x="21" y="73"/>
                  </a:lnTo>
                  <a:lnTo>
                    <a:pt x="21" y="71"/>
                  </a:lnTo>
                  <a:lnTo>
                    <a:pt x="21" y="71"/>
                  </a:lnTo>
                  <a:lnTo>
                    <a:pt x="20" y="69"/>
                  </a:lnTo>
                  <a:lnTo>
                    <a:pt x="15" y="67"/>
                  </a:lnTo>
                  <a:lnTo>
                    <a:pt x="13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7" y="64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7" y="58"/>
                  </a:lnTo>
                  <a:lnTo>
                    <a:pt x="7" y="58"/>
                  </a:lnTo>
                  <a:lnTo>
                    <a:pt x="7" y="56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5"/>
                  </a:lnTo>
                  <a:lnTo>
                    <a:pt x="10" y="55"/>
                  </a:lnTo>
                  <a:lnTo>
                    <a:pt x="10" y="55"/>
                  </a:lnTo>
                  <a:lnTo>
                    <a:pt x="12" y="55"/>
                  </a:lnTo>
                  <a:lnTo>
                    <a:pt x="12" y="55"/>
                  </a:lnTo>
                  <a:lnTo>
                    <a:pt x="12" y="55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1"/>
                  </a:lnTo>
                  <a:lnTo>
                    <a:pt x="12" y="51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5"/>
                  </a:lnTo>
                  <a:lnTo>
                    <a:pt x="13" y="55"/>
                  </a:lnTo>
                  <a:lnTo>
                    <a:pt x="15" y="55"/>
                  </a:lnTo>
                  <a:lnTo>
                    <a:pt x="15" y="55"/>
                  </a:lnTo>
                  <a:lnTo>
                    <a:pt x="15" y="58"/>
                  </a:lnTo>
                  <a:lnTo>
                    <a:pt x="15" y="58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58"/>
                  </a:lnTo>
                  <a:lnTo>
                    <a:pt x="20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7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4"/>
                  </a:lnTo>
                  <a:lnTo>
                    <a:pt x="3" y="44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0" y="38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3" y="31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5"/>
                  </a:lnTo>
                  <a:lnTo>
                    <a:pt x="5" y="35"/>
                  </a:lnTo>
                  <a:lnTo>
                    <a:pt x="5" y="35"/>
                  </a:lnTo>
                  <a:lnTo>
                    <a:pt x="5" y="35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8" y="38"/>
                  </a:lnTo>
                  <a:lnTo>
                    <a:pt x="8" y="38"/>
                  </a:lnTo>
                  <a:lnTo>
                    <a:pt x="10" y="38"/>
                  </a:lnTo>
                  <a:lnTo>
                    <a:pt x="10" y="38"/>
                  </a:lnTo>
                  <a:lnTo>
                    <a:pt x="10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8" y="29"/>
                  </a:lnTo>
                  <a:lnTo>
                    <a:pt x="8" y="29"/>
                  </a:lnTo>
                  <a:lnTo>
                    <a:pt x="7" y="27"/>
                  </a:lnTo>
                  <a:lnTo>
                    <a:pt x="7" y="27"/>
                  </a:lnTo>
                  <a:lnTo>
                    <a:pt x="7" y="26"/>
                  </a:lnTo>
                  <a:lnTo>
                    <a:pt x="7" y="26"/>
                  </a:lnTo>
                  <a:lnTo>
                    <a:pt x="7" y="24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5" y="22"/>
                  </a:lnTo>
                  <a:lnTo>
                    <a:pt x="3" y="22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3" y="17"/>
                  </a:lnTo>
                  <a:lnTo>
                    <a:pt x="3" y="17"/>
                  </a:lnTo>
                  <a:lnTo>
                    <a:pt x="5" y="17"/>
                  </a:lnTo>
                  <a:lnTo>
                    <a:pt x="5" y="17"/>
                  </a:lnTo>
                  <a:lnTo>
                    <a:pt x="5" y="17"/>
                  </a:lnTo>
                  <a:lnTo>
                    <a:pt x="7" y="17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10" y="13"/>
                  </a:lnTo>
                  <a:lnTo>
                    <a:pt x="12" y="13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2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51" name="Freeform 27"/>
            <p:cNvSpPr>
              <a:spLocks/>
            </p:cNvSpPr>
            <p:nvPr/>
          </p:nvSpPr>
          <p:spPr bwMode="auto">
            <a:xfrm>
              <a:off x="172" y="231"/>
              <a:ext cx="145" cy="125"/>
            </a:xfrm>
            <a:custGeom>
              <a:avLst/>
              <a:gdLst/>
              <a:ahLst/>
              <a:cxnLst>
                <a:cxn ang="0">
                  <a:pos x="0" y="99"/>
                </a:cxn>
                <a:cxn ang="0">
                  <a:pos x="72" y="0"/>
                </a:cxn>
                <a:cxn ang="0">
                  <a:pos x="146" y="99"/>
                </a:cxn>
                <a:cxn ang="0">
                  <a:pos x="146" y="122"/>
                </a:cxn>
                <a:cxn ang="0">
                  <a:pos x="72" y="30"/>
                </a:cxn>
                <a:cxn ang="0">
                  <a:pos x="2" y="124"/>
                </a:cxn>
                <a:cxn ang="0">
                  <a:pos x="0" y="99"/>
                </a:cxn>
              </a:cxnLst>
              <a:rect l="0" t="0" r="r" b="b"/>
              <a:pathLst>
                <a:path w="146" h="124">
                  <a:moveTo>
                    <a:pt x="0" y="99"/>
                  </a:moveTo>
                  <a:lnTo>
                    <a:pt x="72" y="0"/>
                  </a:lnTo>
                  <a:lnTo>
                    <a:pt x="146" y="99"/>
                  </a:lnTo>
                  <a:lnTo>
                    <a:pt x="146" y="122"/>
                  </a:lnTo>
                  <a:lnTo>
                    <a:pt x="72" y="30"/>
                  </a:lnTo>
                  <a:lnTo>
                    <a:pt x="2" y="124"/>
                  </a:lnTo>
                  <a:lnTo>
                    <a:pt x="0" y="99"/>
                  </a:lnTo>
                  <a:close/>
                </a:path>
              </a:pathLst>
            </a:custGeom>
            <a:solidFill>
              <a:srgbClr val="F9A03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52" name="Freeform 28"/>
            <p:cNvSpPr>
              <a:spLocks/>
            </p:cNvSpPr>
            <p:nvPr/>
          </p:nvSpPr>
          <p:spPr bwMode="auto">
            <a:xfrm>
              <a:off x="326" y="204"/>
              <a:ext cx="5" cy="170"/>
            </a:xfrm>
            <a:custGeom>
              <a:avLst/>
              <a:gdLst/>
              <a:ahLst/>
              <a:cxnLst>
                <a:cxn ang="0">
                  <a:pos x="3" y="171"/>
                </a:cxn>
                <a:cxn ang="0">
                  <a:pos x="5" y="169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169"/>
                </a:cxn>
                <a:cxn ang="0">
                  <a:pos x="3" y="171"/>
                </a:cxn>
                <a:cxn ang="0">
                  <a:pos x="3" y="171"/>
                </a:cxn>
                <a:cxn ang="0">
                  <a:pos x="5" y="171"/>
                </a:cxn>
                <a:cxn ang="0">
                  <a:pos x="5" y="169"/>
                </a:cxn>
                <a:cxn ang="0">
                  <a:pos x="3" y="171"/>
                </a:cxn>
              </a:cxnLst>
              <a:rect l="0" t="0" r="r" b="b"/>
              <a:pathLst>
                <a:path w="5" h="171">
                  <a:moveTo>
                    <a:pt x="3" y="171"/>
                  </a:moveTo>
                  <a:lnTo>
                    <a:pt x="5" y="16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69"/>
                  </a:lnTo>
                  <a:lnTo>
                    <a:pt x="3" y="171"/>
                  </a:lnTo>
                  <a:lnTo>
                    <a:pt x="3" y="171"/>
                  </a:lnTo>
                  <a:lnTo>
                    <a:pt x="5" y="171"/>
                  </a:lnTo>
                  <a:lnTo>
                    <a:pt x="5" y="169"/>
                  </a:lnTo>
                  <a:lnTo>
                    <a:pt x="3" y="171"/>
                  </a:lnTo>
                  <a:close/>
                </a:path>
              </a:pathLst>
            </a:custGeom>
            <a:solidFill>
              <a:srgbClr val="61BFF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53" name="Rectangle 29"/>
            <p:cNvSpPr>
              <a:spLocks noChangeArrowheads="1"/>
            </p:cNvSpPr>
            <p:nvPr/>
          </p:nvSpPr>
          <p:spPr bwMode="auto">
            <a:xfrm>
              <a:off x="170" y="371"/>
              <a:ext cx="159" cy="4"/>
            </a:xfrm>
            <a:prstGeom prst="rect">
              <a:avLst/>
            </a:prstGeom>
            <a:solidFill>
              <a:srgbClr val="61BFF3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54" name="Freeform 30"/>
            <p:cNvSpPr>
              <a:spLocks/>
            </p:cNvSpPr>
            <p:nvPr/>
          </p:nvSpPr>
          <p:spPr bwMode="auto">
            <a:xfrm>
              <a:off x="149" y="195"/>
              <a:ext cx="504" cy="9"/>
            </a:xfrm>
            <a:custGeom>
              <a:avLst/>
              <a:gdLst/>
              <a:ahLst/>
              <a:cxnLst>
                <a:cxn ang="0">
                  <a:pos x="505" y="7"/>
                </a:cxn>
                <a:cxn ang="0">
                  <a:pos x="505" y="0"/>
                </a:cxn>
                <a:cxn ang="0">
                  <a:pos x="0" y="1"/>
                </a:cxn>
                <a:cxn ang="0">
                  <a:pos x="0" y="9"/>
                </a:cxn>
                <a:cxn ang="0">
                  <a:pos x="505" y="7"/>
                </a:cxn>
                <a:cxn ang="0">
                  <a:pos x="505" y="7"/>
                </a:cxn>
              </a:cxnLst>
              <a:rect l="0" t="0" r="r" b="b"/>
              <a:pathLst>
                <a:path w="505" h="9">
                  <a:moveTo>
                    <a:pt x="505" y="7"/>
                  </a:moveTo>
                  <a:lnTo>
                    <a:pt x="505" y="0"/>
                  </a:lnTo>
                  <a:lnTo>
                    <a:pt x="0" y="1"/>
                  </a:lnTo>
                  <a:lnTo>
                    <a:pt x="0" y="9"/>
                  </a:lnTo>
                  <a:lnTo>
                    <a:pt x="505" y="7"/>
                  </a:lnTo>
                  <a:lnTo>
                    <a:pt x="505" y="7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55" name="Freeform 31"/>
            <p:cNvSpPr>
              <a:spLocks/>
            </p:cNvSpPr>
            <p:nvPr/>
          </p:nvSpPr>
          <p:spPr bwMode="auto">
            <a:xfrm>
              <a:off x="652" y="195"/>
              <a:ext cx="5" cy="38"/>
            </a:xfrm>
            <a:custGeom>
              <a:avLst/>
              <a:gdLst/>
              <a:ahLst/>
              <a:cxnLst>
                <a:cxn ang="0">
                  <a:pos x="6" y="37"/>
                </a:cxn>
                <a:cxn ang="0">
                  <a:pos x="6" y="37"/>
                </a:cxn>
                <a:cxn ang="0">
                  <a:pos x="6" y="16"/>
                </a:cxn>
                <a:cxn ang="0">
                  <a:pos x="3" y="0"/>
                </a:cxn>
                <a:cxn ang="0">
                  <a:pos x="3" y="7"/>
                </a:cxn>
                <a:cxn ang="0">
                  <a:pos x="1" y="16"/>
                </a:cxn>
                <a:cxn ang="0">
                  <a:pos x="0" y="36"/>
                </a:cxn>
                <a:cxn ang="0">
                  <a:pos x="0" y="36"/>
                </a:cxn>
                <a:cxn ang="0">
                  <a:pos x="6" y="37"/>
                </a:cxn>
              </a:cxnLst>
              <a:rect l="0" t="0" r="r" b="b"/>
              <a:pathLst>
                <a:path w="6" h="37">
                  <a:moveTo>
                    <a:pt x="6" y="37"/>
                  </a:moveTo>
                  <a:lnTo>
                    <a:pt x="6" y="37"/>
                  </a:lnTo>
                  <a:lnTo>
                    <a:pt x="6" y="16"/>
                  </a:lnTo>
                  <a:lnTo>
                    <a:pt x="3" y="0"/>
                  </a:lnTo>
                  <a:lnTo>
                    <a:pt x="3" y="7"/>
                  </a:lnTo>
                  <a:lnTo>
                    <a:pt x="1" y="16"/>
                  </a:lnTo>
                  <a:lnTo>
                    <a:pt x="0" y="36"/>
                  </a:lnTo>
                  <a:lnTo>
                    <a:pt x="0" y="36"/>
                  </a:lnTo>
                  <a:lnTo>
                    <a:pt x="6" y="37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56" name="Freeform 32"/>
            <p:cNvSpPr>
              <a:spLocks/>
            </p:cNvSpPr>
            <p:nvPr/>
          </p:nvSpPr>
          <p:spPr bwMode="auto">
            <a:xfrm>
              <a:off x="641" y="231"/>
              <a:ext cx="16" cy="130"/>
            </a:xfrm>
            <a:custGeom>
              <a:avLst/>
              <a:gdLst/>
              <a:ahLst/>
              <a:cxnLst>
                <a:cxn ang="0">
                  <a:pos x="5" y="131"/>
                </a:cxn>
                <a:cxn ang="0">
                  <a:pos x="5" y="131"/>
                </a:cxn>
                <a:cxn ang="0">
                  <a:pos x="11" y="86"/>
                </a:cxn>
                <a:cxn ang="0">
                  <a:pos x="13" y="47"/>
                </a:cxn>
                <a:cxn ang="0">
                  <a:pos x="15" y="16"/>
                </a:cxn>
                <a:cxn ang="0">
                  <a:pos x="16" y="1"/>
                </a:cxn>
                <a:cxn ang="0">
                  <a:pos x="10" y="0"/>
                </a:cxn>
                <a:cxn ang="0">
                  <a:pos x="10" y="16"/>
                </a:cxn>
                <a:cxn ang="0">
                  <a:pos x="8" y="47"/>
                </a:cxn>
                <a:cxn ang="0">
                  <a:pos x="3" y="86"/>
                </a:cxn>
                <a:cxn ang="0">
                  <a:pos x="0" y="130"/>
                </a:cxn>
                <a:cxn ang="0">
                  <a:pos x="0" y="130"/>
                </a:cxn>
                <a:cxn ang="0">
                  <a:pos x="5" y="131"/>
                </a:cxn>
              </a:cxnLst>
              <a:rect l="0" t="0" r="r" b="b"/>
              <a:pathLst>
                <a:path w="16" h="131">
                  <a:moveTo>
                    <a:pt x="5" y="131"/>
                  </a:moveTo>
                  <a:lnTo>
                    <a:pt x="5" y="131"/>
                  </a:lnTo>
                  <a:lnTo>
                    <a:pt x="11" y="86"/>
                  </a:lnTo>
                  <a:lnTo>
                    <a:pt x="13" y="47"/>
                  </a:lnTo>
                  <a:lnTo>
                    <a:pt x="15" y="16"/>
                  </a:lnTo>
                  <a:lnTo>
                    <a:pt x="16" y="1"/>
                  </a:lnTo>
                  <a:lnTo>
                    <a:pt x="10" y="0"/>
                  </a:lnTo>
                  <a:lnTo>
                    <a:pt x="10" y="16"/>
                  </a:lnTo>
                  <a:lnTo>
                    <a:pt x="8" y="47"/>
                  </a:lnTo>
                  <a:lnTo>
                    <a:pt x="3" y="86"/>
                  </a:lnTo>
                  <a:lnTo>
                    <a:pt x="0" y="130"/>
                  </a:lnTo>
                  <a:lnTo>
                    <a:pt x="0" y="130"/>
                  </a:lnTo>
                  <a:lnTo>
                    <a:pt x="5" y="131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57" name="Freeform 33"/>
            <p:cNvSpPr>
              <a:spLocks/>
            </p:cNvSpPr>
            <p:nvPr/>
          </p:nvSpPr>
          <p:spPr bwMode="auto">
            <a:xfrm>
              <a:off x="536" y="361"/>
              <a:ext cx="111" cy="344"/>
            </a:xfrm>
            <a:custGeom>
              <a:avLst/>
              <a:gdLst/>
              <a:ahLst/>
              <a:cxnLst>
                <a:cxn ang="0">
                  <a:pos x="5" y="344"/>
                </a:cxn>
                <a:cxn ang="0">
                  <a:pos x="5" y="344"/>
                </a:cxn>
                <a:cxn ang="0">
                  <a:pos x="16" y="324"/>
                </a:cxn>
                <a:cxn ang="0">
                  <a:pos x="28" y="305"/>
                </a:cxn>
                <a:cxn ang="0">
                  <a:pos x="38" y="285"/>
                </a:cxn>
                <a:cxn ang="0">
                  <a:pos x="46" y="265"/>
                </a:cxn>
                <a:cxn ang="0">
                  <a:pos x="62" y="223"/>
                </a:cxn>
                <a:cxn ang="0">
                  <a:pos x="74" y="182"/>
                </a:cxn>
                <a:cxn ang="0">
                  <a:pos x="85" y="139"/>
                </a:cxn>
                <a:cxn ang="0">
                  <a:pos x="95" y="93"/>
                </a:cxn>
                <a:cxn ang="0">
                  <a:pos x="103" y="48"/>
                </a:cxn>
                <a:cxn ang="0">
                  <a:pos x="110" y="1"/>
                </a:cxn>
                <a:cxn ang="0">
                  <a:pos x="105" y="0"/>
                </a:cxn>
                <a:cxn ang="0">
                  <a:pos x="97" y="47"/>
                </a:cxn>
                <a:cxn ang="0">
                  <a:pos x="88" y="93"/>
                </a:cxn>
                <a:cxn ang="0">
                  <a:pos x="80" y="137"/>
                </a:cxn>
                <a:cxn ang="0">
                  <a:pos x="69" y="180"/>
                </a:cxn>
                <a:cxn ang="0">
                  <a:pos x="56" y="222"/>
                </a:cxn>
                <a:cxn ang="0">
                  <a:pos x="39" y="263"/>
                </a:cxn>
                <a:cxn ang="0">
                  <a:pos x="31" y="283"/>
                </a:cxn>
                <a:cxn ang="0">
                  <a:pos x="21" y="303"/>
                </a:cxn>
                <a:cxn ang="0">
                  <a:pos x="11" y="323"/>
                </a:cxn>
                <a:cxn ang="0">
                  <a:pos x="0" y="341"/>
                </a:cxn>
                <a:cxn ang="0">
                  <a:pos x="0" y="341"/>
                </a:cxn>
                <a:cxn ang="0">
                  <a:pos x="5" y="344"/>
                </a:cxn>
              </a:cxnLst>
              <a:rect l="0" t="0" r="r" b="b"/>
              <a:pathLst>
                <a:path w="110" h="344">
                  <a:moveTo>
                    <a:pt x="5" y="344"/>
                  </a:moveTo>
                  <a:lnTo>
                    <a:pt x="5" y="344"/>
                  </a:lnTo>
                  <a:lnTo>
                    <a:pt x="16" y="324"/>
                  </a:lnTo>
                  <a:lnTo>
                    <a:pt x="28" y="305"/>
                  </a:lnTo>
                  <a:lnTo>
                    <a:pt x="38" y="285"/>
                  </a:lnTo>
                  <a:lnTo>
                    <a:pt x="46" y="265"/>
                  </a:lnTo>
                  <a:lnTo>
                    <a:pt x="62" y="223"/>
                  </a:lnTo>
                  <a:lnTo>
                    <a:pt x="74" y="182"/>
                  </a:lnTo>
                  <a:lnTo>
                    <a:pt x="85" y="139"/>
                  </a:lnTo>
                  <a:lnTo>
                    <a:pt x="95" y="93"/>
                  </a:lnTo>
                  <a:lnTo>
                    <a:pt x="103" y="48"/>
                  </a:lnTo>
                  <a:lnTo>
                    <a:pt x="110" y="1"/>
                  </a:lnTo>
                  <a:lnTo>
                    <a:pt x="105" y="0"/>
                  </a:lnTo>
                  <a:lnTo>
                    <a:pt x="97" y="47"/>
                  </a:lnTo>
                  <a:lnTo>
                    <a:pt x="88" y="93"/>
                  </a:lnTo>
                  <a:lnTo>
                    <a:pt x="80" y="137"/>
                  </a:lnTo>
                  <a:lnTo>
                    <a:pt x="69" y="180"/>
                  </a:lnTo>
                  <a:lnTo>
                    <a:pt x="56" y="222"/>
                  </a:lnTo>
                  <a:lnTo>
                    <a:pt x="39" y="263"/>
                  </a:lnTo>
                  <a:lnTo>
                    <a:pt x="31" y="283"/>
                  </a:lnTo>
                  <a:lnTo>
                    <a:pt x="21" y="303"/>
                  </a:lnTo>
                  <a:lnTo>
                    <a:pt x="11" y="323"/>
                  </a:lnTo>
                  <a:lnTo>
                    <a:pt x="0" y="341"/>
                  </a:lnTo>
                  <a:lnTo>
                    <a:pt x="0" y="341"/>
                  </a:lnTo>
                  <a:lnTo>
                    <a:pt x="5" y="34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58" name="Freeform 34"/>
            <p:cNvSpPr>
              <a:spLocks/>
            </p:cNvSpPr>
            <p:nvPr/>
          </p:nvSpPr>
          <p:spPr bwMode="auto">
            <a:xfrm>
              <a:off x="409" y="701"/>
              <a:ext cx="132" cy="155"/>
            </a:xfrm>
            <a:custGeom>
              <a:avLst/>
              <a:gdLst/>
              <a:ahLst/>
              <a:cxnLst>
                <a:cxn ang="0">
                  <a:pos x="0" y="155"/>
                </a:cxn>
                <a:cxn ang="0">
                  <a:pos x="0" y="155"/>
                </a:cxn>
                <a:cxn ang="0">
                  <a:pos x="8" y="153"/>
                </a:cxn>
                <a:cxn ang="0">
                  <a:pos x="18" y="146"/>
                </a:cxn>
                <a:cxn ang="0">
                  <a:pos x="31" y="131"/>
                </a:cxn>
                <a:cxn ang="0">
                  <a:pos x="49" y="113"/>
                </a:cxn>
                <a:cxn ang="0">
                  <a:pos x="67" y="90"/>
                </a:cxn>
                <a:cxn ang="0">
                  <a:pos x="88" y="65"/>
                </a:cxn>
                <a:cxn ang="0">
                  <a:pos x="111" y="34"/>
                </a:cxn>
                <a:cxn ang="0">
                  <a:pos x="131" y="3"/>
                </a:cxn>
                <a:cxn ang="0">
                  <a:pos x="126" y="0"/>
                </a:cxn>
                <a:cxn ang="0">
                  <a:pos x="105" y="30"/>
                </a:cxn>
                <a:cxn ang="0">
                  <a:pos x="83" y="59"/>
                </a:cxn>
                <a:cxn ang="0">
                  <a:pos x="64" y="86"/>
                </a:cxn>
                <a:cxn ang="0">
                  <a:pos x="44" y="108"/>
                </a:cxn>
                <a:cxn ang="0">
                  <a:pos x="26" y="126"/>
                </a:cxn>
                <a:cxn ang="0">
                  <a:pos x="13" y="139"/>
                </a:cxn>
                <a:cxn ang="0">
                  <a:pos x="5" y="148"/>
                </a:cxn>
                <a:cxn ang="0">
                  <a:pos x="5" y="149"/>
                </a:cxn>
                <a:cxn ang="0">
                  <a:pos x="5" y="149"/>
                </a:cxn>
                <a:cxn ang="0">
                  <a:pos x="0" y="155"/>
                </a:cxn>
              </a:cxnLst>
              <a:rect l="0" t="0" r="r" b="b"/>
              <a:pathLst>
                <a:path w="131" h="155">
                  <a:moveTo>
                    <a:pt x="0" y="155"/>
                  </a:moveTo>
                  <a:lnTo>
                    <a:pt x="0" y="155"/>
                  </a:lnTo>
                  <a:lnTo>
                    <a:pt x="8" y="153"/>
                  </a:lnTo>
                  <a:lnTo>
                    <a:pt x="18" y="146"/>
                  </a:lnTo>
                  <a:lnTo>
                    <a:pt x="31" y="131"/>
                  </a:lnTo>
                  <a:lnTo>
                    <a:pt x="49" y="113"/>
                  </a:lnTo>
                  <a:lnTo>
                    <a:pt x="67" y="90"/>
                  </a:lnTo>
                  <a:lnTo>
                    <a:pt x="88" y="65"/>
                  </a:lnTo>
                  <a:lnTo>
                    <a:pt x="111" y="34"/>
                  </a:lnTo>
                  <a:lnTo>
                    <a:pt x="131" y="3"/>
                  </a:lnTo>
                  <a:lnTo>
                    <a:pt x="126" y="0"/>
                  </a:lnTo>
                  <a:lnTo>
                    <a:pt x="105" y="30"/>
                  </a:lnTo>
                  <a:lnTo>
                    <a:pt x="83" y="59"/>
                  </a:lnTo>
                  <a:lnTo>
                    <a:pt x="64" y="86"/>
                  </a:lnTo>
                  <a:lnTo>
                    <a:pt x="44" y="108"/>
                  </a:lnTo>
                  <a:lnTo>
                    <a:pt x="26" y="126"/>
                  </a:lnTo>
                  <a:lnTo>
                    <a:pt x="13" y="139"/>
                  </a:lnTo>
                  <a:lnTo>
                    <a:pt x="5" y="148"/>
                  </a:lnTo>
                  <a:lnTo>
                    <a:pt x="5" y="149"/>
                  </a:lnTo>
                  <a:lnTo>
                    <a:pt x="5" y="149"/>
                  </a:lnTo>
                  <a:lnTo>
                    <a:pt x="0" y="155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59" name="Freeform 35"/>
            <p:cNvSpPr>
              <a:spLocks/>
            </p:cNvSpPr>
            <p:nvPr/>
          </p:nvSpPr>
          <p:spPr bwMode="auto">
            <a:xfrm>
              <a:off x="369" y="817"/>
              <a:ext cx="45" cy="40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9" y="15"/>
                </a:cxn>
                <a:cxn ang="0">
                  <a:pos x="23" y="24"/>
                </a:cxn>
                <a:cxn ang="0">
                  <a:pos x="34" y="34"/>
                </a:cxn>
                <a:cxn ang="0">
                  <a:pos x="41" y="40"/>
                </a:cxn>
                <a:cxn ang="0">
                  <a:pos x="46" y="34"/>
                </a:cxn>
                <a:cxn ang="0">
                  <a:pos x="37" y="29"/>
                </a:cxn>
                <a:cxn ang="0">
                  <a:pos x="26" y="20"/>
                </a:cxn>
                <a:cxn ang="0">
                  <a:pos x="13" y="9"/>
                </a:cxn>
                <a:cxn ang="0">
                  <a:pos x="3" y="0"/>
                </a:cxn>
                <a:cxn ang="0">
                  <a:pos x="3" y="0"/>
                </a:cxn>
                <a:cxn ang="0">
                  <a:pos x="0" y="4"/>
                </a:cxn>
              </a:cxnLst>
              <a:rect l="0" t="0" r="r" b="b"/>
              <a:pathLst>
                <a:path w="46" h="40">
                  <a:moveTo>
                    <a:pt x="0" y="4"/>
                  </a:moveTo>
                  <a:lnTo>
                    <a:pt x="0" y="4"/>
                  </a:lnTo>
                  <a:lnTo>
                    <a:pt x="9" y="15"/>
                  </a:lnTo>
                  <a:lnTo>
                    <a:pt x="23" y="24"/>
                  </a:lnTo>
                  <a:lnTo>
                    <a:pt x="34" y="34"/>
                  </a:lnTo>
                  <a:lnTo>
                    <a:pt x="41" y="40"/>
                  </a:lnTo>
                  <a:lnTo>
                    <a:pt x="46" y="34"/>
                  </a:lnTo>
                  <a:lnTo>
                    <a:pt x="37" y="29"/>
                  </a:lnTo>
                  <a:lnTo>
                    <a:pt x="26" y="20"/>
                  </a:lnTo>
                  <a:lnTo>
                    <a:pt x="13" y="9"/>
                  </a:lnTo>
                  <a:lnTo>
                    <a:pt x="3" y="0"/>
                  </a:lnTo>
                  <a:lnTo>
                    <a:pt x="3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60" name="Freeform 36"/>
            <p:cNvSpPr>
              <a:spLocks/>
            </p:cNvSpPr>
            <p:nvPr/>
          </p:nvSpPr>
          <p:spPr bwMode="auto">
            <a:xfrm>
              <a:off x="290" y="713"/>
              <a:ext cx="81" cy="108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0" y="1"/>
                </a:cxn>
                <a:cxn ang="0">
                  <a:pos x="28" y="46"/>
                </a:cxn>
                <a:cxn ang="0">
                  <a:pos x="52" y="77"/>
                </a:cxn>
                <a:cxn ang="0">
                  <a:pos x="67" y="97"/>
                </a:cxn>
                <a:cxn ang="0">
                  <a:pos x="79" y="108"/>
                </a:cxn>
                <a:cxn ang="0">
                  <a:pos x="82" y="104"/>
                </a:cxn>
                <a:cxn ang="0">
                  <a:pos x="72" y="92"/>
                </a:cxn>
                <a:cxn ang="0">
                  <a:pos x="56" y="74"/>
                </a:cxn>
                <a:cxn ang="0">
                  <a:pos x="34" y="43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1"/>
                </a:cxn>
              </a:cxnLst>
              <a:rect l="0" t="0" r="r" b="b"/>
              <a:pathLst>
                <a:path w="82" h="108">
                  <a:moveTo>
                    <a:pt x="0" y="1"/>
                  </a:moveTo>
                  <a:lnTo>
                    <a:pt x="0" y="1"/>
                  </a:lnTo>
                  <a:lnTo>
                    <a:pt x="28" y="46"/>
                  </a:lnTo>
                  <a:lnTo>
                    <a:pt x="52" y="77"/>
                  </a:lnTo>
                  <a:lnTo>
                    <a:pt x="67" y="97"/>
                  </a:lnTo>
                  <a:lnTo>
                    <a:pt x="79" y="108"/>
                  </a:lnTo>
                  <a:lnTo>
                    <a:pt x="82" y="104"/>
                  </a:lnTo>
                  <a:lnTo>
                    <a:pt x="72" y="92"/>
                  </a:lnTo>
                  <a:lnTo>
                    <a:pt x="56" y="74"/>
                  </a:lnTo>
                  <a:lnTo>
                    <a:pt x="34" y="43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61" name="Freeform 37"/>
            <p:cNvSpPr>
              <a:spLocks/>
            </p:cNvSpPr>
            <p:nvPr/>
          </p:nvSpPr>
          <p:spPr bwMode="auto">
            <a:xfrm>
              <a:off x="203" y="528"/>
              <a:ext cx="92" cy="187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7" y="22"/>
                </a:cxn>
                <a:cxn ang="0">
                  <a:pos x="13" y="42"/>
                </a:cxn>
                <a:cxn ang="0">
                  <a:pos x="23" y="64"/>
                </a:cxn>
                <a:cxn ang="0">
                  <a:pos x="33" y="85"/>
                </a:cxn>
                <a:cxn ang="0">
                  <a:pos x="44" y="111"/>
                </a:cxn>
                <a:cxn ang="0">
                  <a:pos x="57" y="136"/>
                </a:cxn>
                <a:cxn ang="0">
                  <a:pos x="71" y="161"/>
                </a:cxn>
                <a:cxn ang="0">
                  <a:pos x="87" y="186"/>
                </a:cxn>
                <a:cxn ang="0">
                  <a:pos x="92" y="185"/>
                </a:cxn>
                <a:cxn ang="0">
                  <a:pos x="77" y="157"/>
                </a:cxn>
                <a:cxn ang="0">
                  <a:pos x="62" y="132"/>
                </a:cxn>
                <a:cxn ang="0">
                  <a:pos x="51" y="107"/>
                </a:cxn>
                <a:cxn ang="0">
                  <a:pos x="38" y="83"/>
                </a:cxn>
                <a:cxn ang="0">
                  <a:pos x="28" y="60"/>
                </a:cxn>
                <a:cxn ang="0">
                  <a:pos x="20" y="38"/>
                </a:cxn>
                <a:cxn ang="0">
                  <a:pos x="12" y="18"/>
                </a:cxn>
                <a:cxn ang="0">
                  <a:pos x="7" y="0"/>
                </a:cxn>
                <a:cxn ang="0">
                  <a:pos x="7" y="0"/>
                </a:cxn>
                <a:cxn ang="0">
                  <a:pos x="0" y="2"/>
                </a:cxn>
              </a:cxnLst>
              <a:rect l="0" t="0" r="r" b="b"/>
              <a:pathLst>
                <a:path w="92" h="186">
                  <a:moveTo>
                    <a:pt x="0" y="2"/>
                  </a:moveTo>
                  <a:lnTo>
                    <a:pt x="0" y="2"/>
                  </a:lnTo>
                  <a:lnTo>
                    <a:pt x="7" y="22"/>
                  </a:lnTo>
                  <a:lnTo>
                    <a:pt x="13" y="42"/>
                  </a:lnTo>
                  <a:lnTo>
                    <a:pt x="23" y="64"/>
                  </a:lnTo>
                  <a:lnTo>
                    <a:pt x="33" y="85"/>
                  </a:lnTo>
                  <a:lnTo>
                    <a:pt x="44" y="111"/>
                  </a:lnTo>
                  <a:lnTo>
                    <a:pt x="57" y="136"/>
                  </a:lnTo>
                  <a:lnTo>
                    <a:pt x="71" y="161"/>
                  </a:lnTo>
                  <a:lnTo>
                    <a:pt x="87" y="186"/>
                  </a:lnTo>
                  <a:lnTo>
                    <a:pt x="92" y="185"/>
                  </a:lnTo>
                  <a:lnTo>
                    <a:pt x="77" y="157"/>
                  </a:lnTo>
                  <a:lnTo>
                    <a:pt x="62" y="132"/>
                  </a:lnTo>
                  <a:lnTo>
                    <a:pt x="51" y="107"/>
                  </a:lnTo>
                  <a:lnTo>
                    <a:pt x="38" y="83"/>
                  </a:lnTo>
                  <a:lnTo>
                    <a:pt x="28" y="60"/>
                  </a:lnTo>
                  <a:lnTo>
                    <a:pt x="20" y="38"/>
                  </a:lnTo>
                  <a:lnTo>
                    <a:pt x="12" y="18"/>
                  </a:lnTo>
                  <a:lnTo>
                    <a:pt x="7" y="0"/>
                  </a:lnTo>
                  <a:lnTo>
                    <a:pt x="7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62" name="Freeform 38"/>
            <p:cNvSpPr>
              <a:spLocks/>
            </p:cNvSpPr>
            <p:nvPr/>
          </p:nvSpPr>
          <p:spPr bwMode="auto">
            <a:xfrm>
              <a:off x="160" y="358"/>
              <a:ext cx="50" cy="17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10" y="49"/>
                </a:cxn>
                <a:cxn ang="0">
                  <a:pos x="22" y="94"/>
                </a:cxn>
                <a:cxn ang="0">
                  <a:pos x="33" y="137"/>
                </a:cxn>
                <a:cxn ang="0">
                  <a:pos x="43" y="173"/>
                </a:cxn>
                <a:cxn ang="0">
                  <a:pos x="50" y="171"/>
                </a:cxn>
                <a:cxn ang="0">
                  <a:pos x="38" y="135"/>
                </a:cxn>
                <a:cxn ang="0">
                  <a:pos x="27" y="92"/>
                </a:cxn>
                <a:cxn ang="0">
                  <a:pos x="15" y="47"/>
                </a:cxn>
                <a:cxn ang="0">
                  <a:pos x="7" y="0"/>
                </a:cxn>
                <a:cxn ang="0">
                  <a:pos x="7" y="0"/>
                </a:cxn>
                <a:cxn ang="0">
                  <a:pos x="0" y="0"/>
                </a:cxn>
              </a:cxnLst>
              <a:rect l="0" t="0" r="r" b="b"/>
              <a:pathLst>
                <a:path w="50" h="173">
                  <a:moveTo>
                    <a:pt x="0" y="0"/>
                  </a:moveTo>
                  <a:lnTo>
                    <a:pt x="0" y="0"/>
                  </a:lnTo>
                  <a:lnTo>
                    <a:pt x="10" y="49"/>
                  </a:lnTo>
                  <a:lnTo>
                    <a:pt x="22" y="94"/>
                  </a:lnTo>
                  <a:lnTo>
                    <a:pt x="33" y="137"/>
                  </a:lnTo>
                  <a:lnTo>
                    <a:pt x="43" y="173"/>
                  </a:lnTo>
                  <a:lnTo>
                    <a:pt x="50" y="171"/>
                  </a:lnTo>
                  <a:lnTo>
                    <a:pt x="38" y="135"/>
                  </a:lnTo>
                  <a:lnTo>
                    <a:pt x="27" y="92"/>
                  </a:lnTo>
                  <a:lnTo>
                    <a:pt x="15" y="47"/>
                  </a:lnTo>
                  <a:lnTo>
                    <a:pt x="7" y="0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63" name="Freeform 39"/>
            <p:cNvSpPr>
              <a:spLocks/>
            </p:cNvSpPr>
            <p:nvPr/>
          </p:nvSpPr>
          <p:spPr bwMode="auto">
            <a:xfrm>
              <a:off x="148" y="197"/>
              <a:ext cx="19" cy="161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2"/>
                </a:cxn>
                <a:cxn ang="0">
                  <a:pos x="0" y="22"/>
                </a:cxn>
                <a:cxn ang="0">
                  <a:pos x="2" y="62"/>
                </a:cxn>
                <a:cxn ang="0">
                  <a:pos x="7" y="110"/>
                </a:cxn>
                <a:cxn ang="0">
                  <a:pos x="13" y="161"/>
                </a:cxn>
                <a:cxn ang="0">
                  <a:pos x="20" y="161"/>
                </a:cxn>
                <a:cxn ang="0">
                  <a:pos x="13" y="110"/>
                </a:cxn>
                <a:cxn ang="0">
                  <a:pos x="8" y="62"/>
                </a:cxn>
                <a:cxn ang="0">
                  <a:pos x="7" y="22"/>
                </a:cxn>
                <a:cxn ang="0">
                  <a:pos x="5" y="2"/>
                </a:cxn>
                <a:cxn ang="0">
                  <a:pos x="2" y="8"/>
                </a:cxn>
                <a:cxn ang="0">
                  <a:pos x="2" y="0"/>
                </a:cxn>
                <a:cxn ang="0">
                  <a:pos x="0" y="0"/>
                </a:cxn>
                <a:cxn ang="0">
                  <a:pos x="0" y="2"/>
                </a:cxn>
                <a:cxn ang="0">
                  <a:pos x="2" y="0"/>
                </a:cxn>
              </a:cxnLst>
              <a:rect l="0" t="0" r="r" b="b"/>
              <a:pathLst>
                <a:path w="20" h="161">
                  <a:moveTo>
                    <a:pt x="2" y="0"/>
                  </a:moveTo>
                  <a:lnTo>
                    <a:pt x="0" y="2"/>
                  </a:lnTo>
                  <a:lnTo>
                    <a:pt x="0" y="22"/>
                  </a:lnTo>
                  <a:lnTo>
                    <a:pt x="2" y="62"/>
                  </a:lnTo>
                  <a:lnTo>
                    <a:pt x="7" y="110"/>
                  </a:lnTo>
                  <a:lnTo>
                    <a:pt x="13" y="161"/>
                  </a:lnTo>
                  <a:lnTo>
                    <a:pt x="20" y="161"/>
                  </a:lnTo>
                  <a:lnTo>
                    <a:pt x="13" y="110"/>
                  </a:lnTo>
                  <a:lnTo>
                    <a:pt x="8" y="62"/>
                  </a:lnTo>
                  <a:lnTo>
                    <a:pt x="7" y="22"/>
                  </a:lnTo>
                  <a:lnTo>
                    <a:pt x="5" y="2"/>
                  </a:lnTo>
                  <a:lnTo>
                    <a:pt x="2" y="8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64" name="Rectangle 40"/>
            <p:cNvSpPr>
              <a:spLocks noChangeArrowheads="1"/>
            </p:cNvSpPr>
            <p:nvPr/>
          </p:nvSpPr>
          <p:spPr bwMode="auto">
            <a:xfrm>
              <a:off x="369" y="439"/>
              <a:ext cx="73" cy="85"/>
            </a:xfrm>
            <a:prstGeom prst="rect">
              <a:avLst/>
            </a:prstGeom>
            <a:solidFill>
              <a:srgbClr val="EB3D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65" name="Freeform 41"/>
            <p:cNvSpPr>
              <a:spLocks/>
            </p:cNvSpPr>
            <p:nvPr/>
          </p:nvSpPr>
          <p:spPr bwMode="auto">
            <a:xfrm>
              <a:off x="227" y="250"/>
              <a:ext cx="353" cy="455"/>
            </a:xfrm>
            <a:custGeom>
              <a:avLst/>
              <a:gdLst/>
              <a:ahLst/>
              <a:cxnLst>
                <a:cxn ang="0">
                  <a:pos x="241" y="1"/>
                </a:cxn>
                <a:cxn ang="0">
                  <a:pos x="229" y="14"/>
                </a:cxn>
                <a:cxn ang="0">
                  <a:pos x="216" y="41"/>
                </a:cxn>
                <a:cxn ang="0">
                  <a:pos x="205" y="90"/>
                </a:cxn>
                <a:cxn ang="0">
                  <a:pos x="198" y="149"/>
                </a:cxn>
                <a:cxn ang="0">
                  <a:pos x="195" y="193"/>
                </a:cxn>
                <a:cxn ang="0">
                  <a:pos x="198" y="211"/>
                </a:cxn>
                <a:cxn ang="0">
                  <a:pos x="205" y="211"/>
                </a:cxn>
                <a:cxn ang="0">
                  <a:pos x="221" y="211"/>
                </a:cxn>
                <a:cxn ang="0">
                  <a:pos x="249" y="211"/>
                </a:cxn>
                <a:cxn ang="0">
                  <a:pos x="287" y="205"/>
                </a:cxn>
                <a:cxn ang="0">
                  <a:pos x="319" y="196"/>
                </a:cxn>
                <a:cxn ang="0">
                  <a:pos x="336" y="186"/>
                </a:cxn>
                <a:cxn ang="0">
                  <a:pos x="352" y="166"/>
                </a:cxn>
                <a:cxn ang="0">
                  <a:pos x="341" y="281"/>
                </a:cxn>
                <a:cxn ang="0">
                  <a:pos x="319" y="270"/>
                </a:cxn>
                <a:cxn ang="0">
                  <a:pos x="291" y="261"/>
                </a:cxn>
                <a:cxn ang="0">
                  <a:pos x="262" y="256"/>
                </a:cxn>
                <a:cxn ang="0">
                  <a:pos x="237" y="252"/>
                </a:cxn>
                <a:cxn ang="0">
                  <a:pos x="210" y="251"/>
                </a:cxn>
                <a:cxn ang="0">
                  <a:pos x="205" y="251"/>
                </a:cxn>
                <a:cxn ang="0">
                  <a:pos x="195" y="252"/>
                </a:cxn>
                <a:cxn ang="0">
                  <a:pos x="195" y="270"/>
                </a:cxn>
                <a:cxn ang="0">
                  <a:pos x="195" y="290"/>
                </a:cxn>
                <a:cxn ang="0">
                  <a:pos x="200" y="352"/>
                </a:cxn>
                <a:cxn ang="0">
                  <a:pos x="210" y="409"/>
                </a:cxn>
                <a:cxn ang="0">
                  <a:pos x="218" y="433"/>
                </a:cxn>
                <a:cxn ang="0">
                  <a:pos x="234" y="454"/>
                </a:cxn>
                <a:cxn ang="0">
                  <a:pos x="116" y="454"/>
                </a:cxn>
                <a:cxn ang="0">
                  <a:pos x="124" y="440"/>
                </a:cxn>
                <a:cxn ang="0">
                  <a:pos x="139" y="408"/>
                </a:cxn>
                <a:cxn ang="0">
                  <a:pos x="144" y="393"/>
                </a:cxn>
                <a:cxn ang="0">
                  <a:pos x="149" y="379"/>
                </a:cxn>
                <a:cxn ang="0">
                  <a:pos x="152" y="353"/>
                </a:cxn>
                <a:cxn ang="0">
                  <a:pos x="159" y="312"/>
                </a:cxn>
                <a:cxn ang="0">
                  <a:pos x="160" y="270"/>
                </a:cxn>
                <a:cxn ang="0">
                  <a:pos x="159" y="254"/>
                </a:cxn>
                <a:cxn ang="0">
                  <a:pos x="154" y="252"/>
                </a:cxn>
                <a:cxn ang="0">
                  <a:pos x="149" y="252"/>
                </a:cxn>
                <a:cxn ang="0">
                  <a:pos x="134" y="251"/>
                </a:cxn>
                <a:cxn ang="0">
                  <a:pos x="105" y="252"/>
                </a:cxn>
                <a:cxn ang="0">
                  <a:pos x="75" y="256"/>
                </a:cxn>
                <a:cxn ang="0">
                  <a:pos x="44" y="265"/>
                </a:cxn>
                <a:cxn ang="0">
                  <a:pos x="19" y="276"/>
                </a:cxn>
                <a:cxn ang="0">
                  <a:pos x="1" y="285"/>
                </a:cxn>
                <a:cxn ang="0">
                  <a:pos x="0" y="168"/>
                </a:cxn>
                <a:cxn ang="0">
                  <a:pos x="18" y="180"/>
                </a:cxn>
                <a:cxn ang="0">
                  <a:pos x="54" y="198"/>
                </a:cxn>
                <a:cxn ang="0">
                  <a:pos x="72" y="205"/>
                </a:cxn>
                <a:cxn ang="0">
                  <a:pos x="109" y="209"/>
                </a:cxn>
                <a:cxn ang="0">
                  <a:pos x="141" y="211"/>
                </a:cxn>
                <a:cxn ang="0">
                  <a:pos x="160" y="202"/>
                </a:cxn>
                <a:cxn ang="0">
                  <a:pos x="164" y="213"/>
                </a:cxn>
                <a:cxn ang="0">
                  <a:pos x="160" y="214"/>
                </a:cxn>
                <a:cxn ang="0">
                  <a:pos x="160" y="195"/>
                </a:cxn>
                <a:cxn ang="0">
                  <a:pos x="162" y="177"/>
                </a:cxn>
                <a:cxn ang="0">
                  <a:pos x="160" y="157"/>
                </a:cxn>
                <a:cxn ang="0">
                  <a:pos x="155" y="122"/>
                </a:cxn>
                <a:cxn ang="0">
                  <a:pos x="150" y="95"/>
                </a:cxn>
                <a:cxn ang="0">
                  <a:pos x="147" y="68"/>
                </a:cxn>
                <a:cxn ang="0">
                  <a:pos x="141" y="41"/>
                </a:cxn>
                <a:cxn ang="0">
                  <a:pos x="126" y="12"/>
                </a:cxn>
                <a:cxn ang="0">
                  <a:pos x="114" y="0"/>
                </a:cxn>
              </a:cxnLst>
              <a:rect l="0" t="0" r="r" b="b"/>
              <a:pathLst>
                <a:path w="352" h="456">
                  <a:moveTo>
                    <a:pt x="114" y="0"/>
                  </a:moveTo>
                  <a:lnTo>
                    <a:pt x="241" y="1"/>
                  </a:lnTo>
                  <a:lnTo>
                    <a:pt x="241" y="1"/>
                  </a:lnTo>
                  <a:lnTo>
                    <a:pt x="239" y="3"/>
                  </a:lnTo>
                  <a:lnTo>
                    <a:pt x="234" y="7"/>
                  </a:lnTo>
                  <a:lnTo>
                    <a:pt x="229" y="14"/>
                  </a:lnTo>
                  <a:lnTo>
                    <a:pt x="223" y="23"/>
                  </a:lnTo>
                  <a:lnTo>
                    <a:pt x="219" y="30"/>
                  </a:lnTo>
                  <a:lnTo>
                    <a:pt x="216" y="41"/>
                  </a:lnTo>
                  <a:lnTo>
                    <a:pt x="214" y="48"/>
                  </a:lnTo>
                  <a:lnTo>
                    <a:pt x="213" y="56"/>
                  </a:lnTo>
                  <a:lnTo>
                    <a:pt x="205" y="90"/>
                  </a:lnTo>
                  <a:lnTo>
                    <a:pt x="203" y="110"/>
                  </a:lnTo>
                  <a:lnTo>
                    <a:pt x="200" y="130"/>
                  </a:lnTo>
                  <a:lnTo>
                    <a:pt x="198" y="149"/>
                  </a:lnTo>
                  <a:lnTo>
                    <a:pt x="195" y="166"/>
                  </a:lnTo>
                  <a:lnTo>
                    <a:pt x="195" y="180"/>
                  </a:lnTo>
                  <a:lnTo>
                    <a:pt x="195" y="193"/>
                  </a:lnTo>
                  <a:lnTo>
                    <a:pt x="195" y="204"/>
                  </a:lnTo>
                  <a:lnTo>
                    <a:pt x="196" y="207"/>
                  </a:lnTo>
                  <a:lnTo>
                    <a:pt x="198" y="211"/>
                  </a:lnTo>
                  <a:lnTo>
                    <a:pt x="198" y="211"/>
                  </a:lnTo>
                  <a:lnTo>
                    <a:pt x="200" y="211"/>
                  </a:lnTo>
                  <a:lnTo>
                    <a:pt x="205" y="211"/>
                  </a:lnTo>
                  <a:lnTo>
                    <a:pt x="210" y="211"/>
                  </a:lnTo>
                  <a:lnTo>
                    <a:pt x="214" y="211"/>
                  </a:lnTo>
                  <a:lnTo>
                    <a:pt x="221" y="211"/>
                  </a:lnTo>
                  <a:lnTo>
                    <a:pt x="231" y="211"/>
                  </a:lnTo>
                  <a:lnTo>
                    <a:pt x="241" y="211"/>
                  </a:lnTo>
                  <a:lnTo>
                    <a:pt x="249" y="211"/>
                  </a:lnTo>
                  <a:lnTo>
                    <a:pt x="262" y="209"/>
                  </a:lnTo>
                  <a:lnTo>
                    <a:pt x="275" y="207"/>
                  </a:lnTo>
                  <a:lnTo>
                    <a:pt x="287" y="205"/>
                  </a:lnTo>
                  <a:lnTo>
                    <a:pt x="300" y="204"/>
                  </a:lnTo>
                  <a:lnTo>
                    <a:pt x="310" y="200"/>
                  </a:lnTo>
                  <a:lnTo>
                    <a:pt x="319" y="196"/>
                  </a:lnTo>
                  <a:lnTo>
                    <a:pt x="328" y="193"/>
                  </a:lnTo>
                  <a:lnTo>
                    <a:pt x="331" y="189"/>
                  </a:lnTo>
                  <a:lnTo>
                    <a:pt x="336" y="186"/>
                  </a:lnTo>
                  <a:lnTo>
                    <a:pt x="344" y="177"/>
                  </a:lnTo>
                  <a:lnTo>
                    <a:pt x="349" y="168"/>
                  </a:lnTo>
                  <a:lnTo>
                    <a:pt x="352" y="166"/>
                  </a:lnTo>
                  <a:lnTo>
                    <a:pt x="352" y="166"/>
                  </a:lnTo>
                  <a:lnTo>
                    <a:pt x="352" y="285"/>
                  </a:lnTo>
                  <a:lnTo>
                    <a:pt x="341" y="281"/>
                  </a:lnTo>
                  <a:lnTo>
                    <a:pt x="323" y="272"/>
                  </a:lnTo>
                  <a:lnTo>
                    <a:pt x="321" y="272"/>
                  </a:lnTo>
                  <a:lnTo>
                    <a:pt x="319" y="270"/>
                  </a:lnTo>
                  <a:lnTo>
                    <a:pt x="311" y="267"/>
                  </a:lnTo>
                  <a:lnTo>
                    <a:pt x="301" y="265"/>
                  </a:lnTo>
                  <a:lnTo>
                    <a:pt x="291" y="261"/>
                  </a:lnTo>
                  <a:lnTo>
                    <a:pt x="285" y="260"/>
                  </a:lnTo>
                  <a:lnTo>
                    <a:pt x="278" y="258"/>
                  </a:lnTo>
                  <a:lnTo>
                    <a:pt x="262" y="256"/>
                  </a:lnTo>
                  <a:lnTo>
                    <a:pt x="247" y="254"/>
                  </a:lnTo>
                  <a:lnTo>
                    <a:pt x="241" y="252"/>
                  </a:lnTo>
                  <a:lnTo>
                    <a:pt x="237" y="252"/>
                  </a:lnTo>
                  <a:lnTo>
                    <a:pt x="229" y="252"/>
                  </a:lnTo>
                  <a:lnTo>
                    <a:pt x="218" y="252"/>
                  </a:lnTo>
                  <a:lnTo>
                    <a:pt x="210" y="251"/>
                  </a:lnTo>
                  <a:lnTo>
                    <a:pt x="208" y="251"/>
                  </a:lnTo>
                  <a:lnTo>
                    <a:pt x="206" y="251"/>
                  </a:lnTo>
                  <a:lnTo>
                    <a:pt x="205" y="251"/>
                  </a:lnTo>
                  <a:lnTo>
                    <a:pt x="201" y="249"/>
                  </a:lnTo>
                  <a:lnTo>
                    <a:pt x="198" y="251"/>
                  </a:lnTo>
                  <a:lnTo>
                    <a:pt x="195" y="252"/>
                  </a:lnTo>
                  <a:lnTo>
                    <a:pt x="195" y="256"/>
                  </a:lnTo>
                  <a:lnTo>
                    <a:pt x="195" y="260"/>
                  </a:lnTo>
                  <a:lnTo>
                    <a:pt x="195" y="270"/>
                  </a:lnTo>
                  <a:lnTo>
                    <a:pt x="195" y="278"/>
                  </a:lnTo>
                  <a:lnTo>
                    <a:pt x="195" y="285"/>
                  </a:lnTo>
                  <a:lnTo>
                    <a:pt x="195" y="290"/>
                  </a:lnTo>
                  <a:lnTo>
                    <a:pt x="195" y="296"/>
                  </a:lnTo>
                  <a:lnTo>
                    <a:pt x="198" y="323"/>
                  </a:lnTo>
                  <a:lnTo>
                    <a:pt x="200" y="352"/>
                  </a:lnTo>
                  <a:lnTo>
                    <a:pt x="205" y="380"/>
                  </a:lnTo>
                  <a:lnTo>
                    <a:pt x="208" y="406"/>
                  </a:lnTo>
                  <a:lnTo>
                    <a:pt x="210" y="409"/>
                  </a:lnTo>
                  <a:lnTo>
                    <a:pt x="211" y="415"/>
                  </a:lnTo>
                  <a:lnTo>
                    <a:pt x="213" y="424"/>
                  </a:lnTo>
                  <a:lnTo>
                    <a:pt x="218" y="433"/>
                  </a:lnTo>
                  <a:lnTo>
                    <a:pt x="219" y="435"/>
                  </a:lnTo>
                  <a:lnTo>
                    <a:pt x="219" y="436"/>
                  </a:lnTo>
                  <a:lnTo>
                    <a:pt x="234" y="454"/>
                  </a:lnTo>
                  <a:lnTo>
                    <a:pt x="113" y="456"/>
                  </a:lnTo>
                  <a:lnTo>
                    <a:pt x="114" y="456"/>
                  </a:lnTo>
                  <a:lnTo>
                    <a:pt x="116" y="454"/>
                  </a:lnTo>
                  <a:lnTo>
                    <a:pt x="118" y="453"/>
                  </a:lnTo>
                  <a:lnTo>
                    <a:pt x="121" y="447"/>
                  </a:lnTo>
                  <a:lnTo>
                    <a:pt x="124" y="440"/>
                  </a:lnTo>
                  <a:lnTo>
                    <a:pt x="131" y="433"/>
                  </a:lnTo>
                  <a:lnTo>
                    <a:pt x="134" y="422"/>
                  </a:lnTo>
                  <a:lnTo>
                    <a:pt x="139" y="408"/>
                  </a:lnTo>
                  <a:lnTo>
                    <a:pt x="142" y="402"/>
                  </a:lnTo>
                  <a:lnTo>
                    <a:pt x="142" y="399"/>
                  </a:lnTo>
                  <a:lnTo>
                    <a:pt x="144" y="393"/>
                  </a:lnTo>
                  <a:lnTo>
                    <a:pt x="146" y="390"/>
                  </a:lnTo>
                  <a:lnTo>
                    <a:pt x="147" y="384"/>
                  </a:lnTo>
                  <a:lnTo>
                    <a:pt x="149" y="379"/>
                  </a:lnTo>
                  <a:lnTo>
                    <a:pt x="150" y="370"/>
                  </a:lnTo>
                  <a:lnTo>
                    <a:pt x="150" y="361"/>
                  </a:lnTo>
                  <a:lnTo>
                    <a:pt x="152" y="353"/>
                  </a:lnTo>
                  <a:lnTo>
                    <a:pt x="154" y="339"/>
                  </a:lnTo>
                  <a:lnTo>
                    <a:pt x="155" y="326"/>
                  </a:lnTo>
                  <a:lnTo>
                    <a:pt x="159" y="312"/>
                  </a:lnTo>
                  <a:lnTo>
                    <a:pt x="160" y="296"/>
                  </a:lnTo>
                  <a:lnTo>
                    <a:pt x="160" y="281"/>
                  </a:lnTo>
                  <a:lnTo>
                    <a:pt x="160" y="270"/>
                  </a:lnTo>
                  <a:lnTo>
                    <a:pt x="159" y="263"/>
                  </a:lnTo>
                  <a:lnTo>
                    <a:pt x="159" y="256"/>
                  </a:lnTo>
                  <a:lnTo>
                    <a:pt x="159" y="254"/>
                  </a:lnTo>
                  <a:lnTo>
                    <a:pt x="159" y="252"/>
                  </a:lnTo>
                  <a:lnTo>
                    <a:pt x="157" y="252"/>
                  </a:lnTo>
                  <a:lnTo>
                    <a:pt x="154" y="252"/>
                  </a:lnTo>
                  <a:lnTo>
                    <a:pt x="150" y="252"/>
                  </a:lnTo>
                  <a:lnTo>
                    <a:pt x="150" y="252"/>
                  </a:lnTo>
                  <a:lnTo>
                    <a:pt x="149" y="252"/>
                  </a:lnTo>
                  <a:lnTo>
                    <a:pt x="146" y="251"/>
                  </a:lnTo>
                  <a:lnTo>
                    <a:pt x="142" y="251"/>
                  </a:lnTo>
                  <a:lnTo>
                    <a:pt x="134" y="251"/>
                  </a:lnTo>
                  <a:lnTo>
                    <a:pt x="124" y="251"/>
                  </a:lnTo>
                  <a:lnTo>
                    <a:pt x="114" y="251"/>
                  </a:lnTo>
                  <a:lnTo>
                    <a:pt x="105" y="252"/>
                  </a:lnTo>
                  <a:lnTo>
                    <a:pt x="96" y="252"/>
                  </a:lnTo>
                  <a:lnTo>
                    <a:pt x="88" y="254"/>
                  </a:lnTo>
                  <a:lnTo>
                    <a:pt x="75" y="256"/>
                  </a:lnTo>
                  <a:lnTo>
                    <a:pt x="68" y="258"/>
                  </a:lnTo>
                  <a:lnTo>
                    <a:pt x="60" y="260"/>
                  </a:lnTo>
                  <a:lnTo>
                    <a:pt x="44" y="265"/>
                  </a:lnTo>
                  <a:lnTo>
                    <a:pt x="34" y="267"/>
                  </a:lnTo>
                  <a:lnTo>
                    <a:pt x="26" y="272"/>
                  </a:lnTo>
                  <a:lnTo>
                    <a:pt x="19" y="276"/>
                  </a:lnTo>
                  <a:lnTo>
                    <a:pt x="13" y="279"/>
                  </a:lnTo>
                  <a:lnTo>
                    <a:pt x="8" y="283"/>
                  </a:lnTo>
                  <a:lnTo>
                    <a:pt x="1" y="285"/>
                  </a:lnTo>
                  <a:lnTo>
                    <a:pt x="0" y="285"/>
                  </a:lnTo>
                  <a:lnTo>
                    <a:pt x="0" y="166"/>
                  </a:lnTo>
                  <a:lnTo>
                    <a:pt x="0" y="168"/>
                  </a:lnTo>
                  <a:lnTo>
                    <a:pt x="3" y="169"/>
                  </a:lnTo>
                  <a:lnTo>
                    <a:pt x="9" y="175"/>
                  </a:lnTo>
                  <a:lnTo>
                    <a:pt x="18" y="180"/>
                  </a:lnTo>
                  <a:lnTo>
                    <a:pt x="27" y="186"/>
                  </a:lnTo>
                  <a:lnTo>
                    <a:pt x="37" y="191"/>
                  </a:lnTo>
                  <a:lnTo>
                    <a:pt x="54" y="198"/>
                  </a:lnTo>
                  <a:lnTo>
                    <a:pt x="60" y="202"/>
                  </a:lnTo>
                  <a:lnTo>
                    <a:pt x="67" y="204"/>
                  </a:lnTo>
                  <a:lnTo>
                    <a:pt x="72" y="205"/>
                  </a:lnTo>
                  <a:lnTo>
                    <a:pt x="80" y="205"/>
                  </a:lnTo>
                  <a:lnTo>
                    <a:pt x="100" y="209"/>
                  </a:lnTo>
                  <a:lnTo>
                    <a:pt x="109" y="209"/>
                  </a:lnTo>
                  <a:lnTo>
                    <a:pt x="121" y="209"/>
                  </a:lnTo>
                  <a:lnTo>
                    <a:pt x="131" y="211"/>
                  </a:lnTo>
                  <a:lnTo>
                    <a:pt x="141" y="211"/>
                  </a:lnTo>
                  <a:lnTo>
                    <a:pt x="150" y="207"/>
                  </a:lnTo>
                  <a:lnTo>
                    <a:pt x="159" y="204"/>
                  </a:lnTo>
                  <a:lnTo>
                    <a:pt x="160" y="202"/>
                  </a:lnTo>
                  <a:lnTo>
                    <a:pt x="164" y="205"/>
                  </a:lnTo>
                  <a:lnTo>
                    <a:pt x="164" y="207"/>
                  </a:lnTo>
                  <a:lnTo>
                    <a:pt x="164" y="213"/>
                  </a:lnTo>
                  <a:lnTo>
                    <a:pt x="164" y="216"/>
                  </a:lnTo>
                  <a:lnTo>
                    <a:pt x="162" y="216"/>
                  </a:lnTo>
                  <a:lnTo>
                    <a:pt x="160" y="214"/>
                  </a:lnTo>
                  <a:lnTo>
                    <a:pt x="160" y="209"/>
                  </a:lnTo>
                  <a:lnTo>
                    <a:pt x="160" y="205"/>
                  </a:lnTo>
                  <a:lnTo>
                    <a:pt x="160" y="195"/>
                  </a:lnTo>
                  <a:lnTo>
                    <a:pt x="160" y="187"/>
                  </a:lnTo>
                  <a:lnTo>
                    <a:pt x="160" y="182"/>
                  </a:lnTo>
                  <a:lnTo>
                    <a:pt x="162" y="177"/>
                  </a:lnTo>
                  <a:lnTo>
                    <a:pt x="160" y="173"/>
                  </a:lnTo>
                  <a:lnTo>
                    <a:pt x="160" y="166"/>
                  </a:lnTo>
                  <a:lnTo>
                    <a:pt x="160" y="157"/>
                  </a:lnTo>
                  <a:lnTo>
                    <a:pt x="159" y="146"/>
                  </a:lnTo>
                  <a:lnTo>
                    <a:pt x="157" y="133"/>
                  </a:lnTo>
                  <a:lnTo>
                    <a:pt x="155" y="122"/>
                  </a:lnTo>
                  <a:lnTo>
                    <a:pt x="154" y="115"/>
                  </a:lnTo>
                  <a:lnTo>
                    <a:pt x="154" y="108"/>
                  </a:lnTo>
                  <a:lnTo>
                    <a:pt x="150" y="95"/>
                  </a:lnTo>
                  <a:lnTo>
                    <a:pt x="150" y="83"/>
                  </a:lnTo>
                  <a:lnTo>
                    <a:pt x="149" y="75"/>
                  </a:lnTo>
                  <a:lnTo>
                    <a:pt x="147" y="68"/>
                  </a:lnTo>
                  <a:lnTo>
                    <a:pt x="146" y="59"/>
                  </a:lnTo>
                  <a:lnTo>
                    <a:pt x="142" y="48"/>
                  </a:lnTo>
                  <a:lnTo>
                    <a:pt x="141" y="41"/>
                  </a:lnTo>
                  <a:lnTo>
                    <a:pt x="137" y="34"/>
                  </a:lnTo>
                  <a:lnTo>
                    <a:pt x="132" y="25"/>
                  </a:lnTo>
                  <a:lnTo>
                    <a:pt x="126" y="12"/>
                  </a:lnTo>
                  <a:lnTo>
                    <a:pt x="119" y="3"/>
                  </a:lnTo>
                  <a:lnTo>
                    <a:pt x="116" y="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66" name="Freeform 42"/>
            <p:cNvSpPr>
              <a:spLocks/>
            </p:cNvSpPr>
            <p:nvPr/>
          </p:nvSpPr>
          <p:spPr bwMode="auto">
            <a:xfrm>
              <a:off x="342" y="248"/>
              <a:ext cx="128" cy="4"/>
            </a:xfrm>
            <a:custGeom>
              <a:avLst/>
              <a:gdLst/>
              <a:ahLst/>
              <a:cxnLst>
                <a:cxn ang="0">
                  <a:pos x="128" y="5"/>
                </a:cxn>
                <a:cxn ang="0">
                  <a:pos x="127" y="0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127" y="5"/>
                </a:cxn>
                <a:cxn ang="0">
                  <a:pos x="128" y="5"/>
                </a:cxn>
              </a:cxnLst>
              <a:rect l="0" t="0" r="r" b="b"/>
              <a:pathLst>
                <a:path w="128" h="5">
                  <a:moveTo>
                    <a:pt x="128" y="5"/>
                  </a:moveTo>
                  <a:lnTo>
                    <a:pt x="127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127" y="5"/>
                  </a:lnTo>
                  <a:lnTo>
                    <a:pt x="128" y="5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67" name="Freeform 43"/>
            <p:cNvSpPr>
              <a:spLocks/>
            </p:cNvSpPr>
            <p:nvPr/>
          </p:nvSpPr>
          <p:spPr bwMode="auto">
            <a:xfrm>
              <a:off x="456" y="248"/>
              <a:ext cx="14" cy="19"/>
            </a:xfrm>
            <a:custGeom>
              <a:avLst/>
              <a:gdLst/>
              <a:ahLst/>
              <a:cxnLst>
                <a:cxn ang="0">
                  <a:pos x="3" y="20"/>
                </a:cxn>
                <a:cxn ang="0">
                  <a:pos x="3" y="20"/>
                </a:cxn>
                <a:cxn ang="0">
                  <a:pos x="13" y="7"/>
                </a:cxn>
                <a:cxn ang="0">
                  <a:pos x="14" y="5"/>
                </a:cxn>
                <a:cxn ang="0">
                  <a:pos x="13" y="0"/>
                </a:cxn>
                <a:cxn ang="0">
                  <a:pos x="9" y="3"/>
                </a:cxn>
                <a:cxn ang="0">
                  <a:pos x="0" y="14"/>
                </a:cxn>
                <a:cxn ang="0">
                  <a:pos x="0" y="14"/>
                </a:cxn>
                <a:cxn ang="0">
                  <a:pos x="3" y="20"/>
                </a:cxn>
              </a:cxnLst>
              <a:rect l="0" t="0" r="r" b="b"/>
              <a:pathLst>
                <a:path w="14" h="20">
                  <a:moveTo>
                    <a:pt x="3" y="20"/>
                  </a:moveTo>
                  <a:lnTo>
                    <a:pt x="3" y="20"/>
                  </a:lnTo>
                  <a:lnTo>
                    <a:pt x="13" y="7"/>
                  </a:lnTo>
                  <a:lnTo>
                    <a:pt x="14" y="5"/>
                  </a:lnTo>
                  <a:lnTo>
                    <a:pt x="13" y="0"/>
                  </a:lnTo>
                  <a:lnTo>
                    <a:pt x="9" y="3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3" y="2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68" name="Freeform 44"/>
            <p:cNvSpPr>
              <a:spLocks/>
            </p:cNvSpPr>
            <p:nvPr/>
          </p:nvSpPr>
          <p:spPr bwMode="auto">
            <a:xfrm>
              <a:off x="439" y="261"/>
              <a:ext cx="21" cy="45"/>
            </a:xfrm>
            <a:custGeom>
              <a:avLst/>
              <a:gdLst/>
              <a:ahLst/>
              <a:cxnLst>
                <a:cxn ang="0">
                  <a:pos x="3" y="45"/>
                </a:cxn>
                <a:cxn ang="0">
                  <a:pos x="3" y="45"/>
                </a:cxn>
                <a:cxn ang="0">
                  <a:pos x="8" y="29"/>
                </a:cxn>
                <a:cxn ang="0">
                  <a:pos x="10" y="20"/>
                </a:cxn>
                <a:cxn ang="0">
                  <a:pos x="15" y="13"/>
                </a:cxn>
                <a:cxn ang="0">
                  <a:pos x="20" y="6"/>
                </a:cxn>
                <a:cxn ang="0">
                  <a:pos x="17" y="0"/>
                </a:cxn>
                <a:cxn ang="0">
                  <a:pos x="10" y="9"/>
                </a:cxn>
                <a:cxn ang="0">
                  <a:pos x="7" y="17"/>
                </a:cxn>
                <a:cxn ang="0">
                  <a:pos x="3" y="27"/>
                </a:cxn>
                <a:cxn ang="0">
                  <a:pos x="0" y="44"/>
                </a:cxn>
                <a:cxn ang="0">
                  <a:pos x="0" y="44"/>
                </a:cxn>
                <a:cxn ang="0">
                  <a:pos x="3" y="45"/>
                </a:cxn>
              </a:cxnLst>
              <a:rect l="0" t="0" r="r" b="b"/>
              <a:pathLst>
                <a:path w="20" h="45">
                  <a:moveTo>
                    <a:pt x="3" y="45"/>
                  </a:moveTo>
                  <a:lnTo>
                    <a:pt x="3" y="45"/>
                  </a:lnTo>
                  <a:lnTo>
                    <a:pt x="8" y="29"/>
                  </a:lnTo>
                  <a:lnTo>
                    <a:pt x="10" y="20"/>
                  </a:lnTo>
                  <a:lnTo>
                    <a:pt x="15" y="13"/>
                  </a:lnTo>
                  <a:lnTo>
                    <a:pt x="20" y="6"/>
                  </a:lnTo>
                  <a:lnTo>
                    <a:pt x="17" y="0"/>
                  </a:lnTo>
                  <a:lnTo>
                    <a:pt x="10" y="9"/>
                  </a:lnTo>
                  <a:lnTo>
                    <a:pt x="7" y="17"/>
                  </a:lnTo>
                  <a:lnTo>
                    <a:pt x="3" y="27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3" y="45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69" name="Freeform 45"/>
            <p:cNvSpPr>
              <a:spLocks/>
            </p:cNvSpPr>
            <p:nvPr/>
          </p:nvSpPr>
          <p:spPr bwMode="auto">
            <a:xfrm>
              <a:off x="427" y="305"/>
              <a:ext cx="16" cy="74"/>
            </a:xfrm>
            <a:custGeom>
              <a:avLst/>
              <a:gdLst/>
              <a:ahLst/>
              <a:cxnLst>
                <a:cxn ang="0">
                  <a:pos x="5" y="74"/>
                </a:cxn>
                <a:cxn ang="0">
                  <a:pos x="5" y="74"/>
                </a:cxn>
                <a:cxn ang="0">
                  <a:pos x="7" y="54"/>
                </a:cxn>
                <a:cxn ang="0">
                  <a:pos x="10" y="36"/>
                </a:cxn>
                <a:cxn ang="0">
                  <a:pos x="13" y="18"/>
                </a:cxn>
                <a:cxn ang="0">
                  <a:pos x="16" y="1"/>
                </a:cxn>
                <a:cxn ang="0">
                  <a:pos x="13" y="0"/>
                </a:cxn>
                <a:cxn ang="0">
                  <a:pos x="8" y="16"/>
                </a:cxn>
                <a:cxn ang="0">
                  <a:pos x="5" y="34"/>
                </a:cxn>
                <a:cxn ang="0">
                  <a:pos x="2" y="52"/>
                </a:cxn>
                <a:cxn ang="0">
                  <a:pos x="0" y="72"/>
                </a:cxn>
                <a:cxn ang="0">
                  <a:pos x="0" y="72"/>
                </a:cxn>
                <a:cxn ang="0">
                  <a:pos x="5" y="74"/>
                </a:cxn>
              </a:cxnLst>
              <a:rect l="0" t="0" r="r" b="b"/>
              <a:pathLst>
                <a:path w="16" h="74">
                  <a:moveTo>
                    <a:pt x="5" y="74"/>
                  </a:moveTo>
                  <a:lnTo>
                    <a:pt x="5" y="74"/>
                  </a:lnTo>
                  <a:lnTo>
                    <a:pt x="7" y="54"/>
                  </a:lnTo>
                  <a:lnTo>
                    <a:pt x="10" y="36"/>
                  </a:lnTo>
                  <a:lnTo>
                    <a:pt x="13" y="18"/>
                  </a:lnTo>
                  <a:lnTo>
                    <a:pt x="16" y="1"/>
                  </a:lnTo>
                  <a:lnTo>
                    <a:pt x="13" y="0"/>
                  </a:lnTo>
                  <a:lnTo>
                    <a:pt x="8" y="16"/>
                  </a:lnTo>
                  <a:lnTo>
                    <a:pt x="5" y="34"/>
                  </a:lnTo>
                  <a:lnTo>
                    <a:pt x="2" y="52"/>
                  </a:lnTo>
                  <a:lnTo>
                    <a:pt x="0" y="72"/>
                  </a:lnTo>
                  <a:lnTo>
                    <a:pt x="0" y="72"/>
                  </a:lnTo>
                  <a:lnTo>
                    <a:pt x="5" y="74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70" name="Freeform 46"/>
            <p:cNvSpPr>
              <a:spLocks/>
            </p:cNvSpPr>
            <p:nvPr/>
          </p:nvSpPr>
          <p:spPr bwMode="auto">
            <a:xfrm>
              <a:off x="420" y="376"/>
              <a:ext cx="12" cy="66"/>
            </a:xfrm>
            <a:custGeom>
              <a:avLst/>
              <a:gdLst/>
              <a:ahLst/>
              <a:cxnLst>
                <a:cxn ang="0">
                  <a:pos x="5" y="65"/>
                </a:cxn>
                <a:cxn ang="0">
                  <a:pos x="5" y="65"/>
                </a:cxn>
                <a:cxn ang="0">
                  <a:pos x="5" y="52"/>
                </a:cxn>
                <a:cxn ang="0">
                  <a:pos x="7" y="38"/>
                </a:cxn>
                <a:cxn ang="0">
                  <a:pos x="10" y="21"/>
                </a:cxn>
                <a:cxn ang="0">
                  <a:pos x="12" y="2"/>
                </a:cxn>
                <a:cxn ang="0">
                  <a:pos x="7" y="0"/>
                </a:cxn>
                <a:cxn ang="0">
                  <a:pos x="4" y="20"/>
                </a:cxn>
                <a:cxn ang="0">
                  <a:pos x="4" y="38"/>
                </a:cxn>
                <a:cxn ang="0">
                  <a:pos x="2" y="50"/>
                </a:cxn>
                <a:cxn ang="0">
                  <a:pos x="0" y="65"/>
                </a:cxn>
                <a:cxn ang="0">
                  <a:pos x="0" y="65"/>
                </a:cxn>
                <a:cxn ang="0">
                  <a:pos x="5" y="65"/>
                </a:cxn>
              </a:cxnLst>
              <a:rect l="0" t="0" r="r" b="b"/>
              <a:pathLst>
                <a:path w="12" h="65">
                  <a:moveTo>
                    <a:pt x="5" y="65"/>
                  </a:moveTo>
                  <a:lnTo>
                    <a:pt x="5" y="65"/>
                  </a:lnTo>
                  <a:lnTo>
                    <a:pt x="5" y="52"/>
                  </a:lnTo>
                  <a:lnTo>
                    <a:pt x="7" y="38"/>
                  </a:lnTo>
                  <a:lnTo>
                    <a:pt x="10" y="21"/>
                  </a:lnTo>
                  <a:lnTo>
                    <a:pt x="12" y="2"/>
                  </a:lnTo>
                  <a:lnTo>
                    <a:pt x="7" y="0"/>
                  </a:lnTo>
                  <a:lnTo>
                    <a:pt x="4" y="20"/>
                  </a:lnTo>
                  <a:lnTo>
                    <a:pt x="4" y="38"/>
                  </a:lnTo>
                  <a:lnTo>
                    <a:pt x="2" y="50"/>
                  </a:lnTo>
                  <a:lnTo>
                    <a:pt x="0" y="65"/>
                  </a:lnTo>
                  <a:lnTo>
                    <a:pt x="0" y="65"/>
                  </a:lnTo>
                  <a:lnTo>
                    <a:pt x="5" y="65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71" name="Freeform 47"/>
            <p:cNvSpPr>
              <a:spLocks/>
            </p:cNvSpPr>
            <p:nvPr/>
          </p:nvSpPr>
          <p:spPr bwMode="auto">
            <a:xfrm>
              <a:off x="420" y="443"/>
              <a:ext cx="7" cy="19"/>
            </a:xfrm>
            <a:custGeom>
              <a:avLst/>
              <a:gdLst/>
              <a:ahLst/>
              <a:cxnLst>
                <a:cxn ang="0">
                  <a:pos x="7" y="14"/>
                </a:cxn>
                <a:cxn ang="0">
                  <a:pos x="7" y="14"/>
                </a:cxn>
                <a:cxn ang="0">
                  <a:pos x="7" y="12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2" y="14"/>
                </a:cxn>
                <a:cxn ang="0">
                  <a:pos x="5" y="20"/>
                </a:cxn>
                <a:cxn ang="0">
                  <a:pos x="5" y="20"/>
                </a:cxn>
                <a:cxn ang="0">
                  <a:pos x="7" y="14"/>
                </a:cxn>
              </a:cxnLst>
              <a:rect l="0" t="0" r="r" b="b"/>
              <a:pathLst>
                <a:path w="7" h="20">
                  <a:moveTo>
                    <a:pt x="7" y="14"/>
                  </a:moveTo>
                  <a:lnTo>
                    <a:pt x="7" y="14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4"/>
                  </a:lnTo>
                  <a:lnTo>
                    <a:pt x="5" y="20"/>
                  </a:lnTo>
                  <a:lnTo>
                    <a:pt x="5" y="20"/>
                  </a:lnTo>
                  <a:lnTo>
                    <a:pt x="7" y="14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72" name="Freeform 48"/>
            <p:cNvSpPr>
              <a:spLocks/>
            </p:cNvSpPr>
            <p:nvPr/>
          </p:nvSpPr>
          <p:spPr bwMode="auto">
            <a:xfrm>
              <a:off x="423" y="456"/>
              <a:ext cx="36" cy="8"/>
            </a:xfrm>
            <a:custGeom>
              <a:avLst/>
              <a:gdLst/>
              <a:ahLst/>
              <a:cxnLst>
                <a:cxn ang="0">
                  <a:pos x="35" y="0"/>
                </a:cxn>
                <a:cxn ang="0">
                  <a:pos x="35" y="0"/>
                </a:cxn>
                <a:cxn ang="0">
                  <a:pos x="9" y="0"/>
                </a:cxn>
                <a:cxn ang="0">
                  <a:pos x="2" y="0"/>
                </a:cxn>
                <a:cxn ang="0">
                  <a:pos x="0" y="6"/>
                </a:cxn>
                <a:cxn ang="0">
                  <a:pos x="9" y="7"/>
                </a:cxn>
                <a:cxn ang="0">
                  <a:pos x="35" y="7"/>
                </a:cxn>
                <a:cxn ang="0">
                  <a:pos x="35" y="7"/>
                </a:cxn>
                <a:cxn ang="0">
                  <a:pos x="35" y="0"/>
                </a:cxn>
              </a:cxnLst>
              <a:rect l="0" t="0" r="r" b="b"/>
              <a:pathLst>
                <a:path w="35" h="7">
                  <a:moveTo>
                    <a:pt x="35" y="0"/>
                  </a:moveTo>
                  <a:lnTo>
                    <a:pt x="35" y="0"/>
                  </a:lnTo>
                  <a:lnTo>
                    <a:pt x="9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9" y="7"/>
                  </a:lnTo>
                  <a:lnTo>
                    <a:pt x="35" y="7"/>
                  </a:lnTo>
                  <a:lnTo>
                    <a:pt x="35" y="7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73" name="Freeform 49"/>
            <p:cNvSpPr>
              <a:spLocks/>
            </p:cNvSpPr>
            <p:nvPr/>
          </p:nvSpPr>
          <p:spPr bwMode="auto">
            <a:xfrm>
              <a:off x="460" y="454"/>
              <a:ext cx="55" cy="9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56" y="0"/>
                </a:cxn>
                <a:cxn ang="0">
                  <a:pos x="42" y="1"/>
                </a:cxn>
                <a:cxn ang="0">
                  <a:pos x="31" y="1"/>
                </a:cxn>
                <a:cxn ang="0">
                  <a:pos x="18" y="3"/>
                </a:cxn>
                <a:cxn ang="0">
                  <a:pos x="0" y="3"/>
                </a:cxn>
                <a:cxn ang="0">
                  <a:pos x="0" y="10"/>
                </a:cxn>
                <a:cxn ang="0">
                  <a:pos x="18" y="10"/>
                </a:cxn>
                <a:cxn ang="0">
                  <a:pos x="31" y="9"/>
                </a:cxn>
                <a:cxn ang="0">
                  <a:pos x="44" y="7"/>
                </a:cxn>
                <a:cxn ang="0">
                  <a:pos x="56" y="5"/>
                </a:cxn>
                <a:cxn ang="0">
                  <a:pos x="56" y="5"/>
                </a:cxn>
                <a:cxn ang="0">
                  <a:pos x="56" y="0"/>
                </a:cxn>
              </a:cxnLst>
              <a:rect l="0" t="0" r="r" b="b"/>
              <a:pathLst>
                <a:path w="56" h="10">
                  <a:moveTo>
                    <a:pt x="56" y="0"/>
                  </a:moveTo>
                  <a:lnTo>
                    <a:pt x="56" y="0"/>
                  </a:lnTo>
                  <a:lnTo>
                    <a:pt x="42" y="1"/>
                  </a:lnTo>
                  <a:lnTo>
                    <a:pt x="31" y="1"/>
                  </a:lnTo>
                  <a:lnTo>
                    <a:pt x="18" y="3"/>
                  </a:lnTo>
                  <a:lnTo>
                    <a:pt x="0" y="3"/>
                  </a:lnTo>
                  <a:lnTo>
                    <a:pt x="0" y="10"/>
                  </a:lnTo>
                  <a:lnTo>
                    <a:pt x="18" y="10"/>
                  </a:lnTo>
                  <a:lnTo>
                    <a:pt x="31" y="9"/>
                  </a:lnTo>
                  <a:lnTo>
                    <a:pt x="44" y="7"/>
                  </a:lnTo>
                  <a:lnTo>
                    <a:pt x="56" y="5"/>
                  </a:lnTo>
                  <a:lnTo>
                    <a:pt x="56" y="5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74" name="Freeform 50"/>
            <p:cNvSpPr>
              <a:spLocks/>
            </p:cNvSpPr>
            <p:nvPr/>
          </p:nvSpPr>
          <p:spPr bwMode="auto">
            <a:xfrm>
              <a:off x="515" y="441"/>
              <a:ext cx="42" cy="17"/>
            </a:xfrm>
            <a:custGeom>
              <a:avLst/>
              <a:gdLst/>
              <a:ahLst/>
              <a:cxnLst>
                <a:cxn ang="0">
                  <a:pos x="39" y="0"/>
                </a:cxn>
                <a:cxn ang="0">
                  <a:pos x="39" y="0"/>
                </a:cxn>
                <a:cxn ang="0">
                  <a:pos x="31" y="4"/>
                </a:cxn>
                <a:cxn ang="0">
                  <a:pos x="23" y="5"/>
                </a:cxn>
                <a:cxn ang="0">
                  <a:pos x="13" y="9"/>
                </a:cxn>
                <a:cxn ang="0">
                  <a:pos x="0" y="13"/>
                </a:cxn>
                <a:cxn ang="0">
                  <a:pos x="0" y="18"/>
                </a:cxn>
                <a:cxn ang="0">
                  <a:pos x="14" y="14"/>
                </a:cxn>
                <a:cxn ang="0">
                  <a:pos x="23" y="13"/>
                </a:cxn>
                <a:cxn ang="0">
                  <a:pos x="32" y="9"/>
                </a:cxn>
                <a:cxn ang="0">
                  <a:pos x="41" y="5"/>
                </a:cxn>
                <a:cxn ang="0">
                  <a:pos x="41" y="5"/>
                </a:cxn>
                <a:cxn ang="0">
                  <a:pos x="39" y="0"/>
                </a:cxn>
              </a:cxnLst>
              <a:rect l="0" t="0" r="r" b="b"/>
              <a:pathLst>
                <a:path w="41" h="18">
                  <a:moveTo>
                    <a:pt x="39" y="0"/>
                  </a:moveTo>
                  <a:lnTo>
                    <a:pt x="39" y="0"/>
                  </a:lnTo>
                  <a:lnTo>
                    <a:pt x="31" y="4"/>
                  </a:lnTo>
                  <a:lnTo>
                    <a:pt x="23" y="5"/>
                  </a:lnTo>
                  <a:lnTo>
                    <a:pt x="13" y="9"/>
                  </a:lnTo>
                  <a:lnTo>
                    <a:pt x="0" y="13"/>
                  </a:lnTo>
                  <a:lnTo>
                    <a:pt x="0" y="18"/>
                  </a:lnTo>
                  <a:lnTo>
                    <a:pt x="14" y="14"/>
                  </a:lnTo>
                  <a:lnTo>
                    <a:pt x="23" y="13"/>
                  </a:lnTo>
                  <a:lnTo>
                    <a:pt x="32" y="9"/>
                  </a:lnTo>
                  <a:lnTo>
                    <a:pt x="41" y="5"/>
                  </a:lnTo>
                  <a:lnTo>
                    <a:pt x="41" y="5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75" name="Freeform 51"/>
            <p:cNvSpPr>
              <a:spLocks/>
            </p:cNvSpPr>
            <p:nvPr/>
          </p:nvSpPr>
          <p:spPr bwMode="auto">
            <a:xfrm>
              <a:off x="555" y="414"/>
              <a:ext cx="28" cy="30"/>
            </a:xfrm>
            <a:custGeom>
              <a:avLst/>
              <a:gdLst/>
              <a:ahLst/>
              <a:cxnLst>
                <a:cxn ang="0">
                  <a:pos x="28" y="0"/>
                </a:cxn>
                <a:cxn ang="0">
                  <a:pos x="28" y="0"/>
                </a:cxn>
                <a:cxn ang="0">
                  <a:pos x="16" y="9"/>
                </a:cxn>
                <a:cxn ang="0">
                  <a:pos x="0" y="25"/>
                </a:cxn>
                <a:cxn ang="0">
                  <a:pos x="2" y="30"/>
                </a:cxn>
                <a:cxn ang="0">
                  <a:pos x="20" y="12"/>
                </a:cxn>
                <a:cxn ang="0">
                  <a:pos x="23" y="0"/>
                </a:cxn>
                <a:cxn ang="0">
                  <a:pos x="23" y="0"/>
                </a:cxn>
                <a:cxn ang="0">
                  <a:pos x="28" y="0"/>
                </a:cxn>
              </a:cxnLst>
              <a:rect l="0" t="0" r="r" b="b"/>
              <a:pathLst>
                <a:path w="28" h="30">
                  <a:moveTo>
                    <a:pt x="28" y="0"/>
                  </a:moveTo>
                  <a:lnTo>
                    <a:pt x="28" y="0"/>
                  </a:lnTo>
                  <a:lnTo>
                    <a:pt x="16" y="9"/>
                  </a:lnTo>
                  <a:lnTo>
                    <a:pt x="0" y="25"/>
                  </a:lnTo>
                  <a:lnTo>
                    <a:pt x="2" y="30"/>
                  </a:lnTo>
                  <a:lnTo>
                    <a:pt x="20" y="12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76" name="Freeform 52"/>
            <p:cNvSpPr>
              <a:spLocks/>
            </p:cNvSpPr>
            <p:nvPr/>
          </p:nvSpPr>
          <p:spPr bwMode="auto">
            <a:xfrm>
              <a:off x="577" y="414"/>
              <a:ext cx="5" cy="125"/>
            </a:xfrm>
            <a:custGeom>
              <a:avLst/>
              <a:gdLst/>
              <a:ahLst/>
              <a:cxnLst>
                <a:cxn ang="0">
                  <a:pos x="2" y="122"/>
                </a:cxn>
                <a:cxn ang="0">
                  <a:pos x="5" y="119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119"/>
                </a:cxn>
                <a:cxn ang="0">
                  <a:pos x="2" y="122"/>
                </a:cxn>
                <a:cxn ang="0">
                  <a:pos x="2" y="122"/>
                </a:cxn>
                <a:cxn ang="0">
                  <a:pos x="5" y="124"/>
                </a:cxn>
                <a:cxn ang="0">
                  <a:pos x="5" y="119"/>
                </a:cxn>
                <a:cxn ang="0">
                  <a:pos x="2" y="122"/>
                </a:cxn>
              </a:cxnLst>
              <a:rect l="0" t="0" r="r" b="b"/>
              <a:pathLst>
                <a:path w="5" h="124">
                  <a:moveTo>
                    <a:pt x="2" y="122"/>
                  </a:moveTo>
                  <a:lnTo>
                    <a:pt x="5" y="11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19"/>
                  </a:lnTo>
                  <a:lnTo>
                    <a:pt x="2" y="122"/>
                  </a:lnTo>
                  <a:lnTo>
                    <a:pt x="2" y="122"/>
                  </a:lnTo>
                  <a:lnTo>
                    <a:pt x="5" y="124"/>
                  </a:lnTo>
                  <a:lnTo>
                    <a:pt x="5" y="119"/>
                  </a:lnTo>
                  <a:lnTo>
                    <a:pt x="2" y="12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77" name="Freeform 53"/>
            <p:cNvSpPr>
              <a:spLocks/>
            </p:cNvSpPr>
            <p:nvPr/>
          </p:nvSpPr>
          <p:spPr bwMode="auto">
            <a:xfrm>
              <a:off x="567" y="528"/>
              <a:ext cx="14" cy="9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0" y="5"/>
                </a:cxn>
                <a:cxn ang="0">
                  <a:pos x="12" y="10"/>
                </a:cxn>
                <a:cxn ang="0">
                  <a:pos x="13" y="7"/>
                </a:cxn>
                <a:cxn ang="0">
                  <a:pos x="3" y="0"/>
                </a:cxn>
                <a:cxn ang="0">
                  <a:pos x="3" y="0"/>
                </a:cxn>
              </a:cxnLst>
              <a:rect l="0" t="0" r="r" b="b"/>
              <a:pathLst>
                <a:path w="13" h="10">
                  <a:moveTo>
                    <a:pt x="3" y="0"/>
                  </a:moveTo>
                  <a:lnTo>
                    <a:pt x="0" y="5"/>
                  </a:lnTo>
                  <a:lnTo>
                    <a:pt x="12" y="10"/>
                  </a:lnTo>
                  <a:lnTo>
                    <a:pt x="13" y="7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78" name="Freeform 54"/>
            <p:cNvSpPr>
              <a:spLocks/>
            </p:cNvSpPr>
            <p:nvPr/>
          </p:nvSpPr>
          <p:spPr bwMode="auto">
            <a:xfrm>
              <a:off x="550" y="518"/>
              <a:ext cx="21" cy="13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5"/>
                </a:cxn>
                <a:cxn ang="0">
                  <a:pos x="18" y="14"/>
                </a:cxn>
                <a:cxn ang="0">
                  <a:pos x="21" y="9"/>
                </a:cxn>
                <a:cxn ang="0">
                  <a:pos x="3" y="0"/>
                </a:cxn>
                <a:cxn ang="0">
                  <a:pos x="2" y="0"/>
                </a:cxn>
              </a:cxnLst>
              <a:rect l="0" t="0" r="r" b="b"/>
              <a:pathLst>
                <a:path w="21" h="14">
                  <a:moveTo>
                    <a:pt x="2" y="0"/>
                  </a:moveTo>
                  <a:lnTo>
                    <a:pt x="0" y="5"/>
                  </a:lnTo>
                  <a:lnTo>
                    <a:pt x="18" y="14"/>
                  </a:lnTo>
                  <a:lnTo>
                    <a:pt x="21" y="9"/>
                  </a:lnTo>
                  <a:lnTo>
                    <a:pt x="3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79" name="Freeform 55"/>
            <p:cNvSpPr>
              <a:spLocks/>
            </p:cNvSpPr>
            <p:nvPr/>
          </p:nvSpPr>
          <p:spPr bwMode="auto">
            <a:xfrm>
              <a:off x="518" y="507"/>
              <a:ext cx="33" cy="1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20" y="12"/>
                </a:cxn>
                <a:cxn ang="0">
                  <a:pos x="30" y="16"/>
                </a:cxn>
                <a:cxn ang="0">
                  <a:pos x="32" y="11"/>
                </a:cxn>
                <a:cxn ang="0">
                  <a:pos x="22" y="7"/>
                </a:cxn>
                <a:cxn ang="0">
                  <a:pos x="2" y="0"/>
                </a:cxn>
                <a:cxn ang="0">
                  <a:pos x="2" y="0"/>
                </a:cxn>
                <a:cxn ang="0">
                  <a:pos x="0" y="7"/>
                </a:cxn>
              </a:cxnLst>
              <a:rect l="0" t="0" r="r" b="b"/>
              <a:pathLst>
                <a:path w="32" h="16">
                  <a:moveTo>
                    <a:pt x="0" y="7"/>
                  </a:moveTo>
                  <a:lnTo>
                    <a:pt x="0" y="7"/>
                  </a:lnTo>
                  <a:lnTo>
                    <a:pt x="20" y="12"/>
                  </a:lnTo>
                  <a:lnTo>
                    <a:pt x="30" y="16"/>
                  </a:lnTo>
                  <a:lnTo>
                    <a:pt x="32" y="11"/>
                  </a:lnTo>
                  <a:lnTo>
                    <a:pt x="22" y="7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80" name="Freeform 56"/>
            <p:cNvSpPr>
              <a:spLocks/>
            </p:cNvSpPr>
            <p:nvPr/>
          </p:nvSpPr>
          <p:spPr bwMode="auto">
            <a:xfrm>
              <a:off x="465" y="497"/>
              <a:ext cx="55" cy="1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10" y="7"/>
                </a:cxn>
                <a:cxn ang="0">
                  <a:pos x="25" y="9"/>
                </a:cxn>
                <a:cxn ang="0">
                  <a:pos x="41" y="12"/>
                </a:cxn>
                <a:cxn ang="0">
                  <a:pos x="54" y="16"/>
                </a:cxn>
                <a:cxn ang="0">
                  <a:pos x="56" y="9"/>
                </a:cxn>
                <a:cxn ang="0">
                  <a:pos x="41" y="7"/>
                </a:cxn>
                <a:cxn ang="0">
                  <a:pos x="27" y="3"/>
                </a:cxn>
                <a:cxn ang="0">
                  <a:pos x="12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7"/>
                </a:cxn>
              </a:cxnLst>
              <a:rect l="0" t="0" r="r" b="b"/>
              <a:pathLst>
                <a:path w="56" h="16">
                  <a:moveTo>
                    <a:pt x="0" y="7"/>
                  </a:moveTo>
                  <a:lnTo>
                    <a:pt x="0" y="7"/>
                  </a:lnTo>
                  <a:lnTo>
                    <a:pt x="10" y="7"/>
                  </a:lnTo>
                  <a:lnTo>
                    <a:pt x="25" y="9"/>
                  </a:lnTo>
                  <a:lnTo>
                    <a:pt x="41" y="12"/>
                  </a:lnTo>
                  <a:lnTo>
                    <a:pt x="54" y="16"/>
                  </a:lnTo>
                  <a:lnTo>
                    <a:pt x="56" y="9"/>
                  </a:lnTo>
                  <a:lnTo>
                    <a:pt x="41" y="7"/>
                  </a:lnTo>
                  <a:lnTo>
                    <a:pt x="27" y="3"/>
                  </a:lnTo>
                  <a:lnTo>
                    <a:pt x="12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81" name="Freeform 57"/>
            <p:cNvSpPr>
              <a:spLocks/>
            </p:cNvSpPr>
            <p:nvPr/>
          </p:nvSpPr>
          <p:spPr bwMode="auto">
            <a:xfrm>
              <a:off x="434" y="495"/>
              <a:ext cx="31" cy="9"/>
            </a:xfrm>
            <a:custGeom>
              <a:avLst/>
              <a:gdLst/>
              <a:ahLst/>
              <a:cxnLst>
                <a:cxn ang="0">
                  <a:pos x="5" y="4"/>
                </a:cxn>
                <a:cxn ang="0">
                  <a:pos x="5" y="4"/>
                </a:cxn>
                <a:cxn ang="0">
                  <a:pos x="13" y="7"/>
                </a:cxn>
                <a:cxn ang="0">
                  <a:pos x="32" y="9"/>
                </a:cxn>
                <a:cxn ang="0">
                  <a:pos x="32" y="2"/>
                </a:cxn>
                <a:cxn ang="0">
                  <a:pos x="13" y="0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5" y="4"/>
                </a:cxn>
              </a:cxnLst>
              <a:rect l="0" t="0" r="r" b="b"/>
              <a:pathLst>
                <a:path w="32" h="9">
                  <a:moveTo>
                    <a:pt x="5" y="4"/>
                  </a:moveTo>
                  <a:lnTo>
                    <a:pt x="5" y="4"/>
                  </a:lnTo>
                  <a:lnTo>
                    <a:pt x="13" y="7"/>
                  </a:lnTo>
                  <a:lnTo>
                    <a:pt x="32" y="9"/>
                  </a:lnTo>
                  <a:lnTo>
                    <a:pt x="32" y="2"/>
                  </a:lnTo>
                  <a:lnTo>
                    <a:pt x="13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82" name="Freeform 58"/>
            <p:cNvSpPr>
              <a:spLocks/>
            </p:cNvSpPr>
            <p:nvPr/>
          </p:nvSpPr>
          <p:spPr bwMode="auto">
            <a:xfrm>
              <a:off x="420" y="495"/>
              <a:ext cx="19" cy="13"/>
            </a:xfrm>
            <a:custGeom>
              <a:avLst/>
              <a:gdLst/>
              <a:ahLst/>
              <a:cxnLst>
                <a:cxn ang="0">
                  <a:pos x="5" y="13"/>
                </a:cxn>
                <a:cxn ang="0">
                  <a:pos x="5" y="13"/>
                </a:cxn>
                <a:cxn ang="0">
                  <a:pos x="5" y="9"/>
                </a:cxn>
                <a:cxn ang="0">
                  <a:pos x="7" y="7"/>
                </a:cxn>
                <a:cxn ang="0">
                  <a:pos x="9" y="7"/>
                </a:cxn>
                <a:cxn ang="0">
                  <a:pos x="9" y="5"/>
                </a:cxn>
                <a:cxn ang="0">
                  <a:pos x="14" y="7"/>
                </a:cxn>
                <a:cxn ang="0">
                  <a:pos x="19" y="4"/>
                </a:cxn>
                <a:cxn ang="0">
                  <a:pos x="14" y="4"/>
                </a:cxn>
                <a:cxn ang="0">
                  <a:pos x="14" y="0"/>
                </a:cxn>
                <a:cxn ang="0">
                  <a:pos x="10" y="0"/>
                </a:cxn>
                <a:cxn ang="0">
                  <a:pos x="5" y="0"/>
                </a:cxn>
                <a:cxn ang="0">
                  <a:pos x="4" y="4"/>
                </a:cxn>
                <a:cxn ang="0">
                  <a:pos x="2" y="7"/>
                </a:cxn>
                <a:cxn ang="0">
                  <a:pos x="0" y="13"/>
                </a:cxn>
                <a:cxn ang="0">
                  <a:pos x="0" y="13"/>
                </a:cxn>
                <a:cxn ang="0">
                  <a:pos x="5" y="13"/>
                </a:cxn>
              </a:cxnLst>
              <a:rect l="0" t="0" r="r" b="b"/>
              <a:pathLst>
                <a:path w="19" h="13">
                  <a:moveTo>
                    <a:pt x="5" y="13"/>
                  </a:moveTo>
                  <a:lnTo>
                    <a:pt x="5" y="13"/>
                  </a:lnTo>
                  <a:lnTo>
                    <a:pt x="5" y="9"/>
                  </a:lnTo>
                  <a:lnTo>
                    <a:pt x="7" y="7"/>
                  </a:lnTo>
                  <a:lnTo>
                    <a:pt x="9" y="7"/>
                  </a:lnTo>
                  <a:lnTo>
                    <a:pt x="9" y="5"/>
                  </a:lnTo>
                  <a:lnTo>
                    <a:pt x="14" y="7"/>
                  </a:lnTo>
                  <a:lnTo>
                    <a:pt x="19" y="4"/>
                  </a:lnTo>
                  <a:lnTo>
                    <a:pt x="14" y="4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5" y="0"/>
                  </a:lnTo>
                  <a:lnTo>
                    <a:pt x="4" y="4"/>
                  </a:lnTo>
                  <a:lnTo>
                    <a:pt x="2" y="7"/>
                  </a:lnTo>
                  <a:lnTo>
                    <a:pt x="0" y="13"/>
                  </a:lnTo>
                  <a:lnTo>
                    <a:pt x="0" y="13"/>
                  </a:lnTo>
                  <a:lnTo>
                    <a:pt x="5" y="13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83" name="Freeform 59"/>
            <p:cNvSpPr>
              <a:spLocks/>
            </p:cNvSpPr>
            <p:nvPr/>
          </p:nvSpPr>
          <p:spPr bwMode="auto">
            <a:xfrm>
              <a:off x="420" y="509"/>
              <a:ext cx="7" cy="36"/>
            </a:xfrm>
            <a:custGeom>
              <a:avLst/>
              <a:gdLst/>
              <a:ahLst/>
              <a:cxnLst>
                <a:cxn ang="0">
                  <a:pos x="7" y="36"/>
                </a:cxn>
                <a:cxn ang="0">
                  <a:pos x="7" y="36"/>
                </a:cxn>
                <a:cxn ang="0">
                  <a:pos x="5" y="16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2" y="16"/>
                </a:cxn>
                <a:cxn ang="0">
                  <a:pos x="2" y="36"/>
                </a:cxn>
                <a:cxn ang="0">
                  <a:pos x="2" y="36"/>
                </a:cxn>
                <a:cxn ang="0">
                  <a:pos x="7" y="36"/>
                </a:cxn>
              </a:cxnLst>
              <a:rect l="0" t="0" r="r" b="b"/>
              <a:pathLst>
                <a:path w="7" h="36">
                  <a:moveTo>
                    <a:pt x="7" y="36"/>
                  </a:moveTo>
                  <a:lnTo>
                    <a:pt x="7" y="36"/>
                  </a:lnTo>
                  <a:lnTo>
                    <a:pt x="5" y="16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6"/>
                  </a:lnTo>
                  <a:lnTo>
                    <a:pt x="2" y="36"/>
                  </a:lnTo>
                  <a:lnTo>
                    <a:pt x="2" y="36"/>
                  </a:lnTo>
                  <a:lnTo>
                    <a:pt x="7" y="36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84" name="Freeform 60"/>
            <p:cNvSpPr>
              <a:spLocks/>
            </p:cNvSpPr>
            <p:nvPr/>
          </p:nvSpPr>
          <p:spPr bwMode="auto">
            <a:xfrm>
              <a:off x="421" y="545"/>
              <a:ext cx="17" cy="111"/>
            </a:xfrm>
            <a:custGeom>
              <a:avLst/>
              <a:gdLst/>
              <a:ahLst/>
              <a:cxnLst>
                <a:cxn ang="0">
                  <a:pos x="18" y="110"/>
                </a:cxn>
                <a:cxn ang="0">
                  <a:pos x="18" y="110"/>
                </a:cxn>
                <a:cxn ang="0">
                  <a:pos x="13" y="84"/>
                </a:cxn>
                <a:cxn ang="0">
                  <a:pos x="10" y="56"/>
                </a:cxn>
                <a:cxn ang="0">
                  <a:pos x="8" y="27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2" y="29"/>
                </a:cxn>
                <a:cxn ang="0">
                  <a:pos x="5" y="56"/>
                </a:cxn>
                <a:cxn ang="0">
                  <a:pos x="8" y="84"/>
                </a:cxn>
                <a:cxn ang="0">
                  <a:pos x="12" y="112"/>
                </a:cxn>
                <a:cxn ang="0">
                  <a:pos x="12" y="112"/>
                </a:cxn>
                <a:cxn ang="0">
                  <a:pos x="18" y="110"/>
                </a:cxn>
              </a:cxnLst>
              <a:rect l="0" t="0" r="r" b="b"/>
              <a:pathLst>
                <a:path w="18" h="112">
                  <a:moveTo>
                    <a:pt x="18" y="110"/>
                  </a:moveTo>
                  <a:lnTo>
                    <a:pt x="18" y="110"/>
                  </a:lnTo>
                  <a:lnTo>
                    <a:pt x="13" y="84"/>
                  </a:lnTo>
                  <a:lnTo>
                    <a:pt x="10" y="56"/>
                  </a:lnTo>
                  <a:lnTo>
                    <a:pt x="8" y="27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29"/>
                  </a:lnTo>
                  <a:lnTo>
                    <a:pt x="5" y="56"/>
                  </a:lnTo>
                  <a:lnTo>
                    <a:pt x="8" y="84"/>
                  </a:lnTo>
                  <a:lnTo>
                    <a:pt x="12" y="112"/>
                  </a:lnTo>
                  <a:lnTo>
                    <a:pt x="12" y="112"/>
                  </a:lnTo>
                  <a:lnTo>
                    <a:pt x="18" y="11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85" name="Freeform 61"/>
            <p:cNvSpPr>
              <a:spLocks/>
            </p:cNvSpPr>
            <p:nvPr/>
          </p:nvSpPr>
          <p:spPr bwMode="auto">
            <a:xfrm>
              <a:off x="434" y="654"/>
              <a:ext cx="17" cy="32"/>
            </a:xfrm>
            <a:custGeom>
              <a:avLst/>
              <a:gdLst/>
              <a:ahLst/>
              <a:cxnLst>
                <a:cxn ang="0">
                  <a:pos x="16" y="29"/>
                </a:cxn>
                <a:cxn ang="0">
                  <a:pos x="16" y="29"/>
                </a:cxn>
                <a:cxn ang="0">
                  <a:pos x="11" y="18"/>
                </a:cxn>
                <a:cxn ang="0">
                  <a:pos x="6" y="0"/>
                </a:cxn>
                <a:cxn ang="0">
                  <a:pos x="0" y="2"/>
                </a:cxn>
                <a:cxn ang="0">
                  <a:pos x="8" y="18"/>
                </a:cxn>
                <a:cxn ang="0">
                  <a:pos x="13" y="32"/>
                </a:cxn>
                <a:cxn ang="0">
                  <a:pos x="13" y="32"/>
                </a:cxn>
                <a:cxn ang="0">
                  <a:pos x="16" y="29"/>
                </a:cxn>
              </a:cxnLst>
              <a:rect l="0" t="0" r="r" b="b"/>
              <a:pathLst>
                <a:path w="16" h="32">
                  <a:moveTo>
                    <a:pt x="16" y="29"/>
                  </a:moveTo>
                  <a:lnTo>
                    <a:pt x="16" y="29"/>
                  </a:lnTo>
                  <a:lnTo>
                    <a:pt x="11" y="18"/>
                  </a:lnTo>
                  <a:lnTo>
                    <a:pt x="6" y="0"/>
                  </a:lnTo>
                  <a:lnTo>
                    <a:pt x="0" y="2"/>
                  </a:lnTo>
                  <a:lnTo>
                    <a:pt x="8" y="18"/>
                  </a:lnTo>
                  <a:lnTo>
                    <a:pt x="13" y="32"/>
                  </a:lnTo>
                  <a:lnTo>
                    <a:pt x="13" y="32"/>
                  </a:lnTo>
                  <a:lnTo>
                    <a:pt x="16" y="29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86" name="Freeform 62"/>
            <p:cNvSpPr>
              <a:spLocks/>
            </p:cNvSpPr>
            <p:nvPr/>
          </p:nvSpPr>
          <p:spPr bwMode="auto">
            <a:xfrm>
              <a:off x="446" y="684"/>
              <a:ext cx="23" cy="23"/>
            </a:xfrm>
            <a:custGeom>
              <a:avLst/>
              <a:gdLst/>
              <a:ahLst/>
              <a:cxnLst>
                <a:cxn ang="0">
                  <a:pos x="16" y="23"/>
                </a:cxn>
                <a:cxn ang="0">
                  <a:pos x="19" y="19"/>
                </a:cxn>
                <a:cxn ang="0">
                  <a:pos x="3" y="0"/>
                </a:cxn>
                <a:cxn ang="0">
                  <a:pos x="0" y="3"/>
                </a:cxn>
                <a:cxn ang="0">
                  <a:pos x="14" y="23"/>
                </a:cxn>
                <a:cxn ang="0">
                  <a:pos x="16" y="23"/>
                </a:cxn>
                <a:cxn ang="0">
                  <a:pos x="16" y="23"/>
                </a:cxn>
                <a:cxn ang="0">
                  <a:pos x="23" y="23"/>
                </a:cxn>
                <a:cxn ang="0">
                  <a:pos x="19" y="19"/>
                </a:cxn>
                <a:cxn ang="0">
                  <a:pos x="16" y="23"/>
                </a:cxn>
              </a:cxnLst>
              <a:rect l="0" t="0" r="r" b="b"/>
              <a:pathLst>
                <a:path w="23" h="23">
                  <a:moveTo>
                    <a:pt x="16" y="23"/>
                  </a:moveTo>
                  <a:lnTo>
                    <a:pt x="19" y="19"/>
                  </a:lnTo>
                  <a:lnTo>
                    <a:pt x="3" y="0"/>
                  </a:lnTo>
                  <a:lnTo>
                    <a:pt x="0" y="3"/>
                  </a:lnTo>
                  <a:lnTo>
                    <a:pt x="14" y="23"/>
                  </a:lnTo>
                  <a:lnTo>
                    <a:pt x="16" y="23"/>
                  </a:lnTo>
                  <a:lnTo>
                    <a:pt x="16" y="23"/>
                  </a:lnTo>
                  <a:lnTo>
                    <a:pt x="23" y="23"/>
                  </a:lnTo>
                  <a:lnTo>
                    <a:pt x="19" y="19"/>
                  </a:lnTo>
                  <a:lnTo>
                    <a:pt x="16" y="23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87" name="Freeform 63"/>
            <p:cNvSpPr>
              <a:spLocks/>
            </p:cNvSpPr>
            <p:nvPr/>
          </p:nvSpPr>
          <p:spPr bwMode="auto">
            <a:xfrm>
              <a:off x="338" y="701"/>
              <a:ext cx="123" cy="8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2" y="7"/>
                </a:cxn>
                <a:cxn ang="0">
                  <a:pos x="123" y="5"/>
                </a:cxn>
                <a:cxn ang="0">
                  <a:pos x="123" y="0"/>
                </a:cxn>
                <a:cxn ang="0">
                  <a:pos x="2" y="1"/>
                </a:cxn>
                <a:cxn ang="0">
                  <a:pos x="0" y="1"/>
                </a:cxn>
              </a:cxnLst>
              <a:rect l="0" t="0" r="r" b="b"/>
              <a:pathLst>
                <a:path w="123" h="7">
                  <a:moveTo>
                    <a:pt x="0" y="1"/>
                  </a:moveTo>
                  <a:lnTo>
                    <a:pt x="2" y="7"/>
                  </a:lnTo>
                  <a:lnTo>
                    <a:pt x="123" y="5"/>
                  </a:lnTo>
                  <a:lnTo>
                    <a:pt x="123" y="0"/>
                  </a:lnTo>
                  <a:lnTo>
                    <a:pt x="2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88" name="Freeform 64"/>
            <p:cNvSpPr>
              <a:spLocks/>
            </p:cNvSpPr>
            <p:nvPr/>
          </p:nvSpPr>
          <p:spPr bwMode="auto">
            <a:xfrm>
              <a:off x="338" y="694"/>
              <a:ext cx="14" cy="15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8" y="0"/>
                </a:cxn>
                <a:cxn ang="0">
                  <a:pos x="2" y="9"/>
                </a:cxn>
                <a:cxn ang="0">
                  <a:pos x="0" y="10"/>
                </a:cxn>
                <a:cxn ang="0">
                  <a:pos x="2" y="16"/>
                </a:cxn>
                <a:cxn ang="0">
                  <a:pos x="5" y="12"/>
                </a:cxn>
                <a:cxn ang="0">
                  <a:pos x="13" y="5"/>
                </a:cxn>
                <a:cxn ang="0">
                  <a:pos x="13" y="5"/>
                </a:cxn>
                <a:cxn ang="0">
                  <a:pos x="8" y="0"/>
                </a:cxn>
              </a:cxnLst>
              <a:rect l="0" t="0" r="r" b="b"/>
              <a:pathLst>
                <a:path w="13" h="16">
                  <a:moveTo>
                    <a:pt x="8" y="0"/>
                  </a:moveTo>
                  <a:lnTo>
                    <a:pt x="8" y="0"/>
                  </a:lnTo>
                  <a:lnTo>
                    <a:pt x="2" y="9"/>
                  </a:lnTo>
                  <a:lnTo>
                    <a:pt x="0" y="10"/>
                  </a:lnTo>
                  <a:lnTo>
                    <a:pt x="2" y="16"/>
                  </a:lnTo>
                  <a:lnTo>
                    <a:pt x="5" y="12"/>
                  </a:lnTo>
                  <a:lnTo>
                    <a:pt x="13" y="5"/>
                  </a:lnTo>
                  <a:lnTo>
                    <a:pt x="13" y="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89" name="Freeform 65"/>
            <p:cNvSpPr>
              <a:spLocks/>
            </p:cNvSpPr>
            <p:nvPr/>
          </p:nvSpPr>
          <p:spPr bwMode="auto">
            <a:xfrm>
              <a:off x="347" y="656"/>
              <a:ext cx="23" cy="42"/>
            </a:xfrm>
            <a:custGeom>
              <a:avLst/>
              <a:gdLst/>
              <a:ahLst/>
              <a:cxnLst>
                <a:cxn ang="0">
                  <a:pos x="17" y="0"/>
                </a:cxn>
                <a:cxn ang="0">
                  <a:pos x="17" y="0"/>
                </a:cxn>
                <a:cxn ang="0">
                  <a:pos x="9" y="23"/>
                </a:cxn>
                <a:cxn ang="0">
                  <a:pos x="0" y="36"/>
                </a:cxn>
                <a:cxn ang="0">
                  <a:pos x="5" y="41"/>
                </a:cxn>
                <a:cxn ang="0">
                  <a:pos x="13" y="25"/>
                </a:cxn>
                <a:cxn ang="0">
                  <a:pos x="23" y="1"/>
                </a:cxn>
                <a:cxn ang="0">
                  <a:pos x="23" y="1"/>
                </a:cxn>
                <a:cxn ang="0">
                  <a:pos x="17" y="0"/>
                </a:cxn>
              </a:cxnLst>
              <a:rect l="0" t="0" r="r" b="b"/>
              <a:pathLst>
                <a:path w="23" h="41">
                  <a:moveTo>
                    <a:pt x="17" y="0"/>
                  </a:moveTo>
                  <a:lnTo>
                    <a:pt x="17" y="0"/>
                  </a:lnTo>
                  <a:lnTo>
                    <a:pt x="9" y="23"/>
                  </a:lnTo>
                  <a:lnTo>
                    <a:pt x="0" y="36"/>
                  </a:lnTo>
                  <a:lnTo>
                    <a:pt x="5" y="41"/>
                  </a:lnTo>
                  <a:lnTo>
                    <a:pt x="13" y="25"/>
                  </a:lnTo>
                  <a:lnTo>
                    <a:pt x="23" y="1"/>
                  </a:lnTo>
                  <a:lnTo>
                    <a:pt x="23" y="1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90" name="Freeform 66"/>
            <p:cNvSpPr>
              <a:spLocks/>
            </p:cNvSpPr>
            <p:nvPr/>
          </p:nvSpPr>
          <p:spPr bwMode="auto">
            <a:xfrm>
              <a:off x="364" y="618"/>
              <a:ext cx="16" cy="40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11" y="0"/>
                </a:cxn>
                <a:cxn ang="0">
                  <a:pos x="8" y="14"/>
                </a:cxn>
                <a:cxn ang="0">
                  <a:pos x="6" y="21"/>
                </a:cxn>
                <a:cxn ang="0">
                  <a:pos x="5" y="27"/>
                </a:cxn>
                <a:cxn ang="0">
                  <a:pos x="0" y="38"/>
                </a:cxn>
                <a:cxn ang="0">
                  <a:pos x="6" y="39"/>
                </a:cxn>
                <a:cxn ang="0">
                  <a:pos x="10" y="29"/>
                </a:cxn>
                <a:cxn ang="0">
                  <a:pos x="11" y="23"/>
                </a:cxn>
                <a:cxn ang="0">
                  <a:pos x="13" y="14"/>
                </a:cxn>
                <a:cxn ang="0">
                  <a:pos x="16" y="0"/>
                </a:cxn>
                <a:cxn ang="0">
                  <a:pos x="16" y="0"/>
                </a:cxn>
                <a:cxn ang="0">
                  <a:pos x="11" y="0"/>
                </a:cxn>
              </a:cxnLst>
              <a:rect l="0" t="0" r="r" b="b"/>
              <a:pathLst>
                <a:path w="16" h="39">
                  <a:moveTo>
                    <a:pt x="11" y="0"/>
                  </a:moveTo>
                  <a:lnTo>
                    <a:pt x="11" y="0"/>
                  </a:lnTo>
                  <a:lnTo>
                    <a:pt x="8" y="14"/>
                  </a:lnTo>
                  <a:lnTo>
                    <a:pt x="6" y="21"/>
                  </a:lnTo>
                  <a:lnTo>
                    <a:pt x="5" y="27"/>
                  </a:lnTo>
                  <a:lnTo>
                    <a:pt x="0" y="38"/>
                  </a:lnTo>
                  <a:lnTo>
                    <a:pt x="6" y="39"/>
                  </a:lnTo>
                  <a:lnTo>
                    <a:pt x="10" y="29"/>
                  </a:lnTo>
                  <a:lnTo>
                    <a:pt x="11" y="23"/>
                  </a:lnTo>
                  <a:lnTo>
                    <a:pt x="13" y="14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91" name="Freeform 67"/>
            <p:cNvSpPr>
              <a:spLocks/>
            </p:cNvSpPr>
            <p:nvPr/>
          </p:nvSpPr>
          <p:spPr bwMode="auto">
            <a:xfrm>
              <a:off x="375" y="562"/>
              <a:ext cx="14" cy="57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8" y="0"/>
                </a:cxn>
                <a:cxn ang="0">
                  <a:pos x="5" y="14"/>
                </a:cxn>
                <a:cxn ang="0">
                  <a:pos x="3" y="27"/>
                </a:cxn>
                <a:cxn ang="0">
                  <a:pos x="3" y="40"/>
                </a:cxn>
                <a:cxn ang="0">
                  <a:pos x="0" y="58"/>
                </a:cxn>
                <a:cxn ang="0">
                  <a:pos x="5" y="58"/>
                </a:cxn>
                <a:cxn ang="0">
                  <a:pos x="8" y="41"/>
                </a:cxn>
                <a:cxn ang="0">
                  <a:pos x="10" y="27"/>
                </a:cxn>
                <a:cxn ang="0">
                  <a:pos x="12" y="14"/>
                </a:cxn>
                <a:cxn ang="0">
                  <a:pos x="13" y="0"/>
                </a:cxn>
                <a:cxn ang="0">
                  <a:pos x="13" y="0"/>
                </a:cxn>
                <a:cxn ang="0">
                  <a:pos x="8" y="0"/>
                </a:cxn>
              </a:cxnLst>
              <a:rect l="0" t="0" r="r" b="b"/>
              <a:pathLst>
                <a:path w="13" h="58">
                  <a:moveTo>
                    <a:pt x="8" y="0"/>
                  </a:moveTo>
                  <a:lnTo>
                    <a:pt x="8" y="0"/>
                  </a:lnTo>
                  <a:lnTo>
                    <a:pt x="5" y="14"/>
                  </a:lnTo>
                  <a:lnTo>
                    <a:pt x="3" y="27"/>
                  </a:lnTo>
                  <a:lnTo>
                    <a:pt x="3" y="40"/>
                  </a:lnTo>
                  <a:lnTo>
                    <a:pt x="0" y="58"/>
                  </a:lnTo>
                  <a:lnTo>
                    <a:pt x="5" y="58"/>
                  </a:lnTo>
                  <a:lnTo>
                    <a:pt x="8" y="41"/>
                  </a:lnTo>
                  <a:lnTo>
                    <a:pt x="10" y="27"/>
                  </a:lnTo>
                  <a:lnTo>
                    <a:pt x="12" y="14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92" name="Freeform 68"/>
            <p:cNvSpPr>
              <a:spLocks/>
            </p:cNvSpPr>
            <p:nvPr/>
          </p:nvSpPr>
          <p:spPr bwMode="auto">
            <a:xfrm>
              <a:off x="383" y="512"/>
              <a:ext cx="7" cy="49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2" y="9"/>
                </a:cxn>
                <a:cxn ang="0">
                  <a:pos x="2" y="20"/>
                </a:cxn>
                <a:cxn ang="0">
                  <a:pos x="2" y="33"/>
                </a:cxn>
                <a:cxn ang="0">
                  <a:pos x="0" y="49"/>
                </a:cxn>
                <a:cxn ang="0">
                  <a:pos x="5" y="49"/>
                </a:cxn>
                <a:cxn ang="0">
                  <a:pos x="7" y="33"/>
                </a:cxn>
                <a:cxn ang="0">
                  <a:pos x="7" y="20"/>
                </a:cxn>
                <a:cxn ang="0">
                  <a:pos x="7" y="7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2"/>
                </a:cxn>
              </a:cxnLst>
              <a:rect l="0" t="0" r="r" b="b"/>
              <a:pathLst>
                <a:path w="7" h="49">
                  <a:moveTo>
                    <a:pt x="0" y="2"/>
                  </a:moveTo>
                  <a:lnTo>
                    <a:pt x="0" y="2"/>
                  </a:lnTo>
                  <a:lnTo>
                    <a:pt x="2" y="9"/>
                  </a:lnTo>
                  <a:lnTo>
                    <a:pt x="2" y="20"/>
                  </a:lnTo>
                  <a:lnTo>
                    <a:pt x="2" y="33"/>
                  </a:lnTo>
                  <a:lnTo>
                    <a:pt x="0" y="49"/>
                  </a:lnTo>
                  <a:lnTo>
                    <a:pt x="5" y="49"/>
                  </a:lnTo>
                  <a:lnTo>
                    <a:pt x="7" y="33"/>
                  </a:lnTo>
                  <a:lnTo>
                    <a:pt x="7" y="20"/>
                  </a:lnTo>
                  <a:lnTo>
                    <a:pt x="7" y="7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93" name="Freeform 69"/>
            <p:cNvSpPr>
              <a:spLocks/>
            </p:cNvSpPr>
            <p:nvPr/>
          </p:nvSpPr>
          <p:spPr bwMode="auto">
            <a:xfrm>
              <a:off x="382" y="497"/>
              <a:ext cx="7" cy="1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3" y="7"/>
                </a:cxn>
                <a:cxn ang="0">
                  <a:pos x="1" y="5"/>
                </a:cxn>
                <a:cxn ang="0">
                  <a:pos x="1" y="9"/>
                </a:cxn>
                <a:cxn ang="0">
                  <a:pos x="1" y="16"/>
                </a:cxn>
                <a:cxn ang="0">
                  <a:pos x="6" y="14"/>
                </a:cxn>
                <a:cxn ang="0">
                  <a:pos x="6" y="9"/>
                </a:cxn>
                <a:cxn ang="0">
                  <a:pos x="6" y="7"/>
                </a:cxn>
                <a:cxn ang="0">
                  <a:pos x="6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7"/>
                </a:cxn>
              </a:cxnLst>
              <a:rect l="0" t="0" r="r" b="b"/>
              <a:pathLst>
                <a:path w="6" h="16">
                  <a:moveTo>
                    <a:pt x="0" y="7"/>
                  </a:moveTo>
                  <a:lnTo>
                    <a:pt x="0" y="7"/>
                  </a:lnTo>
                  <a:lnTo>
                    <a:pt x="3" y="7"/>
                  </a:lnTo>
                  <a:lnTo>
                    <a:pt x="1" y="5"/>
                  </a:lnTo>
                  <a:lnTo>
                    <a:pt x="1" y="9"/>
                  </a:lnTo>
                  <a:lnTo>
                    <a:pt x="1" y="16"/>
                  </a:lnTo>
                  <a:lnTo>
                    <a:pt x="6" y="14"/>
                  </a:lnTo>
                  <a:lnTo>
                    <a:pt x="6" y="9"/>
                  </a:lnTo>
                  <a:lnTo>
                    <a:pt x="6" y="7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94" name="Freeform 70"/>
            <p:cNvSpPr>
              <a:spLocks/>
            </p:cNvSpPr>
            <p:nvPr/>
          </p:nvSpPr>
          <p:spPr bwMode="auto">
            <a:xfrm>
              <a:off x="352" y="495"/>
              <a:ext cx="29" cy="9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18" y="7"/>
                </a:cxn>
                <a:cxn ang="0">
                  <a:pos x="23" y="7"/>
                </a:cxn>
                <a:cxn ang="0">
                  <a:pos x="26" y="9"/>
                </a:cxn>
                <a:cxn ang="0">
                  <a:pos x="30" y="9"/>
                </a:cxn>
                <a:cxn ang="0">
                  <a:pos x="30" y="2"/>
                </a:cxn>
                <a:cxn ang="0">
                  <a:pos x="26" y="2"/>
                </a:cxn>
                <a:cxn ang="0">
                  <a:pos x="23" y="2"/>
                </a:cxn>
                <a:cxn ang="0">
                  <a:pos x="18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7"/>
                </a:cxn>
              </a:cxnLst>
              <a:rect l="0" t="0" r="r" b="b"/>
              <a:pathLst>
                <a:path w="30" h="9">
                  <a:moveTo>
                    <a:pt x="0" y="7"/>
                  </a:moveTo>
                  <a:lnTo>
                    <a:pt x="0" y="7"/>
                  </a:lnTo>
                  <a:lnTo>
                    <a:pt x="18" y="7"/>
                  </a:lnTo>
                  <a:lnTo>
                    <a:pt x="23" y="7"/>
                  </a:lnTo>
                  <a:lnTo>
                    <a:pt x="26" y="9"/>
                  </a:lnTo>
                  <a:lnTo>
                    <a:pt x="30" y="9"/>
                  </a:lnTo>
                  <a:lnTo>
                    <a:pt x="30" y="2"/>
                  </a:lnTo>
                  <a:lnTo>
                    <a:pt x="26" y="2"/>
                  </a:lnTo>
                  <a:lnTo>
                    <a:pt x="23" y="2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95" name="Freeform 71"/>
            <p:cNvSpPr>
              <a:spLocks/>
            </p:cNvSpPr>
            <p:nvPr/>
          </p:nvSpPr>
          <p:spPr bwMode="auto">
            <a:xfrm>
              <a:off x="286" y="495"/>
              <a:ext cx="66" cy="17"/>
            </a:xfrm>
            <a:custGeom>
              <a:avLst/>
              <a:gdLst/>
              <a:ahLst/>
              <a:cxnLst>
                <a:cxn ang="0">
                  <a:pos x="1" y="16"/>
                </a:cxn>
                <a:cxn ang="0">
                  <a:pos x="1" y="16"/>
                </a:cxn>
                <a:cxn ang="0">
                  <a:pos x="16" y="11"/>
                </a:cxn>
                <a:cxn ang="0">
                  <a:pos x="29" y="9"/>
                </a:cxn>
                <a:cxn ang="0">
                  <a:pos x="46" y="9"/>
                </a:cxn>
                <a:cxn ang="0">
                  <a:pos x="65" y="7"/>
                </a:cxn>
                <a:cxn ang="0">
                  <a:pos x="65" y="0"/>
                </a:cxn>
                <a:cxn ang="0">
                  <a:pos x="46" y="2"/>
                </a:cxn>
                <a:cxn ang="0">
                  <a:pos x="29" y="4"/>
                </a:cxn>
                <a:cxn ang="0">
                  <a:pos x="16" y="7"/>
                </a:cxn>
                <a:cxn ang="0">
                  <a:pos x="0" y="9"/>
                </a:cxn>
                <a:cxn ang="0">
                  <a:pos x="0" y="9"/>
                </a:cxn>
                <a:cxn ang="0">
                  <a:pos x="1" y="16"/>
                </a:cxn>
              </a:cxnLst>
              <a:rect l="0" t="0" r="r" b="b"/>
              <a:pathLst>
                <a:path w="65" h="16">
                  <a:moveTo>
                    <a:pt x="1" y="16"/>
                  </a:moveTo>
                  <a:lnTo>
                    <a:pt x="1" y="16"/>
                  </a:lnTo>
                  <a:lnTo>
                    <a:pt x="16" y="11"/>
                  </a:lnTo>
                  <a:lnTo>
                    <a:pt x="29" y="9"/>
                  </a:lnTo>
                  <a:lnTo>
                    <a:pt x="46" y="9"/>
                  </a:lnTo>
                  <a:lnTo>
                    <a:pt x="65" y="7"/>
                  </a:lnTo>
                  <a:lnTo>
                    <a:pt x="65" y="0"/>
                  </a:lnTo>
                  <a:lnTo>
                    <a:pt x="46" y="2"/>
                  </a:lnTo>
                  <a:lnTo>
                    <a:pt x="29" y="4"/>
                  </a:lnTo>
                  <a:lnTo>
                    <a:pt x="16" y="7"/>
                  </a:lnTo>
                  <a:lnTo>
                    <a:pt x="0" y="9"/>
                  </a:lnTo>
                  <a:lnTo>
                    <a:pt x="0" y="9"/>
                  </a:lnTo>
                  <a:lnTo>
                    <a:pt x="1" y="16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96" name="Freeform 72"/>
            <p:cNvSpPr>
              <a:spLocks/>
            </p:cNvSpPr>
            <p:nvPr/>
          </p:nvSpPr>
          <p:spPr bwMode="auto">
            <a:xfrm>
              <a:off x="246" y="505"/>
              <a:ext cx="42" cy="23"/>
            </a:xfrm>
            <a:custGeom>
              <a:avLst/>
              <a:gdLst/>
              <a:ahLst/>
              <a:cxnLst>
                <a:cxn ang="0">
                  <a:pos x="1" y="22"/>
                </a:cxn>
                <a:cxn ang="0">
                  <a:pos x="1" y="22"/>
                </a:cxn>
                <a:cxn ang="0">
                  <a:pos x="9" y="18"/>
                </a:cxn>
                <a:cxn ang="0">
                  <a:pos x="18" y="14"/>
                </a:cxn>
                <a:cxn ang="0">
                  <a:pos x="26" y="9"/>
                </a:cxn>
                <a:cxn ang="0">
                  <a:pos x="42" y="7"/>
                </a:cxn>
                <a:cxn ang="0">
                  <a:pos x="41" y="0"/>
                </a:cxn>
                <a:cxn ang="0">
                  <a:pos x="26" y="5"/>
                </a:cxn>
                <a:cxn ang="0">
                  <a:pos x="14" y="9"/>
                </a:cxn>
                <a:cxn ang="0">
                  <a:pos x="6" y="13"/>
                </a:cxn>
                <a:cxn ang="0">
                  <a:pos x="0" y="18"/>
                </a:cxn>
                <a:cxn ang="0">
                  <a:pos x="0" y="18"/>
                </a:cxn>
                <a:cxn ang="0">
                  <a:pos x="1" y="22"/>
                </a:cxn>
              </a:cxnLst>
              <a:rect l="0" t="0" r="r" b="b"/>
              <a:pathLst>
                <a:path w="42" h="22">
                  <a:moveTo>
                    <a:pt x="1" y="22"/>
                  </a:moveTo>
                  <a:lnTo>
                    <a:pt x="1" y="22"/>
                  </a:lnTo>
                  <a:lnTo>
                    <a:pt x="9" y="18"/>
                  </a:lnTo>
                  <a:lnTo>
                    <a:pt x="18" y="14"/>
                  </a:lnTo>
                  <a:lnTo>
                    <a:pt x="26" y="9"/>
                  </a:lnTo>
                  <a:lnTo>
                    <a:pt x="42" y="7"/>
                  </a:lnTo>
                  <a:lnTo>
                    <a:pt x="41" y="0"/>
                  </a:lnTo>
                  <a:lnTo>
                    <a:pt x="26" y="5"/>
                  </a:lnTo>
                  <a:lnTo>
                    <a:pt x="14" y="9"/>
                  </a:lnTo>
                  <a:lnTo>
                    <a:pt x="6" y="13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1" y="2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97" name="Freeform 73"/>
            <p:cNvSpPr>
              <a:spLocks/>
            </p:cNvSpPr>
            <p:nvPr/>
          </p:nvSpPr>
          <p:spPr bwMode="auto">
            <a:xfrm>
              <a:off x="226" y="524"/>
              <a:ext cx="21" cy="13"/>
            </a:xfrm>
            <a:custGeom>
              <a:avLst/>
              <a:gdLst/>
              <a:ahLst/>
              <a:cxnLst>
                <a:cxn ang="0">
                  <a:pos x="0" y="11"/>
                </a:cxn>
                <a:cxn ang="0">
                  <a:pos x="0" y="11"/>
                </a:cxn>
                <a:cxn ang="0">
                  <a:pos x="3" y="14"/>
                </a:cxn>
                <a:cxn ang="0">
                  <a:pos x="10" y="11"/>
                </a:cxn>
                <a:cxn ang="0">
                  <a:pos x="16" y="9"/>
                </a:cxn>
                <a:cxn ang="0">
                  <a:pos x="21" y="4"/>
                </a:cxn>
                <a:cxn ang="0">
                  <a:pos x="20" y="0"/>
                </a:cxn>
                <a:cxn ang="0">
                  <a:pos x="13" y="2"/>
                </a:cxn>
                <a:cxn ang="0">
                  <a:pos x="8" y="7"/>
                </a:cxn>
                <a:cxn ang="0">
                  <a:pos x="2" y="9"/>
                </a:cxn>
                <a:cxn ang="0">
                  <a:pos x="3" y="11"/>
                </a:cxn>
                <a:cxn ang="0">
                  <a:pos x="3" y="11"/>
                </a:cxn>
                <a:cxn ang="0">
                  <a:pos x="0" y="11"/>
                </a:cxn>
              </a:cxnLst>
              <a:rect l="0" t="0" r="r" b="b"/>
              <a:pathLst>
                <a:path w="21" h="14">
                  <a:moveTo>
                    <a:pt x="0" y="11"/>
                  </a:moveTo>
                  <a:lnTo>
                    <a:pt x="0" y="11"/>
                  </a:lnTo>
                  <a:lnTo>
                    <a:pt x="3" y="14"/>
                  </a:lnTo>
                  <a:lnTo>
                    <a:pt x="10" y="11"/>
                  </a:lnTo>
                  <a:lnTo>
                    <a:pt x="16" y="9"/>
                  </a:lnTo>
                  <a:lnTo>
                    <a:pt x="21" y="4"/>
                  </a:lnTo>
                  <a:lnTo>
                    <a:pt x="20" y="0"/>
                  </a:lnTo>
                  <a:lnTo>
                    <a:pt x="13" y="2"/>
                  </a:lnTo>
                  <a:lnTo>
                    <a:pt x="8" y="7"/>
                  </a:lnTo>
                  <a:lnTo>
                    <a:pt x="2" y="9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98" name="Freeform 74"/>
            <p:cNvSpPr>
              <a:spLocks/>
            </p:cNvSpPr>
            <p:nvPr/>
          </p:nvSpPr>
          <p:spPr bwMode="auto">
            <a:xfrm>
              <a:off x="226" y="414"/>
              <a:ext cx="5" cy="119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0" y="0"/>
                </a:cxn>
                <a:cxn ang="0">
                  <a:pos x="0" y="119"/>
                </a:cxn>
                <a:cxn ang="0">
                  <a:pos x="3" y="119"/>
                </a:cxn>
                <a:cxn ang="0">
                  <a:pos x="5" y="0"/>
                </a:cxn>
                <a:cxn ang="0">
                  <a:pos x="5" y="0"/>
                </a:cxn>
              </a:cxnLst>
              <a:rect l="0" t="0" r="r" b="b"/>
              <a:pathLst>
                <a:path w="5" h="119">
                  <a:moveTo>
                    <a:pt x="5" y="0"/>
                  </a:moveTo>
                  <a:lnTo>
                    <a:pt x="0" y="0"/>
                  </a:lnTo>
                  <a:lnTo>
                    <a:pt x="0" y="119"/>
                  </a:lnTo>
                  <a:lnTo>
                    <a:pt x="3" y="119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99" name="Freeform 75"/>
            <p:cNvSpPr>
              <a:spLocks/>
            </p:cNvSpPr>
            <p:nvPr/>
          </p:nvSpPr>
          <p:spPr bwMode="auto">
            <a:xfrm>
              <a:off x="226" y="414"/>
              <a:ext cx="21" cy="19"/>
            </a:xfrm>
            <a:custGeom>
              <a:avLst/>
              <a:gdLst/>
              <a:ahLst/>
              <a:cxnLst>
                <a:cxn ang="0">
                  <a:pos x="20" y="11"/>
                </a:cxn>
                <a:cxn ang="0">
                  <a:pos x="20" y="11"/>
                </a:cxn>
                <a:cxn ang="0">
                  <a:pos x="7" y="2"/>
                </a:cxn>
                <a:cxn ang="0">
                  <a:pos x="5" y="0"/>
                </a:cxn>
                <a:cxn ang="0">
                  <a:pos x="0" y="2"/>
                </a:cxn>
                <a:cxn ang="0">
                  <a:pos x="3" y="7"/>
                </a:cxn>
                <a:cxn ang="0">
                  <a:pos x="20" y="18"/>
                </a:cxn>
                <a:cxn ang="0">
                  <a:pos x="20" y="18"/>
                </a:cxn>
                <a:cxn ang="0">
                  <a:pos x="20" y="11"/>
                </a:cxn>
              </a:cxnLst>
              <a:rect l="0" t="0" r="r" b="b"/>
              <a:pathLst>
                <a:path w="20" h="18">
                  <a:moveTo>
                    <a:pt x="20" y="11"/>
                  </a:moveTo>
                  <a:lnTo>
                    <a:pt x="20" y="11"/>
                  </a:lnTo>
                  <a:lnTo>
                    <a:pt x="7" y="2"/>
                  </a:lnTo>
                  <a:lnTo>
                    <a:pt x="5" y="0"/>
                  </a:lnTo>
                  <a:lnTo>
                    <a:pt x="0" y="2"/>
                  </a:lnTo>
                  <a:lnTo>
                    <a:pt x="3" y="7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00" name="Freeform 76"/>
            <p:cNvSpPr>
              <a:spLocks/>
            </p:cNvSpPr>
            <p:nvPr/>
          </p:nvSpPr>
          <p:spPr bwMode="auto">
            <a:xfrm>
              <a:off x="246" y="426"/>
              <a:ext cx="36" cy="23"/>
            </a:xfrm>
            <a:custGeom>
              <a:avLst/>
              <a:gdLst/>
              <a:ahLst/>
              <a:cxnLst>
                <a:cxn ang="0">
                  <a:pos x="36" y="19"/>
                </a:cxn>
                <a:cxn ang="0">
                  <a:pos x="36" y="19"/>
                </a:cxn>
                <a:cxn ang="0">
                  <a:pos x="19" y="10"/>
                </a:cxn>
                <a:cxn ang="0">
                  <a:pos x="0" y="0"/>
                </a:cxn>
                <a:cxn ang="0">
                  <a:pos x="0" y="7"/>
                </a:cxn>
                <a:cxn ang="0">
                  <a:pos x="18" y="18"/>
                </a:cxn>
                <a:cxn ang="0">
                  <a:pos x="34" y="23"/>
                </a:cxn>
                <a:cxn ang="0">
                  <a:pos x="34" y="23"/>
                </a:cxn>
                <a:cxn ang="0">
                  <a:pos x="36" y="19"/>
                </a:cxn>
              </a:cxnLst>
              <a:rect l="0" t="0" r="r" b="b"/>
              <a:pathLst>
                <a:path w="36" h="23">
                  <a:moveTo>
                    <a:pt x="36" y="19"/>
                  </a:moveTo>
                  <a:lnTo>
                    <a:pt x="36" y="19"/>
                  </a:lnTo>
                  <a:lnTo>
                    <a:pt x="19" y="10"/>
                  </a:lnTo>
                  <a:lnTo>
                    <a:pt x="0" y="0"/>
                  </a:lnTo>
                  <a:lnTo>
                    <a:pt x="0" y="7"/>
                  </a:lnTo>
                  <a:lnTo>
                    <a:pt x="18" y="18"/>
                  </a:lnTo>
                  <a:lnTo>
                    <a:pt x="34" y="23"/>
                  </a:lnTo>
                  <a:lnTo>
                    <a:pt x="34" y="23"/>
                  </a:lnTo>
                  <a:lnTo>
                    <a:pt x="36" y="19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01" name="Freeform 77"/>
            <p:cNvSpPr>
              <a:spLocks/>
            </p:cNvSpPr>
            <p:nvPr/>
          </p:nvSpPr>
          <p:spPr bwMode="auto">
            <a:xfrm>
              <a:off x="279" y="444"/>
              <a:ext cx="31" cy="13"/>
            </a:xfrm>
            <a:custGeom>
              <a:avLst/>
              <a:gdLst/>
              <a:ahLst/>
              <a:cxnLst>
                <a:cxn ang="0">
                  <a:pos x="30" y="8"/>
                </a:cxn>
                <a:cxn ang="0">
                  <a:pos x="30" y="8"/>
                </a:cxn>
                <a:cxn ang="0">
                  <a:pos x="15" y="4"/>
                </a:cxn>
                <a:cxn ang="0">
                  <a:pos x="2" y="0"/>
                </a:cxn>
                <a:cxn ang="0">
                  <a:pos x="0" y="4"/>
                </a:cxn>
                <a:cxn ang="0">
                  <a:pos x="13" y="9"/>
                </a:cxn>
                <a:cxn ang="0">
                  <a:pos x="28" y="13"/>
                </a:cxn>
                <a:cxn ang="0">
                  <a:pos x="28" y="13"/>
                </a:cxn>
                <a:cxn ang="0">
                  <a:pos x="30" y="8"/>
                </a:cxn>
              </a:cxnLst>
              <a:rect l="0" t="0" r="r" b="b"/>
              <a:pathLst>
                <a:path w="30" h="13">
                  <a:moveTo>
                    <a:pt x="30" y="8"/>
                  </a:moveTo>
                  <a:lnTo>
                    <a:pt x="30" y="8"/>
                  </a:lnTo>
                  <a:lnTo>
                    <a:pt x="15" y="4"/>
                  </a:lnTo>
                  <a:lnTo>
                    <a:pt x="2" y="0"/>
                  </a:lnTo>
                  <a:lnTo>
                    <a:pt x="0" y="4"/>
                  </a:lnTo>
                  <a:lnTo>
                    <a:pt x="13" y="9"/>
                  </a:lnTo>
                  <a:lnTo>
                    <a:pt x="28" y="13"/>
                  </a:lnTo>
                  <a:lnTo>
                    <a:pt x="28" y="13"/>
                  </a:lnTo>
                  <a:lnTo>
                    <a:pt x="30" y="8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02" name="Freeform 78"/>
            <p:cNvSpPr>
              <a:spLocks/>
            </p:cNvSpPr>
            <p:nvPr/>
          </p:nvSpPr>
          <p:spPr bwMode="auto">
            <a:xfrm>
              <a:off x="309" y="454"/>
              <a:ext cx="40" cy="8"/>
            </a:xfrm>
            <a:custGeom>
              <a:avLst/>
              <a:gdLst/>
              <a:ahLst/>
              <a:cxnLst>
                <a:cxn ang="0">
                  <a:pos x="41" y="1"/>
                </a:cxn>
                <a:cxn ang="0">
                  <a:pos x="41" y="1"/>
                </a:cxn>
                <a:cxn ang="0">
                  <a:pos x="21" y="1"/>
                </a:cxn>
                <a:cxn ang="0">
                  <a:pos x="2" y="0"/>
                </a:cxn>
                <a:cxn ang="0">
                  <a:pos x="0" y="5"/>
                </a:cxn>
                <a:cxn ang="0">
                  <a:pos x="20" y="9"/>
                </a:cxn>
                <a:cxn ang="0">
                  <a:pos x="41" y="9"/>
                </a:cxn>
                <a:cxn ang="0">
                  <a:pos x="41" y="9"/>
                </a:cxn>
                <a:cxn ang="0">
                  <a:pos x="41" y="1"/>
                </a:cxn>
              </a:cxnLst>
              <a:rect l="0" t="0" r="r" b="b"/>
              <a:pathLst>
                <a:path w="41" h="9">
                  <a:moveTo>
                    <a:pt x="41" y="1"/>
                  </a:moveTo>
                  <a:lnTo>
                    <a:pt x="41" y="1"/>
                  </a:lnTo>
                  <a:lnTo>
                    <a:pt x="21" y="1"/>
                  </a:lnTo>
                  <a:lnTo>
                    <a:pt x="2" y="0"/>
                  </a:lnTo>
                  <a:lnTo>
                    <a:pt x="0" y="5"/>
                  </a:lnTo>
                  <a:lnTo>
                    <a:pt x="20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03" name="Freeform 79"/>
            <p:cNvSpPr>
              <a:spLocks/>
            </p:cNvSpPr>
            <p:nvPr/>
          </p:nvSpPr>
          <p:spPr bwMode="auto">
            <a:xfrm>
              <a:off x="349" y="448"/>
              <a:ext cx="40" cy="13"/>
            </a:xfrm>
            <a:custGeom>
              <a:avLst/>
              <a:gdLst/>
              <a:ahLst/>
              <a:cxnLst>
                <a:cxn ang="0">
                  <a:pos x="36" y="0"/>
                </a:cxn>
                <a:cxn ang="0">
                  <a:pos x="36" y="0"/>
                </a:cxn>
                <a:cxn ang="0">
                  <a:pos x="28" y="5"/>
                </a:cxn>
                <a:cxn ang="0">
                  <a:pos x="20" y="7"/>
                </a:cxn>
                <a:cxn ang="0">
                  <a:pos x="10" y="7"/>
                </a:cxn>
                <a:cxn ang="0">
                  <a:pos x="0" y="5"/>
                </a:cxn>
                <a:cxn ang="0">
                  <a:pos x="0" y="13"/>
                </a:cxn>
                <a:cxn ang="0">
                  <a:pos x="10" y="13"/>
                </a:cxn>
                <a:cxn ang="0">
                  <a:pos x="20" y="13"/>
                </a:cxn>
                <a:cxn ang="0">
                  <a:pos x="29" y="11"/>
                </a:cxn>
                <a:cxn ang="0">
                  <a:pos x="39" y="5"/>
                </a:cxn>
                <a:cxn ang="0">
                  <a:pos x="39" y="5"/>
                </a:cxn>
                <a:cxn ang="0">
                  <a:pos x="36" y="0"/>
                </a:cxn>
              </a:cxnLst>
              <a:rect l="0" t="0" r="r" b="b"/>
              <a:pathLst>
                <a:path w="39" h="13">
                  <a:moveTo>
                    <a:pt x="36" y="0"/>
                  </a:moveTo>
                  <a:lnTo>
                    <a:pt x="36" y="0"/>
                  </a:lnTo>
                  <a:lnTo>
                    <a:pt x="28" y="5"/>
                  </a:lnTo>
                  <a:lnTo>
                    <a:pt x="20" y="7"/>
                  </a:lnTo>
                  <a:lnTo>
                    <a:pt x="10" y="7"/>
                  </a:lnTo>
                  <a:lnTo>
                    <a:pt x="0" y="5"/>
                  </a:lnTo>
                  <a:lnTo>
                    <a:pt x="0" y="13"/>
                  </a:lnTo>
                  <a:lnTo>
                    <a:pt x="10" y="13"/>
                  </a:lnTo>
                  <a:lnTo>
                    <a:pt x="20" y="13"/>
                  </a:lnTo>
                  <a:lnTo>
                    <a:pt x="29" y="11"/>
                  </a:lnTo>
                  <a:lnTo>
                    <a:pt x="39" y="5"/>
                  </a:lnTo>
                  <a:lnTo>
                    <a:pt x="39" y="5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04" name="Freeform 80"/>
            <p:cNvSpPr>
              <a:spLocks/>
            </p:cNvSpPr>
            <p:nvPr/>
          </p:nvSpPr>
          <p:spPr bwMode="auto">
            <a:xfrm>
              <a:off x="385" y="446"/>
              <a:ext cx="10" cy="21"/>
            </a:xfrm>
            <a:custGeom>
              <a:avLst/>
              <a:gdLst/>
              <a:ahLst/>
              <a:cxnLst>
                <a:cxn ang="0">
                  <a:pos x="2" y="7"/>
                </a:cxn>
                <a:cxn ang="0">
                  <a:pos x="2" y="7"/>
                </a:cxn>
                <a:cxn ang="0">
                  <a:pos x="2" y="16"/>
                </a:cxn>
                <a:cxn ang="0">
                  <a:pos x="3" y="20"/>
                </a:cxn>
                <a:cxn ang="0">
                  <a:pos x="8" y="18"/>
                </a:cxn>
                <a:cxn ang="0">
                  <a:pos x="8" y="15"/>
                </a:cxn>
                <a:cxn ang="0">
                  <a:pos x="10" y="9"/>
                </a:cxn>
                <a:cxn ang="0">
                  <a:pos x="8" y="6"/>
                </a:cxn>
                <a:cxn ang="0">
                  <a:pos x="7" y="4"/>
                </a:cxn>
                <a:cxn ang="0">
                  <a:pos x="3" y="0"/>
                </a:cxn>
                <a:cxn ang="0">
                  <a:pos x="2" y="2"/>
                </a:cxn>
                <a:cxn ang="0">
                  <a:pos x="0" y="2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9"/>
                </a:cxn>
                <a:cxn ang="0">
                  <a:pos x="3" y="15"/>
                </a:cxn>
                <a:cxn ang="0">
                  <a:pos x="3" y="16"/>
                </a:cxn>
                <a:cxn ang="0">
                  <a:pos x="7" y="18"/>
                </a:cxn>
                <a:cxn ang="0">
                  <a:pos x="7" y="15"/>
                </a:cxn>
                <a:cxn ang="0">
                  <a:pos x="7" y="7"/>
                </a:cxn>
                <a:cxn ang="0">
                  <a:pos x="7" y="7"/>
                </a:cxn>
                <a:cxn ang="0">
                  <a:pos x="2" y="7"/>
                </a:cxn>
              </a:cxnLst>
              <a:rect l="0" t="0" r="r" b="b"/>
              <a:pathLst>
                <a:path w="10" h="20">
                  <a:moveTo>
                    <a:pt x="2" y="7"/>
                  </a:moveTo>
                  <a:lnTo>
                    <a:pt x="2" y="7"/>
                  </a:lnTo>
                  <a:lnTo>
                    <a:pt x="2" y="16"/>
                  </a:lnTo>
                  <a:lnTo>
                    <a:pt x="3" y="20"/>
                  </a:lnTo>
                  <a:lnTo>
                    <a:pt x="8" y="18"/>
                  </a:lnTo>
                  <a:lnTo>
                    <a:pt x="8" y="15"/>
                  </a:lnTo>
                  <a:lnTo>
                    <a:pt x="10" y="9"/>
                  </a:lnTo>
                  <a:lnTo>
                    <a:pt x="8" y="6"/>
                  </a:lnTo>
                  <a:lnTo>
                    <a:pt x="7" y="4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9"/>
                  </a:lnTo>
                  <a:lnTo>
                    <a:pt x="3" y="15"/>
                  </a:lnTo>
                  <a:lnTo>
                    <a:pt x="3" y="16"/>
                  </a:lnTo>
                  <a:lnTo>
                    <a:pt x="7" y="18"/>
                  </a:lnTo>
                  <a:lnTo>
                    <a:pt x="7" y="15"/>
                  </a:lnTo>
                  <a:lnTo>
                    <a:pt x="7" y="7"/>
                  </a:lnTo>
                  <a:lnTo>
                    <a:pt x="7" y="7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05" name="Freeform 81"/>
            <p:cNvSpPr>
              <a:spLocks/>
            </p:cNvSpPr>
            <p:nvPr/>
          </p:nvSpPr>
          <p:spPr bwMode="auto">
            <a:xfrm>
              <a:off x="383" y="395"/>
              <a:ext cx="9" cy="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4" y="20"/>
                </a:cxn>
                <a:cxn ang="0">
                  <a:pos x="4" y="31"/>
                </a:cxn>
                <a:cxn ang="0">
                  <a:pos x="4" y="40"/>
                </a:cxn>
                <a:cxn ang="0">
                  <a:pos x="4" y="59"/>
                </a:cxn>
                <a:cxn ang="0">
                  <a:pos x="9" y="59"/>
                </a:cxn>
                <a:cxn ang="0">
                  <a:pos x="9" y="40"/>
                </a:cxn>
                <a:cxn ang="0">
                  <a:pos x="9" y="31"/>
                </a:cxn>
                <a:cxn ang="0">
                  <a:pos x="9" y="20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0"/>
                </a:cxn>
              </a:cxnLst>
              <a:rect l="0" t="0" r="r" b="b"/>
              <a:pathLst>
                <a:path w="9" h="59">
                  <a:moveTo>
                    <a:pt x="0" y="0"/>
                  </a:moveTo>
                  <a:lnTo>
                    <a:pt x="0" y="0"/>
                  </a:lnTo>
                  <a:lnTo>
                    <a:pt x="4" y="20"/>
                  </a:lnTo>
                  <a:lnTo>
                    <a:pt x="4" y="31"/>
                  </a:lnTo>
                  <a:lnTo>
                    <a:pt x="4" y="40"/>
                  </a:lnTo>
                  <a:lnTo>
                    <a:pt x="4" y="59"/>
                  </a:lnTo>
                  <a:lnTo>
                    <a:pt x="9" y="59"/>
                  </a:lnTo>
                  <a:lnTo>
                    <a:pt x="9" y="40"/>
                  </a:lnTo>
                  <a:lnTo>
                    <a:pt x="9" y="31"/>
                  </a:lnTo>
                  <a:lnTo>
                    <a:pt x="9" y="20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06" name="Freeform 82"/>
            <p:cNvSpPr>
              <a:spLocks/>
            </p:cNvSpPr>
            <p:nvPr/>
          </p:nvSpPr>
          <p:spPr bwMode="auto">
            <a:xfrm>
              <a:off x="375" y="331"/>
              <a:ext cx="14" cy="6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2" y="14"/>
                </a:cxn>
                <a:cxn ang="0">
                  <a:pos x="3" y="25"/>
                </a:cxn>
                <a:cxn ang="0">
                  <a:pos x="5" y="39"/>
                </a:cxn>
                <a:cxn ang="0">
                  <a:pos x="8" y="63"/>
                </a:cxn>
                <a:cxn ang="0">
                  <a:pos x="13" y="63"/>
                </a:cxn>
                <a:cxn ang="0">
                  <a:pos x="12" y="38"/>
                </a:cxn>
                <a:cxn ang="0">
                  <a:pos x="8" y="25"/>
                </a:cxn>
                <a:cxn ang="0">
                  <a:pos x="7" y="12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0"/>
                </a:cxn>
              </a:cxnLst>
              <a:rect l="0" t="0" r="r" b="b"/>
              <a:pathLst>
                <a:path w="13" h="63">
                  <a:moveTo>
                    <a:pt x="0" y="0"/>
                  </a:moveTo>
                  <a:lnTo>
                    <a:pt x="0" y="0"/>
                  </a:lnTo>
                  <a:lnTo>
                    <a:pt x="2" y="14"/>
                  </a:lnTo>
                  <a:lnTo>
                    <a:pt x="3" y="25"/>
                  </a:lnTo>
                  <a:lnTo>
                    <a:pt x="5" y="39"/>
                  </a:lnTo>
                  <a:lnTo>
                    <a:pt x="8" y="63"/>
                  </a:lnTo>
                  <a:lnTo>
                    <a:pt x="13" y="63"/>
                  </a:lnTo>
                  <a:lnTo>
                    <a:pt x="12" y="38"/>
                  </a:lnTo>
                  <a:lnTo>
                    <a:pt x="8" y="25"/>
                  </a:lnTo>
                  <a:lnTo>
                    <a:pt x="7" y="12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07" name="Freeform 83"/>
            <p:cNvSpPr>
              <a:spLocks/>
            </p:cNvSpPr>
            <p:nvPr/>
          </p:nvSpPr>
          <p:spPr bwMode="auto">
            <a:xfrm>
              <a:off x="363" y="284"/>
              <a:ext cx="17" cy="47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5" y="14"/>
                </a:cxn>
                <a:cxn ang="0">
                  <a:pos x="8" y="25"/>
                </a:cxn>
                <a:cxn ang="0">
                  <a:pos x="12" y="36"/>
                </a:cxn>
                <a:cxn ang="0">
                  <a:pos x="13" y="49"/>
                </a:cxn>
                <a:cxn ang="0">
                  <a:pos x="18" y="49"/>
                </a:cxn>
                <a:cxn ang="0">
                  <a:pos x="16" y="34"/>
                </a:cxn>
                <a:cxn ang="0">
                  <a:pos x="13" y="23"/>
                </a:cxn>
                <a:cxn ang="0">
                  <a:pos x="10" y="14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2"/>
                </a:cxn>
              </a:cxnLst>
              <a:rect l="0" t="0" r="r" b="b"/>
              <a:pathLst>
                <a:path w="18" h="49">
                  <a:moveTo>
                    <a:pt x="0" y="2"/>
                  </a:moveTo>
                  <a:lnTo>
                    <a:pt x="0" y="2"/>
                  </a:lnTo>
                  <a:lnTo>
                    <a:pt x="5" y="14"/>
                  </a:lnTo>
                  <a:lnTo>
                    <a:pt x="8" y="25"/>
                  </a:lnTo>
                  <a:lnTo>
                    <a:pt x="12" y="36"/>
                  </a:lnTo>
                  <a:lnTo>
                    <a:pt x="13" y="49"/>
                  </a:lnTo>
                  <a:lnTo>
                    <a:pt x="18" y="49"/>
                  </a:lnTo>
                  <a:lnTo>
                    <a:pt x="16" y="34"/>
                  </a:lnTo>
                  <a:lnTo>
                    <a:pt x="13" y="23"/>
                  </a:lnTo>
                  <a:lnTo>
                    <a:pt x="10" y="14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08" name="Freeform 84"/>
            <p:cNvSpPr>
              <a:spLocks/>
            </p:cNvSpPr>
            <p:nvPr/>
          </p:nvSpPr>
          <p:spPr bwMode="auto">
            <a:xfrm>
              <a:off x="342" y="248"/>
              <a:ext cx="26" cy="3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5"/>
                </a:cxn>
                <a:cxn ang="0">
                  <a:pos x="2" y="9"/>
                </a:cxn>
                <a:cxn ang="0">
                  <a:pos x="10" y="18"/>
                </a:cxn>
                <a:cxn ang="0">
                  <a:pos x="17" y="29"/>
                </a:cxn>
                <a:cxn ang="0">
                  <a:pos x="20" y="38"/>
                </a:cxn>
                <a:cxn ang="0">
                  <a:pos x="25" y="36"/>
                </a:cxn>
                <a:cxn ang="0">
                  <a:pos x="20" y="25"/>
                </a:cxn>
                <a:cxn ang="0">
                  <a:pos x="14" y="14"/>
                </a:cxn>
                <a:cxn ang="0">
                  <a:pos x="7" y="3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0" y="0"/>
                </a:cxn>
              </a:cxnLst>
              <a:rect l="0" t="0" r="r" b="b"/>
              <a:pathLst>
                <a:path w="25" h="38">
                  <a:moveTo>
                    <a:pt x="0" y="0"/>
                  </a:moveTo>
                  <a:lnTo>
                    <a:pt x="0" y="5"/>
                  </a:lnTo>
                  <a:lnTo>
                    <a:pt x="2" y="9"/>
                  </a:lnTo>
                  <a:lnTo>
                    <a:pt x="10" y="18"/>
                  </a:lnTo>
                  <a:lnTo>
                    <a:pt x="17" y="29"/>
                  </a:lnTo>
                  <a:lnTo>
                    <a:pt x="20" y="38"/>
                  </a:lnTo>
                  <a:lnTo>
                    <a:pt x="25" y="36"/>
                  </a:lnTo>
                  <a:lnTo>
                    <a:pt x="20" y="25"/>
                  </a:lnTo>
                  <a:lnTo>
                    <a:pt x="14" y="14"/>
                  </a:lnTo>
                  <a:lnTo>
                    <a:pt x="7" y="3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09" name="Rectangle 85"/>
            <p:cNvSpPr>
              <a:spLocks noChangeArrowheads="1"/>
            </p:cNvSpPr>
            <p:nvPr/>
          </p:nvSpPr>
          <p:spPr bwMode="auto">
            <a:xfrm>
              <a:off x="149" y="197"/>
              <a:ext cx="508" cy="6"/>
            </a:xfrm>
            <a:prstGeom prst="rect">
              <a:avLst/>
            </a:prstGeom>
            <a:solidFill>
              <a:srgbClr val="25221E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</p:grpSp>
      <p:sp>
        <p:nvSpPr>
          <p:cNvPr id="1110" name="Rectangle 86"/>
          <p:cNvSpPr>
            <a:spLocks noChangeArrowheads="1"/>
          </p:cNvSpPr>
          <p:nvPr/>
        </p:nvSpPr>
        <p:spPr bwMode="auto">
          <a:xfrm>
            <a:off x="685800" y="762000"/>
            <a:ext cx="13477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GB" sz="1200">
                <a:solidFill>
                  <a:srgbClr val="000000"/>
                </a:solidFill>
                <a:latin typeface="Times New Roman" charset="0"/>
                <a:cs typeface="Arial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  <a:cs typeface="Arial" charset="0"/>
            </a:endParaRPr>
          </a:p>
        </p:txBody>
      </p:sp>
      <p:pic>
        <p:nvPicPr>
          <p:cNvPr id="14341" name="Picture 87" descr="C:\My Documents\My Pictures\icc5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2860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4342" name="Group 99"/>
          <p:cNvGrpSpPr>
            <a:grpSpLocks/>
          </p:cNvGrpSpPr>
          <p:nvPr userDrawn="1"/>
        </p:nvGrpSpPr>
        <p:grpSpPr bwMode="auto">
          <a:xfrm>
            <a:off x="6069013" y="6496050"/>
            <a:ext cx="2973387" cy="247650"/>
            <a:chOff x="3823" y="4092"/>
            <a:chExt cx="1873" cy="156"/>
          </a:xfrm>
        </p:grpSpPr>
        <p:sp>
          <p:nvSpPr>
            <p:cNvPr id="1115" name="AutoShape 91"/>
            <p:cNvSpPr>
              <a:spLocks noChangeArrowheads="1"/>
            </p:cNvSpPr>
            <p:nvPr userDrawn="1"/>
          </p:nvSpPr>
          <p:spPr bwMode="auto">
            <a:xfrm>
              <a:off x="3823" y="4108"/>
              <a:ext cx="1855" cy="122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18" name="Rectangle 94"/>
            <p:cNvSpPr>
              <a:spLocks noChangeArrowheads="1"/>
            </p:cNvSpPr>
            <p:nvPr userDrawn="1"/>
          </p:nvSpPr>
          <p:spPr bwMode="auto">
            <a:xfrm>
              <a:off x="3823" y="4092"/>
              <a:ext cx="1873" cy="156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  <a:defRPr/>
              </a:pPr>
              <a:r>
                <a:rPr lang="en-US" sz="1000" b="1">
                  <a:solidFill>
                    <a:srgbClr val="000066"/>
                  </a:solidFill>
                  <a:latin typeface="Verdana" charset="0"/>
                  <a:cs typeface="Arial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81725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840" r:id="rId1"/>
  </p:sldLayoutIdLst>
  <p:transition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1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video" Target="../media/media2.mov"/><Relationship Id="rId1" Type="http://schemas.microsoft.com/office/2007/relationships/media" Target="../media/media2.mov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4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4.jpeg"/><Relationship Id="rId5" Type="http://schemas.openxmlformats.org/officeDocument/2006/relationships/image" Target="../media/image1.jpe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hyperlink" Target="http://www.stsci.edu/" TargetMode="External"/><Relationship Id="rId4" Type="http://schemas.openxmlformats.org/officeDocument/2006/relationships/image" Target="../media/image26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30.xml"/><Relationship Id="rId7" Type="http://schemas.openxmlformats.org/officeDocument/2006/relationships/image" Target="../media/image11.jpeg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6" Type="http://schemas.openxmlformats.org/officeDocument/2006/relationships/image" Target="../media/image10.jpeg"/><Relationship Id="rId5" Type="http://schemas.openxmlformats.org/officeDocument/2006/relationships/image" Target="../media/image5.jpeg"/><Relationship Id="rId4" Type="http://schemas.openxmlformats.org/officeDocument/2006/relationships/notesSlide" Target="../notesSlides/notesSlide7.xml"/><Relationship Id="rId9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7" descr="Exp_univ.jpeg">
            <a:extLst>
              <a:ext uri="{FF2B5EF4-FFF2-40B4-BE49-F238E27FC236}">
                <a16:creationId xmlns:a16="http://schemas.microsoft.com/office/drawing/2014/main" id="{39DEB090-0E6B-284A-00DC-8CBB8D4201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066801"/>
            <a:ext cx="6381874" cy="3985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9747" name="Group 2"/>
          <p:cNvGrpSpPr>
            <a:grpSpLocks/>
          </p:cNvGrpSpPr>
          <p:nvPr/>
        </p:nvGrpSpPr>
        <p:grpSpPr bwMode="auto">
          <a:xfrm>
            <a:off x="152400" y="152400"/>
            <a:ext cx="609600" cy="533400"/>
            <a:chOff x="146" y="195"/>
            <a:chExt cx="582" cy="669"/>
          </a:xfrm>
        </p:grpSpPr>
        <p:sp>
          <p:nvSpPr>
            <p:cNvPr id="159762" name="Freeform 3"/>
            <p:cNvSpPr>
              <a:spLocks/>
            </p:cNvSpPr>
            <p:nvPr/>
          </p:nvSpPr>
          <p:spPr bwMode="auto">
            <a:xfrm>
              <a:off x="246" y="247"/>
              <a:ext cx="478" cy="614"/>
            </a:xfrm>
            <a:custGeom>
              <a:avLst/>
              <a:gdLst>
                <a:gd name="T0" fmla="*/ 478 w 478"/>
                <a:gd name="T1" fmla="*/ 0 h 614"/>
                <a:gd name="T2" fmla="*/ 478 w 478"/>
                <a:gd name="T3" fmla="*/ 5 h 614"/>
                <a:gd name="T4" fmla="*/ 478 w 478"/>
                <a:gd name="T5" fmla="*/ 23 h 614"/>
                <a:gd name="T6" fmla="*/ 478 w 478"/>
                <a:gd name="T7" fmla="*/ 40 h 614"/>
                <a:gd name="T8" fmla="*/ 477 w 478"/>
                <a:gd name="T9" fmla="*/ 70 h 614"/>
                <a:gd name="T10" fmla="*/ 474 w 478"/>
                <a:gd name="T11" fmla="*/ 106 h 614"/>
                <a:gd name="T12" fmla="*/ 465 w 478"/>
                <a:gd name="T13" fmla="*/ 168 h 614"/>
                <a:gd name="T14" fmla="*/ 459 w 478"/>
                <a:gd name="T15" fmla="*/ 213 h 614"/>
                <a:gd name="T16" fmla="*/ 452 w 478"/>
                <a:gd name="T17" fmla="*/ 245 h 614"/>
                <a:gd name="T18" fmla="*/ 439 w 478"/>
                <a:gd name="T19" fmla="*/ 287 h 614"/>
                <a:gd name="T20" fmla="*/ 403 w 478"/>
                <a:gd name="T21" fmla="*/ 382 h 614"/>
                <a:gd name="T22" fmla="*/ 354 w 478"/>
                <a:gd name="T23" fmla="*/ 476 h 614"/>
                <a:gd name="T24" fmla="*/ 321 w 478"/>
                <a:gd name="T25" fmla="*/ 525 h 614"/>
                <a:gd name="T26" fmla="*/ 287 w 478"/>
                <a:gd name="T27" fmla="*/ 568 h 614"/>
                <a:gd name="T28" fmla="*/ 257 w 478"/>
                <a:gd name="T29" fmla="*/ 603 h 614"/>
                <a:gd name="T30" fmla="*/ 247 w 478"/>
                <a:gd name="T31" fmla="*/ 614 h 614"/>
                <a:gd name="T32" fmla="*/ 246 w 478"/>
                <a:gd name="T33" fmla="*/ 614 h 614"/>
                <a:gd name="T34" fmla="*/ 236 w 478"/>
                <a:gd name="T35" fmla="*/ 604 h 614"/>
                <a:gd name="T36" fmla="*/ 216 w 478"/>
                <a:gd name="T37" fmla="*/ 586 h 614"/>
                <a:gd name="T38" fmla="*/ 206 w 478"/>
                <a:gd name="T39" fmla="*/ 577 h 614"/>
                <a:gd name="T40" fmla="*/ 195 w 478"/>
                <a:gd name="T41" fmla="*/ 565 h 614"/>
                <a:gd name="T42" fmla="*/ 180 w 478"/>
                <a:gd name="T43" fmla="*/ 547 h 614"/>
                <a:gd name="T44" fmla="*/ 159 w 478"/>
                <a:gd name="T45" fmla="*/ 514 h 614"/>
                <a:gd name="T46" fmla="*/ 144 w 478"/>
                <a:gd name="T47" fmla="*/ 491 h 614"/>
                <a:gd name="T48" fmla="*/ 129 w 478"/>
                <a:gd name="T49" fmla="*/ 466 h 614"/>
                <a:gd name="T50" fmla="*/ 105 w 478"/>
                <a:gd name="T51" fmla="*/ 431 h 614"/>
                <a:gd name="T52" fmla="*/ 80 w 478"/>
                <a:gd name="T53" fmla="*/ 399 h 614"/>
                <a:gd name="T54" fmla="*/ 64 w 478"/>
                <a:gd name="T55" fmla="*/ 366 h 614"/>
                <a:gd name="T56" fmla="*/ 54 w 478"/>
                <a:gd name="T57" fmla="*/ 337 h 614"/>
                <a:gd name="T58" fmla="*/ 42 w 478"/>
                <a:gd name="T59" fmla="*/ 303 h 614"/>
                <a:gd name="T60" fmla="*/ 32 w 478"/>
                <a:gd name="T61" fmla="*/ 274 h 614"/>
                <a:gd name="T62" fmla="*/ 23 w 478"/>
                <a:gd name="T63" fmla="*/ 238 h 614"/>
                <a:gd name="T64" fmla="*/ 14 w 478"/>
                <a:gd name="T65" fmla="*/ 200 h 614"/>
                <a:gd name="T66" fmla="*/ 8 w 478"/>
                <a:gd name="T67" fmla="*/ 164 h 614"/>
                <a:gd name="T68" fmla="*/ 1 w 478"/>
                <a:gd name="T69" fmla="*/ 119 h 614"/>
                <a:gd name="T70" fmla="*/ 0 w 478"/>
                <a:gd name="T71" fmla="*/ 72 h 614"/>
                <a:gd name="T72" fmla="*/ 0 w 478"/>
                <a:gd name="T73" fmla="*/ 31 h 614"/>
                <a:gd name="T74" fmla="*/ 0 w 478"/>
                <a:gd name="T75" fmla="*/ 9 h 614"/>
                <a:gd name="T76" fmla="*/ 0 w 478"/>
                <a:gd name="T77" fmla="*/ 0 h 61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478"/>
                <a:gd name="T118" fmla="*/ 0 h 614"/>
                <a:gd name="T119" fmla="*/ 478 w 478"/>
                <a:gd name="T120" fmla="*/ 614 h 614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478" h="614">
                  <a:moveTo>
                    <a:pt x="0" y="0"/>
                  </a:moveTo>
                  <a:lnTo>
                    <a:pt x="478" y="0"/>
                  </a:lnTo>
                  <a:lnTo>
                    <a:pt x="478" y="5"/>
                  </a:lnTo>
                  <a:lnTo>
                    <a:pt x="478" y="13"/>
                  </a:lnTo>
                  <a:lnTo>
                    <a:pt x="478" y="23"/>
                  </a:lnTo>
                  <a:lnTo>
                    <a:pt x="478" y="31"/>
                  </a:lnTo>
                  <a:lnTo>
                    <a:pt x="478" y="40"/>
                  </a:lnTo>
                  <a:lnTo>
                    <a:pt x="477" y="54"/>
                  </a:lnTo>
                  <a:lnTo>
                    <a:pt x="477" y="70"/>
                  </a:lnTo>
                  <a:lnTo>
                    <a:pt x="475" y="88"/>
                  </a:lnTo>
                  <a:lnTo>
                    <a:pt x="474" y="106"/>
                  </a:lnTo>
                  <a:lnTo>
                    <a:pt x="469" y="148"/>
                  </a:lnTo>
                  <a:lnTo>
                    <a:pt x="465" y="168"/>
                  </a:lnTo>
                  <a:lnTo>
                    <a:pt x="462" y="182"/>
                  </a:lnTo>
                  <a:lnTo>
                    <a:pt x="459" y="213"/>
                  </a:lnTo>
                  <a:lnTo>
                    <a:pt x="455" y="227"/>
                  </a:lnTo>
                  <a:lnTo>
                    <a:pt x="452" y="245"/>
                  </a:lnTo>
                  <a:lnTo>
                    <a:pt x="446" y="265"/>
                  </a:lnTo>
                  <a:lnTo>
                    <a:pt x="439" y="287"/>
                  </a:lnTo>
                  <a:lnTo>
                    <a:pt x="423" y="337"/>
                  </a:lnTo>
                  <a:lnTo>
                    <a:pt x="403" y="382"/>
                  </a:lnTo>
                  <a:lnTo>
                    <a:pt x="380" y="429"/>
                  </a:lnTo>
                  <a:lnTo>
                    <a:pt x="354" y="476"/>
                  </a:lnTo>
                  <a:lnTo>
                    <a:pt x="339" y="500"/>
                  </a:lnTo>
                  <a:lnTo>
                    <a:pt x="321" y="525"/>
                  </a:lnTo>
                  <a:lnTo>
                    <a:pt x="303" y="547"/>
                  </a:lnTo>
                  <a:lnTo>
                    <a:pt x="287" y="568"/>
                  </a:lnTo>
                  <a:lnTo>
                    <a:pt x="272" y="586"/>
                  </a:lnTo>
                  <a:lnTo>
                    <a:pt x="257" y="603"/>
                  </a:lnTo>
                  <a:lnTo>
                    <a:pt x="249" y="612"/>
                  </a:lnTo>
                  <a:lnTo>
                    <a:pt x="247" y="614"/>
                  </a:lnTo>
                  <a:lnTo>
                    <a:pt x="246" y="614"/>
                  </a:lnTo>
                  <a:lnTo>
                    <a:pt x="241" y="610"/>
                  </a:lnTo>
                  <a:lnTo>
                    <a:pt x="236" y="604"/>
                  </a:lnTo>
                  <a:lnTo>
                    <a:pt x="231" y="599"/>
                  </a:lnTo>
                  <a:lnTo>
                    <a:pt x="216" y="586"/>
                  </a:lnTo>
                  <a:lnTo>
                    <a:pt x="211" y="583"/>
                  </a:lnTo>
                  <a:lnTo>
                    <a:pt x="206" y="577"/>
                  </a:lnTo>
                  <a:lnTo>
                    <a:pt x="198" y="570"/>
                  </a:lnTo>
                  <a:lnTo>
                    <a:pt x="195" y="565"/>
                  </a:lnTo>
                  <a:lnTo>
                    <a:pt x="187" y="558"/>
                  </a:lnTo>
                  <a:lnTo>
                    <a:pt x="180" y="547"/>
                  </a:lnTo>
                  <a:lnTo>
                    <a:pt x="170" y="534"/>
                  </a:lnTo>
                  <a:lnTo>
                    <a:pt x="159" y="514"/>
                  </a:lnTo>
                  <a:lnTo>
                    <a:pt x="151" y="505"/>
                  </a:lnTo>
                  <a:lnTo>
                    <a:pt x="144" y="491"/>
                  </a:lnTo>
                  <a:lnTo>
                    <a:pt x="137" y="478"/>
                  </a:lnTo>
                  <a:lnTo>
                    <a:pt x="129" y="466"/>
                  </a:lnTo>
                  <a:lnTo>
                    <a:pt x="116" y="447"/>
                  </a:lnTo>
                  <a:lnTo>
                    <a:pt x="105" y="431"/>
                  </a:lnTo>
                  <a:lnTo>
                    <a:pt x="91" y="417"/>
                  </a:lnTo>
                  <a:lnTo>
                    <a:pt x="80" y="399"/>
                  </a:lnTo>
                  <a:lnTo>
                    <a:pt x="70" y="379"/>
                  </a:lnTo>
                  <a:lnTo>
                    <a:pt x="64" y="366"/>
                  </a:lnTo>
                  <a:lnTo>
                    <a:pt x="59" y="354"/>
                  </a:lnTo>
                  <a:lnTo>
                    <a:pt x="54" y="337"/>
                  </a:lnTo>
                  <a:lnTo>
                    <a:pt x="47" y="321"/>
                  </a:lnTo>
                  <a:lnTo>
                    <a:pt x="42" y="303"/>
                  </a:lnTo>
                  <a:lnTo>
                    <a:pt x="36" y="287"/>
                  </a:lnTo>
                  <a:lnTo>
                    <a:pt x="32" y="274"/>
                  </a:lnTo>
                  <a:lnTo>
                    <a:pt x="28" y="260"/>
                  </a:lnTo>
                  <a:lnTo>
                    <a:pt x="23" y="238"/>
                  </a:lnTo>
                  <a:lnTo>
                    <a:pt x="18" y="218"/>
                  </a:lnTo>
                  <a:lnTo>
                    <a:pt x="14" y="200"/>
                  </a:lnTo>
                  <a:lnTo>
                    <a:pt x="11" y="182"/>
                  </a:lnTo>
                  <a:lnTo>
                    <a:pt x="8" y="164"/>
                  </a:lnTo>
                  <a:lnTo>
                    <a:pt x="5" y="142"/>
                  </a:lnTo>
                  <a:lnTo>
                    <a:pt x="1" y="119"/>
                  </a:lnTo>
                  <a:lnTo>
                    <a:pt x="0" y="97"/>
                  </a:lnTo>
                  <a:lnTo>
                    <a:pt x="0" y="72"/>
                  </a:lnTo>
                  <a:lnTo>
                    <a:pt x="0" y="50"/>
                  </a:lnTo>
                  <a:lnTo>
                    <a:pt x="0" y="31"/>
                  </a:lnTo>
                  <a:lnTo>
                    <a:pt x="0" y="14"/>
                  </a:lnTo>
                  <a:lnTo>
                    <a:pt x="0" y="9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763" name="Freeform 4"/>
            <p:cNvSpPr>
              <a:spLocks/>
            </p:cNvSpPr>
            <p:nvPr/>
          </p:nvSpPr>
          <p:spPr bwMode="auto">
            <a:xfrm>
              <a:off x="246" y="241"/>
              <a:ext cx="480" cy="8"/>
            </a:xfrm>
            <a:custGeom>
              <a:avLst/>
              <a:gdLst>
                <a:gd name="T0" fmla="*/ 480 w 480"/>
                <a:gd name="T1" fmla="*/ 6 h 8"/>
                <a:gd name="T2" fmla="*/ 478 w 480"/>
                <a:gd name="T3" fmla="*/ 0 h 8"/>
                <a:gd name="T4" fmla="*/ 0 w 480"/>
                <a:gd name="T5" fmla="*/ 0 h 8"/>
                <a:gd name="T6" fmla="*/ 0 w 480"/>
                <a:gd name="T7" fmla="*/ 8 h 8"/>
                <a:gd name="T8" fmla="*/ 478 w 480"/>
                <a:gd name="T9" fmla="*/ 8 h 8"/>
                <a:gd name="T10" fmla="*/ 480 w 480"/>
                <a:gd name="T11" fmla="*/ 6 h 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80"/>
                <a:gd name="T19" fmla="*/ 0 h 8"/>
                <a:gd name="T20" fmla="*/ 480 w 480"/>
                <a:gd name="T21" fmla="*/ 8 h 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80" h="8">
                  <a:moveTo>
                    <a:pt x="480" y="6"/>
                  </a:moveTo>
                  <a:lnTo>
                    <a:pt x="478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478" y="8"/>
                  </a:lnTo>
                  <a:lnTo>
                    <a:pt x="480" y="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764" name="Freeform 5"/>
            <p:cNvSpPr>
              <a:spLocks/>
            </p:cNvSpPr>
            <p:nvPr/>
          </p:nvSpPr>
          <p:spPr bwMode="auto">
            <a:xfrm>
              <a:off x="721" y="247"/>
              <a:ext cx="7" cy="23"/>
            </a:xfrm>
            <a:custGeom>
              <a:avLst/>
              <a:gdLst>
                <a:gd name="T0" fmla="*/ 5 w 7"/>
                <a:gd name="T1" fmla="*/ 23 h 23"/>
                <a:gd name="T2" fmla="*/ 5 w 7"/>
                <a:gd name="T3" fmla="*/ 23 h 23"/>
                <a:gd name="T4" fmla="*/ 7 w 7"/>
                <a:gd name="T5" fmla="*/ 5 h 23"/>
                <a:gd name="T6" fmla="*/ 5 w 7"/>
                <a:gd name="T7" fmla="*/ 0 h 23"/>
                <a:gd name="T8" fmla="*/ 0 w 7"/>
                <a:gd name="T9" fmla="*/ 0 h 23"/>
                <a:gd name="T10" fmla="*/ 0 w 7"/>
                <a:gd name="T11" fmla="*/ 5 h 23"/>
                <a:gd name="T12" fmla="*/ 0 w 7"/>
                <a:gd name="T13" fmla="*/ 22 h 23"/>
                <a:gd name="T14" fmla="*/ 0 w 7"/>
                <a:gd name="T15" fmla="*/ 22 h 23"/>
                <a:gd name="T16" fmla="*/ 5 w 7"/>
                <a:gd name="T17" fmla="*/ 23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"/>
                <a:gd name="T28" fmla="*/ 0 h 23"/>
                <a:gd name="T29" fmla="*/ 7 w 7"/>
                <a:gd name="T30" fmla="*/ 23 h 2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" h="23">
                  <a:moveTo>
                    <a:pt x="5" y="23"/>
                  </a:moveTo>
                  <a:lnTo>
                    <a:pt x="5" y="23"/>
                  </a:lnTo>
                  <a:lnTo>
                    <a:pt x="7" y="5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22"/>
                  </a:lnTo>
                  <a:lnTo>
                    <a:pt x="5" y="23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765" name="Freeform 6"/>
            <p:cNvSpPr>
              <a:spLocks/>
            </p:cNvSpPr>
            <p:nvPr/>
          </p:nvSpPr>
          <p:spPr bwMode="auto">
            <a:xfrm>
              <a:off x="711" y="269"/>
              <a:ext cx="15" cy="126"/>
            </a:xfrm>
            <a:custGeom>
              <a:avLst/>
              <a:gdLst>
                <a:gd name="T0" fmla="*/ 5 w 15"/>
                <a:gd name="T1" fmla="*/ 126 h 126"/>
                <a:gd name="T2" fmla="*/ 5 w 15"/>
                <a:gd name="T3" fmla="*/ 126 h 126"/>
                <a:gd name="T4" fmla="*/ 12 w 15"/>
                <a:gd name="T5" fmla="*/ 86 h 126"/>
                <a:gd name="T6" fmla="*/ 13 w 15"/>
                <a:gd name="T7" fmla="*/ 48 h 126"/>
                <a:gd name="T8" fmla="*/ 15 w 15"/>
                <a:gd name="T9" fmla="*/ 18 h 126"/>
                <a:gd name="T10" fmla="*/ 15 w 15"/>
                <a:gd name="T11" fmla="*/ 1 h 126"/>
                <a:gd name="T12" fmla="*/ 10 w 15"/>
                <a:gd name="T13" fmla="*/ 0 h 126"/>
                <a:gd name="T14" fmla="*/ 10 w 15"/>
                <a:gd name="T15" fmla="*/ 18 h 126"/>
                <a:gd name="T16" fmla="*/ 9 w 15"/>
                <a:gd name="T17" fmla="*/ 48 h 126"/>
                <a:gd name="T18" fmla="*/ 5 w 15"/>
                <a:gd name="T19" fmla="*/ 84 h 126"/>
                <a:gd name="T20" fmla="*/ 0 w 15"/>
                <a:gd name="T21" fmla="*/ 126 h 126"/>
                <a:gd name="T22" fmla="*/ 0 w 15"/>
                <a:gd name="T23" fmla="*/ 126 h 126"/>
                <a:gd name="T24" fmla="*/ 5 w 15"/>
                <a:gd name="T25" fmla="*/ 126 h 12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5"/>
                <a:gd name="T40" fmla="*/ 0 h 126"/>
                <a:gd name="T41" fmla="*/ 15 w 15"/>
                <a:gd name="T42" fmla="*/ 126 h 12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5" h="126">
                  <a:moveTo>
                    <a:pt x="5" y="126"/>
                  </a:moveTo>
                  <a:lnTo>
                    <a:pt x="5" y="126"/>
                  </a:lnTo>
                  <a:lnTo>
                    <a:pt x="12" y="86"/>
                  </a:lnTo>
                  <a:lnTo>
                    <a:pt x="13" y="48"/>
                  </a:lnTo>
                  <a:lnTo>
                    <a:pt x="15" y="18"/>
                  </a:lnTo>
                  <a:lnTo>
                    <a:pt x="15" y="1"/>
                  </a:lnTo>
                  <a:lnTo>
                    <a:pt x="10" y="0"/>
                  </a:lnTo>
                  <a:lnTo>
                    <a:pt x="10" y="18"/>
                  </a:lnTo>
                  <a:lnTo>
                    <a:pt x="9" y="48"/>
                  </a:lnTo>
                  <a:lnTo>
                    <a:pt x="5" y="84"/>
                  </a:lnTo>
                  <a:lnTo>
                    <a:pt x="0" y="126"/>
                  </a:lnTo>
                  <a:lnTo>
                    <a:pt x="5" y="12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766" name="Freeform 7"/>
            <p:cNvSpPr>
              <a:spLocks/>
            </p:cNvSpPr>
            <p:nvPr/>
          </p:nvSpPr>
          <p:spPr bwMode="auto">
            <a:xfrm>
              <a:off x="682" y="395"/>
              <a:ext cx="34" cy="139"/>
            </a:xfrm>
            <a:custGeom>
              <a:avLst/>
              <a:gdLst>
                <a:gd name="T0" fmla="*/ 6 w 34"/>
                <a:gd name="T1" fmla="*/ 139 h 139"/>
                <a:gd name="T2" fmla="*/ 6 w 34"/>
                <a:gd name="T3" fmla="*/ 139 h 139"/>
                <a:gd name="T4" fmla="*/ 18 w 34"/>
                <a:gd name="T5" fmla="*/ 99 h 139"/>
                <a:gd name="T6" fmla="*/ 24 w 34"/>
                <a:gd name="T7" fmla="*/ 67 h 139"/>
                <a:gd name="T8" fmla="*/ 29 w 34"/>
                <a:gd name="T9" fmla="*/ 36 h 139"/>
                <a:gd name="T10" fmla="*/ 34 w 34"/>
                <a:gd name="T11" fmla="*/ 0 h 139"/>
                <a:gd name="T12" fmla="*/ 29 w 34"/>
                <a:gd name="T13" fmla="*/ 0 h 139"/>
                <a:gd name="T14" fmla="*/ 24 w 34"/>
                <a:gd name="T15" fmla="*/ 34 h 139"/>
                <a:gd name="T16" fmla="*/ 19 w 34"/>
                <a:gd name="T17" fmla="*/ 65 h 139"/>
                <a:gd name="T18" fmla="*/ 13 w 34"/>
                <a:gd name="T19" fmla="*/ 97 h 139"/>
                <a:gd name="T20" fmla="*/ 0 w 34"/>
                <a:gd name="T21" fmla="*/ 139 h 139"/>
                <a:gd name="T22" fmla="*/ 0 w 34"/>
                <a:gd name="T23" fmla="*/ 139 h 139"/>
                <a:gd name="T24" fmla="*/ 6 w 34"/>
                <a:gd name="T25" fmla="*/ 139 h 1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4"/>
                <a:gd name="T40" fmla="*/ 0 h 139"/>
                <a:gd name="T41" fmla="*/ 34 w 34"/>
                <a:gd name="T42" fmla="*/ 139 h 13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4" h="139">
                  <a:moveTo>
                    <a:pt x="6" y="139"/>
                  </a:moveTo>
                  <a:lnTo>
                    <a:pt x="6" y="139"/>
                  </a:lnTo>
                  <a:lnTo>
                    <a:pt x="18" y="99"/>
                  </a:lnTo>
                  <a:lnTo>
                    <a:pt x="24" y="67"/>
                  </a:lnTo>
                  <a:lnTo>
                    <a:pt x="29" y="36"/>
                  </a:lnTo>
                  <a:lnTo>
                    <a:pt x="34" y="0"/>
                  </a:lnTo>
                  <a:lnTo>
                    <a:pt x="29" y="0"/>
                  </a:lnTo>
                  <a:lnTo>
                    <a:pt x="24" y="34"/>
                  </a:lnTo>
                  <a:lnTo>
                    <a:pt x="19" y="65"/>
                  </a:lnTo>
                  <a:lnTo>
                    <a:pt x="13" y="97"/>
                  </a:lnTo>
                  <a:lnTo>
                    <a:pt x="0" y="139"/>
                  </a:lnTo>
                  <a:lnTo>
                    <a:pt x="6" y="13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767" name="Freeform 8"/>
            <p:cNvSpPr>
              <a:spLocks/>
            </p:cNvSpPr>
            <p:nvPr/>
          </p:nvSpPr>
          <p:spPr bwMode="auto">
            <a:xfrm>
              <a:off x="598" y="534"/>
              <a:ext cx="90" cy="189"/>
            </a:xfrm>
            <a:custGeom>
              <a:avLst/>
              <a:gdLst>
                <a:gd name="T0" fmla="*/ 5 w 90"/>
                <a:gd name="T1" fmla="*/ 189 h 189"/>
                <a:gd name="T2" fmla="*/ 5 w 90"/>
                <a:gd name="T3" fmla="*/ 189 h 189"/>
                <a:gd name="T4" fmla="*/ 18 w 90"/>
                <a:gd name="T5" fmla="*/ 168 h 189"/>
                <a:gd name="T6" fmla="*/ 30 w 90"/>
                <a:gd name="T7" fmla="*/ 144 h 189"/>
                <a:gd name="T8" fmla="*/ 43 w 90"/>
                <a:gd name="T9" fmla="*/ 119 h 189"/>
                <a:gd name="T10" fmla="*/ 54 w 90"/>
                <a:gd name="T11" fmla="*/ 97 h 189"/>
                <a:gd name="T12" fmla="*/ 64 w 90"/>
                <a:gd name="T13" fmla="*/ 74 h 189"/>
                <a:gd name="T14" fmla="*/ 72 w 90"/>
                <a:gd name="T15" fmla="*/ 50 h 189"/>
                <a:gd name="T16" fmla="*/ 82 w 90"/>
                <a:gd name="T17" fmla="*/ 27 h 189"/>
                <a:gd name="T18" fmla="*/ 90 w 90"/>
                <a:gd name="T19" fmla="*/ 0 h 189"/>
                <a:gd name="T20" fmla="*/ 84 w 90"/>
                <a:gd name="T21" fmla="*/ 0 h 189"/>
                <a:gd name="T22" fmla="*/ 77 w 90"/>
                <a:gd name="T23" fmla="*/ 23 h 189"/>
                <a:gd name="T24" fmla="*/ 67 w 90"/>
                <a:gd name="T25" fmla="*/ 49 h 189"/>
                <a:gd name="T26" fmla="*/ 58 w 90"/>
                <a:gd name="T27" fmla="*/ 70 h 189"/>
                <a:gd name="T28" fmla="*/ 48 w 90"/>
                <a:gd name="T29" fmla="*/ 94 h 189"/>
                <a:gd name="T30" fmla="*/ 38 w 90"/>
                <a:gd name="T31" fmla="*/ 119 h 189"/>
                <a:gd name="T32" fmla="*/ 26 w 90"/>
                <a:gd name="T33" fmla="*/ 141 h 189"/>
                <a:gd name="T34" fmla="*/ 13 w 90"/>
                <a:gd name="T35" fmla="*/ 164 h 189"/>
                <a:gd name="T36" fmla="*/ 0 w 90"/>
                <a:gd name="T37" fmla="*/ 188 h 189"/>
                <a:gd name="T38" fmla="*/ 0 w 90"/>
                <a:gd name="T39" fmla="*/ 188 h 189"/>
                <a:gd name="T40" fmla="*/ 5 w 90"/>
                <a:gd name="T41" fmla="*/ 189 h 18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90"/>
                <a:gd name="T64" fmla="*/ 0 h 189"/>
                <a:gd name="T65" fmla="*/ 90 w 90"/>
                <a:gd name="T66" fmla="*/ 189 h 189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90" h="189">
                  <a:moveTo>
                    <a:pt x="5" y="189"/>
                  </a:moveTo>
                  <a:lnTo>
                    <a:pt x="5" y="189"/>
                  </a:lnTo>
                  <a:lnTo>
                    <a:pt x="18" y="168"/>
                  </a:lnTo>
                  <a:lnTo>
                    <a:pt x="30" y="144"/>
                  </a:lnTo>
                  <a:lnTo>
                    <a:pt x="43" y="119"/>
                  </a:lnTo>
                  <a:lnTo>
                    <a:pt x="54" y="97"/>
                  </a:lnTo>
                  <a:lnTo>
                    <a:pt x="64" y="74"/>
                  </a:lnTo>
                  <a:lnTo>
                    <a:pt x="72" y="50"/>
                  </a:lnTo>
                  <a:lnTo>
                    <a:pt x="82" y="27"/>
                  </a:lnTo>
                  <a:lnTo>
                    <a:pt x="90" y="0"/>
                  </a:lnTo>
                  <a:lnTo>
                    <a:pt x="84" y="0"/>
                  </a:lnTo>
                  <a:lnTo>
                    <a:pt x="77" y="23"/>
                  </a:lnTo>
                  <a:lnTo>
                    <a:pt x="67" y="49"/>
                  </a:lnTo>
                  <a:lnTo>
                    <a:pt x="58" y="70"/>
                  </a:lnTo>
                  <a:lnTo>
                    <a:pt x="48" y="94"/>
                  </a:lnTo>
                  <a:lnTo>
                    <a:pt x="38" y="119"/>
                  </a:lnTo>
                  <a:lnTo>
                    <a:pt x="26" y="141"/>
                  </a:lnTo>
                  <a:lnTo>
                    <a:pt x="13" y="164"/>
                  </a:lnTo>
                  <a:lnTo>
                    <a:pt x="0" y="188"/>
                  </a:lnTo>
                  <a:lnTo>
                    <a:pt x="5" y="18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768" name="Freeform 9"/>
            <p:cNvSpPr>
              <a:spLocks/>
            </p:cNvSpPr>
            <p:nvPr/>
          </p:nvSpPr>
          <p:spPr bwMode="auto">
            <a:xfrm>
              <a:off x="490" y="722"/>
              <a:ext cx="113" cy="142"/>
            </a:xfrm>
            <a:custGeom>
              <a:avLst/>
              <a:gdLst>
                <a:gd name="T0" fmla="*/ 2 w 113"/>
                <a:gd name="T1" fmla="*/ 142 h 142"/>
                <a:gd name="T2" fmla="*/ 3 w 113"/>
                <a:gd name="T3" fmla="*/ 140 h 142"/>
                <a:gd name="T4" fmla="*/ 16 w 113"/>
                <a:gd name="T5" fmla="*/ 129 h 142"/>
                <a:gd name="T6" fmla="*/ 44 w 113"/>
                <a:gd name="T7" fmla="*/ 95 h 142"/>
                <a:gd name="T8" fmla="*/ 62 w 113"/>
                <a:gd name="T9" fmla="*/ 74 h 142"/>
                <a:gd name="T10" fmla="*/ 80 w 113"/>
                <a:gd name="T11" fmla="*/ 50 h 142"/>
                <a:gd name="T12" fmla="*/ 97 w 113"/>
                <a:gd name="T13" fmla="*/ 27 h 142"/>
                <a:gd name="T14" fmla="*/ 113 w 113"/>
                <a:gd name="T15" fmla="*/ 1 h 142"/>
                <a:gd name="T16" fmla="*/ 108 w 113"/>
                <a:gd name="T17" fmla="*/ 0 h 142"/>
                <a:gd name="T18" fmla="*/ 92 w 113"/>
                <a:gd name="T19" fmla="*/ 21 h 142"/>
                <a:gd name="T20" fmla="*/ 75 w 113"/>
                <a:gd name="T21" fmla="*/ 46 h 142"/>
                <a:gd name="T22" fmla="*/ 57 w 113"/>
                <a:gd name="T23" fmla="*/ 70 h 142"/>
                <a:gd name="T24" fmla="*/ 39 w 113"/>
                <a:gd name="T25" fmla="*/ 90 h 142"/>
                <a:gd name="T26" fmla="*/ 13 w 113"/>
                <a:gd name="T27" fmla="*/ 124 h 142"/>
                <a:gd name="T28" fmla="*/ 0 w 113"/>
                <a:gd name="T29" fmla="*/ 137 h 142"/>
                <a:gd name="T30" fmla="*/ 3 w 113"/>
                <a:gd name="T31" fmla="*/ 137 h 142"/>
                <a:gd name="T32" fmla="*/ 2 w 113"/>
                <a:gd name="T33" fmla="*/ 142 h 14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13"/>
                <a:gd name="T52" fmla="*/ 0 h 142"/>
                <a:gd name="T53" fmla="*/ 113 w 113"/>
                <a:gd name="T54" fmla="*/ 142 h 14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13" h="142">
                  <a:moveTo>
                    <a:pt x="2" y="142"/>
                  </a:moveTo>
                  <a:lnTo>
                    <a:pt x="3" y="140"/>
                  </a:lnTo>
                  <a:lnTo>
                    <a:pt x="16" y="129"/>
                  </a:lnTo>
                  <a:lnTo>
                    <a:pt x="44" y="95"/>
                  </a:lnTo>
                  <a:lnTo>
                    <a:pt x="62" y="74"/>
                  </a:lnTo>
                  <a:lnTo>
                    <a:pt x="80" y="50"/>
                  </a:lnTo>
                  <a:lnTo>
                    <a:pt x="97" y="27"/>
                  </a:lnTo>
                  <a:lnTo>
                    <a:pt x="113" y="1"/>
                  </a:lnTo>
                  <a:lnTo>
                    <a:pt x="108" y="0"/>
                  </a:lnTo>
                  <a:lnTo>
                    <a:pt x="92" y="21"/>
                  </a:lnTo>
                  <a:lnTo>
                    <a:pt x="75" y="46"/>
                  </a:lnTo>
                  <a:lnTo>
                    <a:pt x="57" y="70"/>
                  </a:lnTo>
                  <a:lnTo>
                    <a:pt x="39" y="90"/>
                  </a:lnTo>
                  <a:lnTo>
                    <a:pt x="13" y="124"/>
                  </a:lnTo>
                  <a:lnTo>
                    <a:pt x="0" y="137"/>
                  </a:lnTo>
                  <a:lnTo>
                    <a:pt x="3" y="137"/>
                  </a:lnTo>
                  <a:lnTo>
                    <a:pt x="2" y="14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769" name="Freeform 10"/>
            <p:cNvSpPr>
              <a:spLocks/>
            </p:cNvSpPr>
            <p:nvPr/>
          </p:nvSpPr>
          <p:spPr bwMode="auto">
            <a:xfrm>
              <a:off x="449" y="821"/>
              <a:ext cx="44" cy="43"/>
            </a:xfrm>
            <a:custGeom>
              <a:avLst/>
              <a:gdLst>
                <a:gd name="T0" fmla="*/ 0 w 44"/>
                <a:gd name="T1" fmla="*/ 5 h 43"/>
                <a:gd name="T2" fmla="*/ 0 w 44"/>
                <a:gd name="T3" fmla="*/ 5 h 43"/>
                <a:gd name="T4" fmla="*/ 25 w 44"/>
                <a:gd name="T5" fmla="*/ 29 h 43"/>
                <a:gd name="T6" fmla="*/ 43 w 44"/>
                <a:gd name="T7" fmla="*/ 43 h 43"/>
                <a:gd name="T8" fmla="*/ 44 w 44"/>
                <a:gd name="T9" fmla="*/ 38 h 43"/>
                <a:gd name="T10" fmla="*/ 28 w 44"/>
                <a:gd name="T11" fmla="*/ 23 h 43"/>
                <a:gd name="T12" fmla="*/ 5 w 44"/>
                <a:gd name="T13" fmla="*/ 0 h 43"/>
                <a:gd name="T14" fmla="*/ 5 w 44"/>
                <a:gd name="T15" fmla="*/ 0 h 43"/>
                <a:gd name="T16" fmla="*/ 0 w 44"/>
                <a:gd name="T17" fmla="*/ 5 h 4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4"/>
                <a:gd name="T28" fmla="*/ 0 h 43"/>
                <a:gd name="T29" fmla="*/ 44 w 44"/>
                <a:gd name="T30" fmla="*/ 43 h 4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4" h="43">
                  <a:moveTo>
                    <a:pt x="0" y="5"/>
                  </a:moveTo>
                  <a:lnTo>
                    <a:pt x="0" y="5"/>
                  </a:lnTo>
                  <a:lnTo>
                    <a:pt x="25" y="29"/>
                  </a:lnTo>
                  <a:lnTo>
                    <a:pt x="43" y="43"/>
                  </a:lnTo>
                  <a:lnTo>
                    <a:pt x="44" y="38"/>
                  </a:lnTo>
                  <a:lnTo>
                    <a:pt x="28" y="23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770" name="Freeform 11"/>
            <p:cNvSpPr>
              <a:spLocks/>
            </p:cNvSpPr>
            <p:nvPr/>
          </p:nvSpPr>
          <p:spPr bwMode="auto">
            <a:xfrm>
              <a:off x="388" y="736"/>
              <a:ext cx="66" cy="90"/>
            </a:xfrm>
            <a:custGeom>
              <a:avLst/>
              <a:gdLst>
                <a:gd name="T0" fmla="*/ 0 w 66"/>
                <a:gd name="T1" fmla="*/ 4 h 90"/>
                <a:gd name="T2" fmla="*/ 0 w 66"/>
                <a:gd name="T3" fmla="*/ 4 h 90"/>
                <a:gd name="T4" fmla="*/ 13 w 66"/>
                <a:gd name="T5" fmla="*/ 27 h 90"/>
                <a:gd name="T6" fmla="*/ 27 w 66"/>
                <a:gd name="T7" fmla="*/ 45 h 90"/>
                <a:gd name="T8" fmla="*/ 35 w 66"/>
                <a:gd name="T9" fmla="*/ 61 h 90"/>
                <a:gd name="T10" fmla="*/ 45 w 66"/>
                <a:gd name="T11" fmla="*/ 70 h 90"/>
                <a:gd name="T12" fmla="*/ 54 w 66"/>
                <a:gd name="T13" fmla="*/ 83 h 90"/>
                <a:gd name="T14" fmla="*/ 61 w 66"/>
                <a:gd name="T15" fmla="*/ 90 h 90"/>
                <a:gd name="T16" fmla="*/ 66 w 66"/>
                <a:gd name="T17" fmla="*/ 85 h 90"/>
                <a:gd name="T18" fmla="*/ 59 w 66"/>
                <a:gd name="T19" fmla="*/ 78 h 90"/>
                <a:gd name="T20" fmla="*/ 48 w 66"/>
                <a:gd name="T21" fmla="*/ 65 h 90"/>
                <a:gd name="T22" fmla="*/ 40 w 66"/>
                <a:gd name="T23" fmla="*/ 56 h 90"/>
                <a:gd name="T24" fmla="*/ 30 w 66"/>
                <a:gd name="T25" fmla="*/ 43 h 90"/>
                <a:gd name="T26" fmla="*/ 18 w 66"/>
                <a:gd name="T27" fmla="*/ 25 h 90"/>
                <a:gd name="T28" fmla="*/ 5 w 66"/>
                <a:gd name="T29" fmla="*/ 0 h 90"/>
                <a:gd name="T30" fmla="*/ 5 w 66"/>
                <a:gd name="T31" fmla="*/ 0 h 90"/>
                <a:gd name="T32" fmla="*/ 0 w 66"/>
                <a:gd name="T33" fmla="*/ 4 h 9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6"/>
                <a:gd name="T52" fmla="*/ 0 h 90"/>
                <a:gd name="T53" fmla="*/ 66 w 66"/>
                <a:gd name="T54" fmla="*/ 90 h 9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6" h="90">
                  <a:moveTo>
                    <a:pt x="0" y="4"/>
                  </a:moveTo>
                  <a:lnTo>
                    <a:pt x="0" y="4"/>
                  </a:lnTo>
                  <a:lnTo>
                    <a:pt x="13" y="27"/>
                  </a:lnTo>
                  <a:lnTo>
                    <a:pt x="27" y="45"/>
                  </a:lnTo>
                  <a:lnTo>
                    <a:pt x="35" y="61"/>
                  </a:lnTo>
                  <a:lnTo>
                    <a:pt x="45" y="70"/>
                  </a:lnTo>
                  <a:lnTo>
                    <a:pt x="54" y="83"/>
                  </a:lnTo>
                  <a:lnTo>
                    <a:pt x="61" y="90"/>
                  </a:lnTo>
                  <a:lnTo>
                    <a:pt x="66" y="85"/>
                  </a:lnTo>
                  <a:lnTo>
                    <a:pt x="59" y="78"/>
                  </a:lnTo>
                  <a:lnTo>
                    <a:pt x="48" y="65"/>
                  </a:lnTo>
                  <a:lnTo>
                    <a:pt x="40" y="56"/>
                  </a:lnTo>
                  <a:lnTo>
                    <a:pt x="30" y="43"/>
                  </a:lnTo>
                  <a:lnTo>
                    <a:pt x="18" y="25"/>
                  </a:lnTo>
                  <a:lnTo>
                    <a:pt x="5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771" name="Freeform 12"/>
            <p:cNvSpPr>
              <a:spLocks/>
            </p:cNvSpPr>
            <p:nvPr/>
          </p:nvSpPr>
          <p:spPr bwMode="auto">
            <a:xfrm>
              <a:off x="290" y="566"/>
              <a:ext cx="103" cy="174"/>
            </a:xfrm>
            <a:custGeom>
              <a:avLst/>
              <a:gdLst>
                <a:gd name="T0" fmla="*/ 0 w 103"/>
                <a:gd name="T1" fmla="*/ 4 h 174"/>
                <a:gd name="T2" fmla="*/ 0 w 103"/>
                <a:gd name="T3" fmla="*/ 4 h 174"/>
                <a:gd name="T4" fmla="*/ 11 w 103"/>
                <a:gd name="T5" fmla="*/ 36 h 174"/>
                <a:gd name="T6" fmla="*/ 23 w 103"/>
                <a:gd name="T7" fmla="*/ 62 h 174"/>
                <a:gd name="T8" fmla="*/ 34 w 103"/>
                <a:gd name="T9" fmla="*/ 82 h 174"/>
                <a:gd name="T10" fmla="*/ 44 w 103"/>
                <a:gd name="T11" fmla="*/ 98 h 174"/>
                <a:gd name="T12" fmla="*/ 57 w 103"/>
                <a:gd name="T13" fmla="*/ 114 h 174"/>
                <a:gd name="T14" fmla="*/ 70 w 103"/>
                <a:gd name="T15" fmla="*/ 130 h 174"/>
                <a:gd name="T16" fmla="*/ 82 w 103"/>
                <a:gd name="T17" fmla="*/ 150 h 174"/>
                <a:gd name="T18" fmla="*/ 98 w 103"/>
                <a:gd name="T19" fmla="*/ 174 h 174"/>
                <a:gd name="T20" fmla="*/ 103 w 103"/>
                <a:gd name="T21" fmla="*/ 170 h 174"/>
                <a:gd name="T22" fmla="*/ 88 w 103"/>
                <a:gd name="T23" fmla="*/ 147 h 174"/>
                <a:gd name="T24" fmla="*/ 74 w 103"/>
                <a:gd name="T25" fmla="*/ 127 h 174"/>
                <a:gd name="T26" fmla="*/ 62 w 103"/>
                <a:gd name="T27" fmla="*/ 110 h 174"/>
                <a:gd name="T28" fmla="*/ 51 w 103"/>
                <a:gd name="T29" fmla="*/ 96 h 174"/>
                <a:gd name="T30" fmla="*/ 39 w 103"/>
                <a:gd name="T31" fmla="*/ 78 h 174"/>
                <a:gd name="T32" fmla="*/ 28 w 103"/>
                <a:gd name="T33" fmla="*/ 58 h 174"/>
                <a:gd name="T34" fmla="*/ 18 w 103"/>
                <a:gd name="T35" fmla="*/ 35 h 174"/>
                <a:gd name="T36" fmla="*/ 6 w 103"/>
                <a:gd name="T37" fmla="*/ 0 h 174"/>
                <a:gd name="T38" fmla="*/ 6 w 103"/>
                <a:gd name="T39" fmla="*/ 0 h 174"/>
                <a:gd name="T40" fmla="*/ 0 w 103"/>
                <a:gd name="T41" fmla="*/ 4 h 17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03"/>
                <a:gd name="T64" fmla="*/ 0 h 174"/>
                <a:gd name="T65" fmla="*/ 103 w 103"/>
                <a:gd name="T66" fmla="*/ 174 h 17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03" h="174">
                  <a:moveTo>
                    <a:pt x="0" y="4"/>
                  </a:moveTo>
                  <a:lnTo>
                    <a:pt x="0" y="4"/>
                  </a:lnTo>
                  <a:lnTo>
                    <a:pt x="11" y="36"/>
                  </a:lnTo>
                  <a:lnTo>
                    <a:pt x="23" y="62"/>
                  </a:lnTo>
                  <a:lnTo>
                    <a:pt x="34" y="82"/>
                  </a:lnTo>
                  <a:lnTo>
                    <a:pt x="44" y="98"/>
                  </a:lnTo>
                  <a:lnTo>
                    <a:pt x="57" y="114"/>
                  </a:lnTo>
                  <a:lnTo>
                    <a:pt x="70" y="130"/>
                  </a:lnTo>
                  <a:lnTo>
                    <a:pt x="82" y="150"/>
                  </a:lnTo>
                  <a:lnTo>
                    <a:pt x="98" y="174"/>
                  </a:lnTo>
                  <a:lnTo>
                    <a:pt x="103" y="170"/>
                  </a:lnTo>
                  <a:lnTo>
                    <a:pt x="88" y="147"/>
                  </a:lnTo>
                  <a:lnTo>
                    <a:pt x="74" y="127"/>
                  </a:lnTo>
                  <a:lnTo>
                    <a:pt x="62" y="110"/>
                  </a:lnTo>
                  <a:lnTo>
                    <a:pt x="51" y="96"/>
                  </a:lnTo>
                  <a:lnTo>
                    <a:pt x="39" y="78"/>
                  </a:lnTo>
                  <a:lnTo>
                    <a:pt x="28" y="58"/>
                  </a:lnTo>
                  <a:lnTo>
                    <a:pt x="18" y="35"/>
                  </a:lnTo>
                  <a:lnTo>
                    <a:pt x="6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772" name="Freeform 13"/>
            <p:cNvSpPr>
              <a:spLocks/>
            </p:cNvSpPr>
            <p:nvPr/>
          </p:nvSpPr>
          <p:spPr bwMode="auto">
            <a:xfrm>
              <a:off x="246" y="389"/>
              <a:ext cx="50" cy="181"/>
            </a:xfrm>
            <a:custGeom>
              <a:avLst/>
              <a:gdLst>
                <a:gd name="T0" fmla="*/ 0 w 50"/>
                <a:gd name="T1" fmla="*/ 0 h 181"/>
                <a:gd name="T2" fmla="*/ 1 w 50"/>
                <a:gd name="T3" fmla="*/ 0 h 181"/>
                <a:gd name="T4" fmla="*/ 8 w 50"/>
                <a:gd name="T5" fmla="*/ 42 h 181"/>
                <a:gd name="T6" fmla="*/ 14 w 50"/>
                <a:gd name="T7" fmla="*/ 76 h 181"/>
                <a:gd name="T8" fmla="*/ 26 w 50"/>
                <a:gd name="T9" fmla="*/ 120 h 181"/>
                <a:gd name="T10" fmla="*/ 44 w 50"/>
                <a:gd name="T11" fmla="*/ 181 h 181"/>
                <a:gd name="T12" fmla="*/ 50 w 50"/>
                <a:gd name="T13" fmla="*/ 177 h 181"/>
                <a:gd name="T14" fmla="*/ 31 w 50"/>
                <a:gd name="T15" fmla="*/ 118 h 181"/>
                <a:gd name="T16" fmla="*/ 21 w 50"/>
                <a:gd name="T17" fmla="*/ 76 h 181"/>
                <a:gd name="T18" fmla="*/ 13 w 50"/>
                <a:gd name="T19" fmla="*/ 40 h 181"/>
                <a:gd name="T20" fmla="*/ 8 w 50"/>
                <a:gd name="T21" fmla="*/ 0 h 181"/>
                <a:gd name="T22" fmla="*/ 8 w 50"/>
                <a:gd name="T23" fmla="*/ 0 h 181"/>
                <a:gd name="T24" fmla="*/ 0 w 50"/>
                <a:gd name="T25" fmla="*/ 0 h 18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0"/>
                <a:gd name="T40" fmla="*/ 0 h 181"/>
                <a:gd name="T41" fmla="*/ 50 w 50"/>
                <a:gd name="T42" fmla="*/ 181 h 181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0" h="181">
                  <a:moveTo>
                    <a:pt x="0" y="0"/>
                  </a:moveTo>
                  <a:lnTo>
                    <a:pt x="1" y="0"/>
                  </a:lnTo>
                  <a:lnTo>
                    <a:pt x="8" y="42"/>
                  </a:lnTo>
                  <a:lnTo>
                    <a:pt x="14" y="76"/>
                  </a:lnTo>
                  <a:lnTo>
                    <a:pt x="26" y="120"/>
                  </a:lnTo>
                  <a:lnTo>
                    <a:pt x="44" y="181"/>
                  </a:lnTo>
                  <a:lnTo>
                    <a:pt x="50" y="177"/>
                  </a:lnTo>
                  <a:lnTo>
                    <a:pt x="31" y="118"/>
                  </a:lnTo>
                  <a:lnTo>
                    <a:pt x="21" y="76"/>
                  </a:lnTo>
                  <a:lnTo>
                    <a:pt x="13" y="40"/>
                  </a:ln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773" name="Freeform 14"/>
            <p:cNvSpPr>
              <a:spLocks/>
            </p:cNvSpPr>
            <p:nvPr/>
          </p:nvSpPr>
          <p:spPr bwMode="auto">
            <a:xfrm>
              <a:off x="242" y="241"/>
              <a:ext cx="12" cy="148"/>
            </a:xfrm>
            <a:custGeom>
              <a:avLst/>
              <a:gdLst>
                <a:gd name="T0" fmla="*/ 4 w 12"/>
                <a:gd name="T1" fmla="*/ 0 h 148"/>
                <a:gd name="T2" fmla="*/ 0 w 12"/>
                <a:gd name="T3" fmla="*/ 6 h 148"/>
                <a:gd name="T4" fmla="*/ 0 w 12"/>
                <a:gd name="T5" fmla="*/ 19 h 148"/>
                <a:gd name="T6" fmla="*/ 0 w 12"/>
                <a:gd name="T7" fmla="*/ 56 h 148"/>
                <a:gd name="T8" fmla="*/ 2 w 12"/>
                <a:gd name="T9" fmla="*/ 103 h 148"/>
                <a:gd name="T10" fmla="*/ 4 w 12"/>
                <a:gd name="T11" fmla="*/ 148 h 148"/>
                <a:gd name="T12" fmla="*/ 12 w 12"/>
                <a:gd name="T13" fmla="*/ 148 h 148"/>
                <a:gd name="T14" fmla="*/ 7 w 12"/>
                <a:gd name="T15" fmla="*/ 103 h 148"/>
                <a:gd name="T16" fmla="*/ 5 w 12"/>
                <a:gd name="T17" fmla="*/ 56 h 148"/>
                <a:gd name="T18" fmla="*/ 5 w 12"/>
                <a:gd name="T19" fmla="*/ 19 h 148"/>
                <a:gd name="T20" fmla="*/ 5 w 12"/>
                <a:gd name="T21" fmla="*/ 6 h 148"/>
                <a:gd name="T22" fmla="*/ 4 w 12"/>
                <a:gd name="T23" fmla="*/ 8 h 148"/>
                <a:gd name="T24" fmla="*/ 4 w 12"/>
                <a:gd name="T25" fmla="*/ 0 h 148"/>
                <a:gd name="T26" fmla="*/ 0 w 12"/>
                <a:gd name="T27" fmla="*/ 0 h 148"/>
                <a:gd name="T28" fmla="*/ 0 w 12"/>
                <a:gd name="T29" fmla="*/ 6 h 148"/>
                <a:gd name="T30" fmla="*/ 4 w 12"/>
                <a:gd name="T31" fmla="*/ 0 h 14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2"/>
                <a:gd name="T49" fmla="*/ 0 h 148"/>
                <a:gd name="T50" fmla="*/ 12 w 12"/>
                <a:gd name="T51" fmla="*/ 148 h 148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2" h="148">
                  <a:moveTo>
                    <a:pt x="4" y="0"/>
                  </a:moveTo>
                  <a:lnTo>
                    <a:pt x="0" y="6"/>
                  </a:lnTo>
                  <a:lnTo>
                    <a:pt x="0" y="19"/>
                  </a:lnTo>
                  <a:lnTo>
                    <a:pt x="0" y="56"/>
                  </a:lnTo>
                  <a:lnTo>
                    <a:pt x="2" y="103"/>
                  </a:lnTo>
                  <a:lnTo>
                    <a:pt x="4" y="148"/>
                  </a:lnTo>
                  <a:lnTo>
                    <a:pt x="12" y="148"/>
                  </a:lnTo>
                  <a:lnTo>
                    <a:pt x="7" y="103"/>
                  </a:lnTo>
                  <a:lnTo>
                    <a:pt x="5" y="56"/>
                  </a:lnTo>
                  <a:lnTo>
                    <a:pt x="5" y="19"/>
                  </a:lnTo>
                  <a:lnTo>
                    <a:pt x="5" y="6"/>
                  </a:lnTo>
                  <a:lnTo>
                    <a:pt x="4" y="8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774" name="Freeform 15"/>
            <p:cNvSpPr>
              <a:spLocks/>
            </p:cNvSpPr>
            <p:nvPr/>
          </p:nvSpPr>
          <p:spPr bwMode="auto">
            <a:xfrm>
              <a:off x="146" y="196"/>
              <a:ext cx="514" cy="655"/>
            </a:xfrm>
            <a:custGeom>
              <a:avLst/>
              <a:gdLst>
                <a:gd name="T0" fmla="*/ 510 w 514"/>
                <a:gd name="T1" fmla="*/ 2 h 655"/>
                <a:gd name="T2" fmla="*/ 511 w 514"/>
                <a:gd name="T3" fmla="*/ 0 h 655"/>
                <a:gd name="T4" fmla="*/ 513 w 514"/>
                <a:gd name="T5" fmla="*/ 2 h 655"/>
                <a:gd name="T6" fmla="*/ 513 w 514"/>
                <a:gd name="T7" fmla="*/ 17 h 655"/>
                <a:gd name="T8" fmla="*/ 508 w 514"/>
                <a:gd name="T9" fmla="*/ 60 h 655"/>
                <a:gd name="T10" fmla="*/ 506 w 514"/>
                <a:gd name="T11" fmla="*/ 105 h 655"/>
                <a:gd name="T12" fmla="*/ 503 w 514"/>
                <a:gd name="T13" fmla="*/ 141 h 655"/>
                <a:gd name="T14" fmla="*/ 498 w 514"/>
                <a:gd name="T15" fmla="*/ 181 h 655"/>
                <a:gd name="T16" fmla="*/ 492 w 514"/>
                <a:gd name="T17" fmla="*/ 215 h 655"/>
                <a:gd name="T18" fmla="*/ 485 w 514"/>
                <a:gd name="T19" fmla="*/ 249 h 655"/>
                <a:gd name="T20" fmla="*/ 475 w 514"/>
                <a:gd name="T21" fmla="*/ 287 h 655"/>
                <a:gd name="T22" fmla="*/ 464 w 514"/>
                <a:gd name="T23" fmla="*/ 338 h 655"/>
                <a:gd name="T24" fmla="*/ 441 w 514"/>
                <a:gd name="T25" fmla="*/ 408 h 655"/>
                <a:gd name="T26" fmla="*/ 421 w 514"/>
                <a:gd name="T27" fmla="*/ 455 h 655"/>
                <a:gd name="T28" fmla="*/ 396 w 514"/>
                <a:gd name="T29" fmla="*/ 504 h 655"/>
                <a:gd name="T30" fmla="*/ 359 w 514"/>
                <a:gd name="T31" fmla="*/ 556 h 655"/>
                <a:gd name="T32" fmla="*/ 316 w 514"/>
                <a:gd name="T33" fmla="*/ 605 h 655"/>
                <a:gd name="T34" fmla="*/ 280 w 514"/>
                <a:gd name="T35" fmla="*/ 641 h 655"/>
                <a:gd name="T36" fmla="*/ 269 w 514"/>
                <a:gd name="T37" fmla="*/ 652 h 655"/>
                <a:gd name="T38" fmla="*/ 265 w 514"/>
                <a:gd name="T39" fmla="*/ 655 h 655"/>
                <a:gd name="T40" fmla="*/ 259 w 514"/>
                <a:gd name="T41" fmla="*/ 650 h 655"/>
                <a:gd name="T42" fmla="*/ 247 w 514"/>
                <a:gd name="T43" fmla="*/ 641 h 655"/>
                <a:gd name="T44" fmla="*/ 226 w 514"/>
                <a:gd name="T45" fmla="*/ 625 h 655"/>
                <a:gd name="T46" fmla="*/ 218 w 514"/>
                <a:gd name="T47" fmla="*/ 616 h 655"/>
                <a:gd name="T48" fmla="*/ 206 w 514"/>
                <a:gd name="T49" fmla="*/ 600 h 655"/>
                <a:gd name="T50" fmla="*/ 185 w 514"/>
                <a:gd name="T51" fmla="*/ 576 h 655"/>
                <a:gd name="T52" fmla="*/ 160 w 514"/>
                <a:gd name="T53" fmla="*/ 538 h 655"/>
                <a:gd name="T54" fmla="*/ 116 w 514"/>
                <a:gd name="T55" fmla="*/ 462 h 655"/>
                <a:gd name="T56" fmla="*/ 82 w 514"/>
                <a:gd name="T57" fmla="*/ 390 h 655"/>
                <a:gd name="T58" fmla="*/ 65 w 514"/>
                <a:gd name="T59" fmla="*/ 349 h 655"/>
                <a:gd name="T60" fmla="*/ 47 w 514"/>
                <a:gd name="T61" fmla="*/ 293 h 655"/>
                <a:gd name="T62" fmla="*/ 24 w 514"/>
                <a:gd name="T63" fmla="*/ 206 h 655"/>
                <a:gd name="T64" fmla="*/ 11 w 514"/>
                <a:gd name="T65" fmla="*/ 132 h 655"/>
                <a:gd name="T66" fmla="*/ 5 w 514"/>
                <a:gd name="T67" fmla="*/ 82 h 655"/>
                <a:gd name="T68" fmla="*/ 1 w 514"/>
                <a:gd name="T69" fmla="*/ 35 h 655"/>
                <a:gd name="T70" fmla="*/ 0 w 514"/>
                <a:gd name="T71" fmla="*/ 11 h 655"/>
                <a:gd name="T72" fmla="*/ 1 w 514"/>
                <a:gd name="T73" fmla="*/ 2 h 65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514"/>
                <a:gd name="T112" fmla="*/ 0 h 655"/>
                <a:gd name="T113" fmla="*/ 514 w 514"/>
                <a:gd name="T114" fmla="*/ 655 h 655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514" h="655">
                  <a:moveTo>
                    <a:pt x="1" y="2"/>
                  </a:moveTo>
                  <a:lnTo>
                    <a:pt x="510" y="2"/>
                  </a:lnTo>
                  <a:lnTo>
                    <a:pt x="511" y="2"/>
                  </a:lnTo>
                  <a:lnTo>
                    <a:pt x="511" y="0"/>
                  </a:lnTo>
                  <a:lnTo>
                    <a:pt x="513" y="0"/>
                  </a:lnTo>
                  <a:lnTo>
                    <a:pt x="513" y="2"/>
                  </a:lnTo>
                  <a:lnTo>
                    <a:pt x="514" y="8"/>
                  </a:lnTo>
                  <a:lnTo>
                    <a:pt x="513" y="17"/>
                  </a:lnTo>
                  <a:lnTo>
                    <a:pt x="511" y="29"/>
                  </a:lnTo>
                  <a:lnTo>
                    <a:pt x="508" y="60"/>
                  </a:lnTo>
                  <a:lnTo>
                    <a:pt x="508" y="89"/>
                  </a:lnTo>
                  <a:lnTo>
                    <a:pt x="506" y="105"/>
                  </a:lnTo>
                  <a:lnTo>
                    <a:pt x="505" y="121"/>
                  </a:lnTo>
                  <a:lnTo>
                    <a:pt x="503" y="141"/>
                  </a:lnTo>
                  <a:lnTo>
                    <a:pt x="500" y="161"/>
                  </a:lnTo>
                  <a:lnTo>
                    <a:pt x="498" y="181"/>
                  </a:lnTo>
                  <a:lnTo>
                    <a:pt x="495" y="199"/>
                  </a:lnTo>
                  <a:lnTo>
                    <a:pt x="492" y="215"/>
                  </a:lnTo>
                  <a:lnTo>
                    <a:pt x="490" y="231"/>
                  </a:lnTo>
                  <a:lnTo>
                    <a:pt x="485" y="249"/>
                  </a:lnTo>
                  <a:lnTo>
                    <a:pt x="480" y="267"/>
                  </a:lnTo>
                  <a:lnTo>
                    <a:pt x="475" y="287"/>
                  </a:lnTo>
                  <a:lnTo>
                    <a:pt x="469" y="311"/>
                  </a:lnTo>
                  <a:lnTo>
                    <a:pt x="464" y="338"/>
                  </a:lnTo>
                  <a:lnTo>
                    <a:pt x="455" y="361"/>
                  </a:lnTo>
                  <a:lnTo>
                    <a:pt x="441" y="408"/>
                  </a:lnTo>
                  <a:lnTo>
                    <a:pt x="433" y="432"/>
                  </a:lnTo>
                  <a:lnTo>
                    <a:pt x="421" y="455"/>
                  </a:lnTo>
                  <a:lnTo>
                    <a:pt x="410" y="479"/>
                  </a:lnTo>
                  <a:lnTo>
                    <a:pt x="396" y="504"/>
                  </a:lnTo>
                  <a:lnTo>
                    <a:pt x="380" y="529"/>
                  </a:lnTo>
                  <a:lnTo>
                    <a:pt x="359" y="556"/>
                  </a:lnTo>
                  <a:lnTo>
                    <a:pt x="337" y="581"/>
                  </a:lnTo>
                  <a:lnTo>
                    <a:pt x="316" y="605"/>
                  </a:lnTo>
                  <a:lnTo>
                    <a:pt x="295" y="625"/>
                  </a:lnTo>
                  <a:lnTo>
                    <a:pt x="280" y="641"/>
                  </a:lnTo>
                  <a:lnTo>
                    <a:pt x="273" y="646"/>
                  </a:lnTo>
                  <a:lnTo>
                    <a:pt x="269" y="652"/>
                  </a:lnTo>
                  <a:lnTo>
                    <a:pt x="267" y="654"/>
                  </a:lnTo>
                  <a:lnTo>
                    <a:pt x="265" y="655"/>
                  </a:lnTo>
                  <a:lnTo>
                    <a:pt x="264" y="654"/>
                  </a:lnTo>
                  <a:lnTo>
                    <a:pt x="259" y="650"/>
                  </a:lnTo>
                  <a:lnTo>
                    <a:pt x="254" y="646"/>
                  </a:lnTo>
                  <a:lnTo>
                    <a:pt x="247" y="641"/>
                  </a:lnTo>
                  <a:lnTo>
                    <a:pt x="232" y="630"/>
                  </a:lnTo>
                  <a:lnTo>
                    <a:pt x="226" y="625"/>
                  </a:lnTo>
                  <a:lnTo>
                    <a:pt x="223" y="619"/>
                  </a:lnTo>
                  <a:lnTo>
                    <a:pt x="218" y="616"/>
                  </a:lnTo>
                  <a:lnTo>
                    <a:pt x="213" y="609"/>
                  </a:lnTo>
                  <a:lnTo>
                    <a:pt x="206" y="600"/>
                  </a:lnTo>
                  <a:lnTo>
                    <a:pt x="196" y="589"/>
                  </a:lnTo>
                  <a:lnTo>
                    <a:pt x="185" y="576"/>
                  </a:lnTo>
                  <a:lnTo>
                    <a:pt x="173" y="558"/>
                  </a:lnTo>
                  <a:lnTo>
                    <a:pt x="160" y="538"/>
                  </a:lnTo>
                  <a:lnTo>
                    <a:pt x="144" y="515"/>
                  </a:lnTo>
                  <a:lnTo>
                    <a:pt x="116" y="462"/>
                  </a:lnTo>
                  <a:lnTo>
                    <a:pt x="91" y="414"/>
                  </a:lnTo>
                  <a:lnTo>
                    <a:pt x="82" y="390"/>
                  </a:lnTo>
                  <a:lnTo>
                    <a:pt x="72" y="369"/>
                  </a:lnTo>
                  <a:lnTo>
                    <a:pt x="65" y="349"/>
                  </a:lnTo>
                  <a:lnTo>
                    <a:pt x="57" y="331"/>
                  </a:lnTo>
                  <a:lnTo>
                    <a:pt x="47" y="293"/>
                  </a:lnTo>
                  <a:lnTo>
                    <a:pt x="36" y="251"/>
                  </a:lnTo>
                  <a:lnTo>
                    <a:pt x="24" y="206"/>
                  </a:lnTo>
                  <a:lnTo>
                    <a:pt x="16" y="157"/>
                  </a:lnTo>
                  <a:lnTo>
                    <a:pt x="11" y="132"/>
                  </a:lnTo>
                  <a:lnTo>
                    <a:pt x="8" y="107"/>
                  </a:lnTo>
                  <a:lnTo>
                    <a:pt x="5" y="82"/>
                  </a:lnTo>
                  <a:lnTo>
                    <a:pt x="3" y="56"/>
                  </a:lnTo>
                  <a:lnTo>
                    <a:pt x="1" y="35"/>
                  </a:lnTo>
                  <a:lnTo>
                    <a:pt x="0" y="17"/>
                  </a:lnTo>
                  <a:lnTo>
                    <a:pt x="0" y="11"/>
                  </a:lnTo>
                  <a:lnTo>
                    <a:pt x="0" y="6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775" name="Freeform 16"/>
            <p:cNvSpPr>
              <a:spLocks/>
            </p:cNvSpPr>
            <p:nvPr/>
          </p:nvSpPr>
          <p:spPr bwMode="auto">
            <a:xfrm>
              <a:off x="147" y="198"/>
              <a:ext cx="184" cy="175"/>
            </a:xfrm>
            <a:custGeom>
              <a:avLst/>
              <a:gdLst>
                <a:gd name="T0" fmla="*/ 17 w 184"/>
                <a:gd name="T1" fmla="*/ 0 h 175"/>
                <a:gd name="T2" fmla="*/ 184 w 184"/>
                <a:gd name="T3" fmla="*/ 0 h 175"/>
                <a:gd name="T4" fmla="*/ 182 w 184"/>
                <a:gd name="T5" fmla="*/ 175 h 175"/>
                <a:gd name="T6" fmla="*/ 15 w 184"/>
                <a:gd name="T7" fmla="*/ 175 h 175"/>
                <a:gd name="T8" fmla="*/ 15 w 184"/>
                <a:gd name="T9" fmla="*/ 175 h 175"/>
                <a:gd name="T10" fmla="*/ 17 w 184"/>
                <a:gd name="T11" fmla="*/ 175 h 175"/>
                <a:gd name="T12" fmla="*/ 18 w 184"/>
                <a:gd name="T13" fmla="*/ 172 h 175"/>
                <a:gd name="T14" fmla="*/ 17 w 184"/>
                <a:gd name="T15" fmla="*/ 168 h 175"/>
                <a:gd name="T16" fmla="*/ 15 w 184"/>
                <a:gd name="T17" fmla="*/ 161 h 175"/>
                <a:gd name="T18" fmla="*/ 15 w 184"/>
                <a:gd name="T19" fmla="*/ 157 h 175"/>
                <a:gd name="T20" fmla="*/ 15 w 184"/>
                <a:gd name="T21" fmla="*/ 154 h 175"/>
                <a:gd name="T22" fmla="*/ 15 w 184"/>
                <a:gd name="T23" fmla="*/ 148 h 175"/>
                <a:gd name="T24" fmla="*/ 13 w 184"/>
                <a:gd name="T25" fmla="*/ 139 h 175"/>
                <a:gd name="T26" fmla="*/ 12 w 184"/>
                <a:gd name="T27" fmla="*/ 132 h 175"/>
                <a:gd name="T28" fmla="*/ 10 w 184"/>
                <a:gd name="T29" fmla="*/ 123 h 175"/>
                <a:gd name="T30" fmla="*/ 8 w 184"/>
                <a:gd name="T31" fmla="*/ 112 h 175"/>
                <a:gd name="T32" fmla="*/ 8 w 184"/>
                <a:gd name="T33" fmla="*/ 103 h 175"/>
                <a:gd name="T34" fmla="*/ 7 w 184"/>
                <a:gd name="T35" fmla="*/ 94 h 175"/>
                <a:gd name="T36" fmla="*/ 5 w 184"/>
                <a:gd name="T37" fmla="*/ 85 h 175"/>
                <a:gd name="T38" fmla="*/ 2 w 184"/>
                <a:gd name="T39" fmla="*/ 65 h 175"/>
                <a:gd name="T40" fmla="*/ 2 w 184"/>
                <a:gd name="T41" fmla="*/ 45 h 175"/>
                <a:gd name="T42" fmla="*/ 2 w 184"/>
                <a:gd name="T43" fmla="*/ 40 h 175"/>
                <a:gd name="T44" fmla="*/ 2 w 184"/>
                <a:gd name="T45" fmla="*/ 33 h 175"/>
                <a:gd name="T46" fmla="*/ 2 w 184"/>
                <a:gd name="T47" fmla="*/ 20 h 175"/>
                <a:gd name="T48" fmla="*/ 0 w 184"/>
                <a:gd name="T49" fmla="*/ 11 h 175"/>
                <a:gd name="T50" fmla="*/ 0 w 184"/>
                <a:gd name="T51" fmla="*/ 6 h 175"/>
                <a:gd name="T52" fmla="*/ 0 w 184"/>
                <a:gd name="T53" fmla="*/ 2 h 175"/>
                <a:gd name="T54" fmla="*/ 0 w 184"/>
                <a:gd name="T55" fmla="*/ 0 h 175"/>
                <a:gd name="T56" fmla="*/ 17 w 184"/>
                <a:gd name="T57" fmla="*/ 0 h 17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84"/>
                <a:gd name="T88" fmla="*/ 0 h 175"/>
                <a:gd name="T89" fmla="*/ 184 w 184"/>
                <a:gd name="T90" fmla="*/ 175 h 17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84" h="175">
                  <a:moveTo>
                    <a:pt x="17" y="0"/>
                  </a:moveTo>
                  <a:lnTo>
                    <a:pt x="184" y="0"/>
                  </a:lnTo>
                  <a:lnTo>
                    <a:pt x="182" y="175"/>
                  </a:lnTo>
                  <a:lnTo>
                    <a:pt x="15" y="175"/>
                  </a:lnTo>
                  <a:lnTo>
                    <a:pt x="17" y="175"/>
                  </a:lnTo>
                  <a:lnTo>
                    <a:pt x="18" y="172"/>
                  </a:lnTo>
                  <a:lnTo>
                    <a:pt x="17" y="168"/>
                  </a:lnTo>
                  <a:lnTo>
                    <a:pt x="15" y="161"/>
                  </a:lnTo>
                  <a:lnTo>
                    <a:pt x="15" y="157"/>
                  </a:lnTo>
                  <a:lnTo>
                    <a:pt x="15" y="154"/>
                  </a:lnTo>
                  <a:lnTo>
                    <a:pt x="15" y="148"/>
                  </a:lnTo>
                  <a:lnTo>
                    <a:pt x="13" y="139"/>
                  </a:lnTo>
                  <a:lnTo>
                    <a:pt x="12" y="132"/>
                  </a:lnTo>
                  <a:lnTo>
                    <a:pt x="10" y="123"/>
                  </a:lnTo>
                  <a:lnTo>
                    <a:pt x="8" y="112"/>
                  </a:lnTo>
                  <a:lnTo>
                    <a:pt x="8" y="103"/>
                  </a:lnTo>
                  <a:lnTo>
                    <a:pt x="7" y="94"/>
                  </a:lnTo>
                  <a:lnTo>
                    <a:pt x="5" y="85"/>
                  </a:lnTo>
                  <a:lnTo>
                    <a:pt x="2" y="65"/>
                  </a:lnTo>
                  <a:lnTo>
                    <a:pt x="2" y="45"/>
                  </a:lnTo>
                  <a:lnTo>
                    <a:pt x="2" y="40"/>
                  </a:lnTo>
                  <a:lnTo>
                    <a:pt x="2" y="33"/>
                  </a:lnTo>
                  <a:lnTo>
                    <a:pt x="2" y="20"/>
                  </a:lnTo>
                  <a:lnTo>
                    <a:pt x="0" y="11"/>
                  </a:lnTo>
                  <a:lnTo>
                    <a:pt x="0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776" name="Freeform 17"/>
            <p:cNvSpPr>
              <a:spLocks/>
            </p:cNvSpPr>
            <p:nvPr/>
          </p:nvSpPr>
          <p:spPr bwMode="auto">
            <a:xfrm>
              <a:off x="160" y="207"/>
              <a:ext cx="58" cy="89"/>
            </a:xfrm>
            <a:custGeom>
              <a:avLst/>
              <a:gdLst>
                <a:gd name="T0" fmla="*/ 20 w 58"/>
                <a:gd name="T1" fmla="*/ 25 h 89"/>
                <a:gd name="T2" fmla="*/ 22 w 58"/>
                <a:gd name="T3" fmla="*/ 24 h 89"/>
                <a:gd name="T4" fmla="*/ 20 w 58"/>
                <a:gd name="T5" fmla="*/ 18 h 89"/>
                <a:gd name="T6" fmla="*/ 20 w 58"/>
                <a:gd name="T7" fmla="*/ 15 h 89"/>
                <a:gd name="T8" fmla="*/ 25 w 58"/>
                <a:gd name="T9" fmla="*/ 13 h 89"/>
                <a:gd name="T10" fmla="*/ 23 w 58"/>
                <a:gd name="T11" fmla="*/ 11 h 89"/>
                <a:gd name="T12" fmla="*/ 27 w 58"/>
                <a:gd name="T13" fmla="*/ 7 h 89"/>
                <a:gd name="T14" fmla="*/ 30 w 58"/>
                <a:gd name="T15" fmla="*/ 6 h 89"/>
                <a:gd name="T16" fmla="*/ 33 w 58"/>
                <a:gd name="T17" fmla="*/ 4 h 89"/>
                <a:gd name="T18" fmla="*/ 40 w 58"/>
                <a:gd name="T19" fmla="*/ 2 h 89"/>
                <a:gd name="T20" fmla="*/ 41 w 58"/>
                <a:gd name="T21" fmla="*/ 4 h 89"/>
                <a:gd name="T22" fmla="*/ 41 w 58"/>
                <a:gd name="T23" fmla="*/ 7 h 89"/>
                <a:gd name="T24" fmla="*/ 41 w 58"/>
                <a:gd name="T25" fmla="*/ 9 h 89"/>
                <a:gd name="T26" fmla="*/ 43 w 58"/>
                <a:gd name="T27" fmla="*/ 27 h 89"/>
                <a:gd name="T28" fmla="*/ 38 w 58"/>
                <a:gd name="T29" fmla="*/ 33 h 89"/>
                <a:gd name="T30" fmla="*/ 33 w 58"/>
                <a:gd name="T31" fmla="*/ 34 h 89"/>
                <a:gd name="T32" fmla="*/ 33 w 58"/>
                <a:gd name="T33" fmla="*/ 42 h 89"/>
                <a:gd name="T34" fmla="*/ 36 w 58"/>
                <a:gd name="T35" fmla="*/ 45 h 89"/>
                <a:gd name="T36" fmla="*/ 38 w 58"/>
                <a:gd name="T37" fmla="*/ 54 h 89"/>
                <a:gd name="T38" fmla="*/ 41 w 58"/>
                <a:gd name="T39" fmla="*/ 33 h 89"/>
                <a:gd name="T40" fmla="*/ 43 w 58"/>
                <a:gd name="T41" fmla="*/ 31 h 89"/>
                <a:gd name="T42" fmla="*/ 46 w 58"/>
                <a:gd name="T43" fmla="*/ 31 h 89"/>
                <a:gd name="T44" fmla="*/ 51 w 58"/>
                <a:gd name="T45" fmla="*/ 31 h 89"/>
                <a:gd name="T46" fmla="*/ 58 w 58"/>
                <a:gd name="T47" fmla="*/ 38 h 89"/>
                <a:gd name="T48" fmla="*/ 51 w 58"/>
                <a:gd name="T49" fmla="*/ 40 h 89"/>
                <a:gd name="T50" fmla="*/ 46 w 58"/>
                <a:gd name="T51" fmla="*/ 34 h 89"/>
                <a:gd name="T52" fmla="*/ 43 w 58"/>
                <a:gd name="T53" fmla="*/ 34 h 89"/>
                <a:gd name="T54" fmla="*/ 41 w 58"/>
                <a:gd name="T55" fmla="*/ 36 h 89"/>
                <a:gd name="T56" fmla="*/ 43 w 58"/>
                <a:gd name="T57" fmla="*/ 40 h 89"/>
                <a:gd name="T58" fmla="*/ 43 w 58"/>
                <a:gd name="T59" fmla="*/ 51 h 89"/>
                <a:gd name="T60" fmla="*/ 36 w 58"/>
                <a:gd name="T61" fmla="*/ 62 h 89"/>
                <a:gd name="T62" fmla="*/ 40 w 58"/>
                <a:gd name="T63" fmla="*/ 81 h 89"/>
                <a:gd name="T64" fmla="*/ 33 w 58"/>
                <a:gd name="T65" fmla="*/ 89 h 89"/>
                <a:gd name="T66" fmla="*/ 23 w 58"/>
                <a:gd name="T67" fmla="*/ 83 h 89"/>
                <a:gd name="T68" fmla="*/ 23 w 58"/>
                <a:gd name="T69" fmla="*/ 78 h 89"/>
                <a:gd name="T70" fmla="*/ 30 w 58"/>
                <a:gd name="T71" fmla="*/ 76 h 89"/>
                <a:gd name="T72" fmla="*/ 30 w 58"/>
                <a:gd name="T73" fmla="*/ 72 h 89"/>
                <a:gd name="T74" fmla="*/ 23 w 58"/>
                <a:gd name="T75" fmla="*/ 72 h 89"/>
                <a:gd name="T76" fmla="*/ 12 w 58"/>
                <a:gd name="T77" fmla="*/ 65 h 89"/>
                <a:gd name="T78" fmla="*/ 9 w 58"/>
                <a:gd name="T79" fmla="*/ 58 h 89"/>
                <a:gd name="T80" fmla="*/ 12 w 58"/>
                <a:gd name="T81" fmla="*/ 54 h 89"/>
                <a:gd name="T82" fmla="*/ 15 w 58"/>
                <a:gd name="T83" fmla="*/ 53 h 89"/>
                <a:gd name="T84" fmla="*/ 18 w 58"/>
                <a:gd name="T85" fmla="*/ 60 h 89"/>
                <a:gd name="T86" fmla="*/ 20 w 58"/>
                <a:gd name="T87" fmla="*/ 60 h 89"/>
                <a:gd name="T88" fmla="*/ 18 w 58"/>
                <a:gd name="T89" fmla="*/ 51 h 89"/>
                <a:gd name="T90" fmla="*/ 23 w 58"/>
                <a:gd name="T91" fmla="*/ 51 h 89"/>
                <a:gd name="T92" fmla="*/ 23 w 58"/>
                <a:gd name="T93" fmla="*/ 47 h 89"/>
                <a:gd name="T94" fmla="*/ 17 w 58"/>
                <a:gd name="T95" fmla="*/ 47 h 89"/>
                <a:gd name="T96" fmla="*/ 0 w 58"/>
                <a:gd name="T97" fmla="*/ 43 h 89"/>
                <a:gd name="T98" fmla="*/ 4 w 58"/>
                <a:gd name="T99" fmla="*/ 31 h 89"/>
                <a:gd name="T100" fmla="*/ 7 w 58"/>
                <a:gd name="T101" fmla="*/ 34 h 89"/>
                <a:gd name="T102" fmla="*/ 10 w 58"/>
                <a:gd name="T103" fmla="*/ 40 h 89"/>
                <a:gd name="T104" fmla="*/ 15 w 58"/>
                <a:gd name="T105" fmla="*/ 38 h 89"/>
                <a:gd name="T106" fmla="*/ 14 w 58"/>
                <a:gd name="T107" fmla="*/ 34 h 89"/>
                <a:gd name="T108" fmla="*/ 10 w 58"/>
                <a:gd name="T109" fmla="*/ 31 h 89"/>
                <a:gd name="T110" fmla="*/ 7 w 58"/>
                <a:gd name="T111" fmla="*/ 25 h 89"/>
                <a:gd name="T112" fmla="*/ 5 w 58"/>
                <a:gd name="T113" fmla="*/ 20 h 89"/>
                <a:gd name="T114" fmla="*/ 7 w 58"/>
                <a:gd name="T115" fmla="*/ 15 h 89"/>
                <a:gd name="T116" fmla="*/ 12 w 58"/>
                <a:gd name="T117" fmla="*/ 15 h 89"/>
                <a:gd name="T118" fmla="*/ 15 w 58"/>
                <a:gd name="T119" fmla="*/ 24 h 8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58"/>
                <a:gd name="T181" fmla="*/ 0 h 89"/>
                <a:gd name="T182" fmla="*/ 58 w 58"/>
                <a:gd name="T183" fmla="*/ 89 h 89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58" h="89">
                  <a:moveTo>
                    <a:pt x="15" y="24"/>
                  </a:moveTo>
                  <a:lnTo>
                    <a:pt x="15" y="24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2" y="24"/>
                  </a:lnTo>
                  <a:lnTo>
                    <a:pt x="22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3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7" y="9"/>
                  </a:lnTo>
                  <a:lnTo>
                    <a:pt x="27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2" y="6"/>
                  </a:lnTo>
                  <a:lnTo>
                    <a:pt x="32" y="4"/>
                  </a:lnTo>
                  <a:lnTo>
                    <a:pt x="33" y="4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40" y="2"/>
                  </a:lnTo>
                  <a:lnTo>
                    <a:pt x="40" y="4"/>
                  </a:lnTo>
                  <a:lnTo>
                    <a:pt x="41" y="4"/>
                  </a:lnTo>
                  <a:lnTo>
                    <a:pt x="41" y="6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5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3" y="40"/>
                  </a:lnTo>
                  <a:lnTo>
                    <a:pt x="33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8" y="51"/>
                  </a:lnTo>
                  <a:lnTo>
                    <a:pt x="38" y="53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40" y="56"/>
                  </a:lnTo>
                  <a:lnTo>
                    <a:pt x="41" y="54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8" y="31"/>
                  </a:lnTo>
                  <a:lnTo>
                    <a:pt x="48" y="29"/>
                  </a:lnTo>
                  <a:lnTo>
                    <a:pt x="50" y="31"/>
                  </a:lnTo>
                  <a:lnTo>
                    <a:pt x="51" y="31"/>
                  </a:lnTo>
                  <a:lnTo>
                    <a:pt x="53" y="33"/>
                  </a:lnTo>
                  <a:lnTo>
                    <a:pt x="55" y="34"/>
                  </a:lnTo>
                  <a:lnTo>
                    <a:pt x="56" y="36"/>
                  </a:lnTo>
                  <a:lnTo>
                    <a:pt x="58" y="36"/>
                  </a:lnTo>
                  <a:lnTo>
                    <a:pt x="58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5" y="40"/>
                  </a:lnTo>
                  <a:lnTo>
                    <a:pt x="51" y="40"/>
                  </a:lnTo>
                  <a:lnTo>
                    <a:pt x="50" y="40"/>
                  </a:lnTo>
                  <a:lnTo>
                    <a:pt x="48" y="38"/>
                  </a:lnTo>
                  <a:lnTo>
                    <a:pt x="48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3"/>
                  </a:lnTo>
                  <a:lnTo>
                    <a:pt x="45" y="33"/>
                  </a:lnTo>
                  <a:lnTo>
                    <a:pt x="45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3" y="40"/>
                  </a:lnTo>
                  <a:lnTo>
                    <a:pt x="43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1" y="60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40" y="72"/>
                  </a:lnTo>
                  <a:lnTo>
                    <a:pt x="40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9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0" y="89"/>
                  </a:lnTo>
                  <a:lnTo>
                    <a:pt x="27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3" y="81"/>
                  </a:lnTo>
                  <a:lnTo>
                    <a:pt x="22" y="80"/>
                  </a:lnTo>
                  <a:lnTo>
                    <a:pt x="23" y="80"/>
                  </a:lnTo>
                  <a:lnTo>
                    <a:pt x="23" y="78"/>
                  </a:lnTo>
                  <a:lnTo>
                    <a:pt x="27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2" y="76"/>
                  </a:lnTo>
                  <a:lnTo>
                    <a:pt x="32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7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4" y="67"/>
                  </a:lnTo>
                  <a:lnTo>
                    <a:pt x="12" y="67"/>
                  </a:lnTo>
                  <a:lnTo>
                    <a:pt x="12" y="65"/>
                  </a:lnTo>
                  <a:lnTo>
                    <a:pt x="10" y="65"/>
                  </a:lnTo>
                  <a:lnTo>
                    <a:pt x="9" y="63"/>
                  </a:lnTo>
                  <a:lnTo>
                    <a:pt x="9" y="60"/>
                  </a:lnTo>
                  <a:lnTo>
                    <a:pt x="9" y="58"/>
                  </a:lnTo>
                  <a:lnTo>
                    <a:pt x="9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4" y="53"/>
                  </a:lnTo>
                  <a:lnTo>
                    <a:pt x="15" y="53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3" y="51"/>
                  </a:lnTo>
                  <a:lnTo>
                    <a:pt x="23" y="49"/>
                  </a:lnTo>
                  <a:lnTo>
                    <a:pt x="23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7" y="47"/>
                  </a:lnTo>
                  <a:lnTo>
                    <a:pt x="15" y="47"/>
                  </a:lnTo>
                  <a:lnTo>
                    <a:pt x="9" y="45"/>
                  </a:lnTo>
                  <a:lnTo>
                    <a:pt x="7" y="45"/>
                  </a:lnTo>
                  <a:lnTo>
                    <a:pt x="5" y="45"/>
                  </a:lnTo>
                  <a:lnTo>
                    <a:pt x="4" y="45"/>
                  </a:lnTo>
                  <a:lnTo>
                    <a:pt x="2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4" y="31"/>
                  </a:lnTo>
                  <a:lnTo>
                    <a:pt x="5" y="31"/>
                  </a:lnTo>
                  <a:lnTo>
                    <a:pt x="5" y="33"/>
                  </a:lnTo>
                  <a:lnTo>
                    <a:pt x="7" y="33"/>
                  </a:lnTo>
                  <a:lnTo>
                    <a:pt x="7" y="34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9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4" y="40"/>
                  </a:lnTo>
                  <a:lnTo>
                    <a:pt x="14" y="38"/>
                  </a:lnTo>
                  <a:lnTo>
                    <a:pt x="15" y="38"/>
                  </a:lnTo>
                  <a:lnTo>
                    <a:pt x="15" y="36"/>
                  </a:lnTo>
                  <a:lnTo>
                    <a:pt x="14" y="36"/>
                  </a:lnTo>
                  <a:lnTo>
                    <a:pt x="14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9" y="31"/>
                  </a:lnTo>
                  <a:lnTo>
                    <a:pt x="9" y="29"/>
                  </a:lnTo>
                  <a:lnTo>
                    <a:pt x="7" y="25"/>
                  </a:lnTo>
                  <a:lnTo>
                    <a:pt x="7" y="24"/>
                  </a:lnTo>
                  <a:lnTo>
                    <a:pt x="7" y="22"/>
                  </a:lnTo>
                  <a:lnTo>
                    <a:pt x="5" y="22"/>
                  </a:lnTo>
                  <a:lnTo>
                    <a:pt x="4" y="20"/>
                  </a:lnTo>
                  <a:lnTo>
                    <a:pt x="5" y="20"/>
                  </a:lnTo>
                  <a:lnTo>
                    <a:pt x="5" y="18"/>
                  </a:lnTo>
                  <a:lnTo>
                    <a:pt x="7" y="18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9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4" y="15"/>
                  </a:lnTo>
                  <a:lnTo>
                    <a:pt x="14" y="22"/>
                  </a:lnTo>
                  <a:lnTo>
                    <a:pt x="14" y="24"/>
                  </a:lnTo>
                  <a:lnTo>
                    <a:pt x="15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777" name="Freeform 18"/>
            <p:cNvSpPr>
              <a:spLocks/>
            </p:cNvSpPr>
            <p:nvPr/>
          </p:nvSpPr>
          <p:spPr bwMode="auto">
            <a:xfrm>
              <a:off x="270" y="207"/>
              <a:ext cx="56" cy="89"/>
            </a:xfrm>
            <a:custGeom>
              <a:avLst/>
              <a:gdLst>
                <a:gd name="T0" fmla="*/ 18 w 56"/>
                <a:gd name="T1" fmla="*/ 25 h 89"/>
                <a:gd name="T2" fmla="*/ 20 w 56"/>
                <a:gd name="T3" fmla="*/ 24 h 89"/>
                <a:gd name="T4" fmla="*/ 20 w 56"/>
                <a:gd name="T5" fmla="*/ 18 h 89"/>
                <a:gd name="T6" fmla="*/ 20 w 56"/>
                <a:gd name="T7" fmla="*/ 15 h 89"/>
                <a:gd name="T8" fmla="*/ 23 w 56"/>
                <a:gd name="T9" fmla="*/ 13 h 89"/>
                <a:gd name="T10" fmla="*/ 23 w 56"/>
                <a:gd name="T11" fmla="*/ 11 h 89"/>
                <a:gd name="T12" fmla="*/ 26 w 56"/>
                <a:gd name="T13" fmla="*/ 7 h 89"/>
                <a:gd name="T14" fmla="*/ 30 w 56"/>
                <a:gd name="T15" fmla="*/ 6 h 89"/>
                <a:gd name="T16" fmla="*/ 31 w 56"/>
                <a:gd name="T17" fmla="*/ 2 h 89"/>
                <a:gd name="T18" fmla="*/ 38 w 56"/>
                <a:gd name="T19" fmla="*/ 2 h 89"/>
                <a:gd name="T20" fmla="*/ 40 w 56"/>
                <a:gd name="T21" fmla="*/ 4 h 89"/>
                <a:gd name="T22" fmla="*/ 40 w 56"/>
                <a:gd name="T23" fmla="*/ 7 h 89"/>
                <a:gd name="T24" fmla="*/ 43 w 56"/>
                <a:gd name="T25" fmla="*/ 11 h 89"/>
                <a:gd name="T26" fmla="*/ 41 w 56"/>
                <a:gd name="T27" fmla="*/ 29 h 89"/>
                <a:gd name="T28" fmla="*/ 36 w 56"/>
                <a:gd name="T29" fmla="*/ 33 h 89"/>
                <a:gd name="T30" fmla="*/ 33 w 56"/>
                <a:gd name="T31" fmla="*/ 34 h 89"/>
                <a:gd name="T32" fmla="*/ 31 w 56"/>
                <a:gd name="T33" fmla="*/ 42 h 89"/>
                <a:gd name="T34" fmla="*/ 35 w 56"/>
                <a:gd name="T35" fmla="*/ 45 h 89"/>
                <a:gd name="T36" fmla="*/ 38 w 56"/>
                <a:gd name="T37" fmla="*/ 54 h 89"/>
                <a:gd name="T38" fmla="*/ 40 w 56"/>
                <a:gd name="T39" fmla="*/ 33 h 89"/>
                <a:gd name="T40" fmla="*/ 43 w 56"/>
                <a:gd name="T41" fmla="*/ 31 h 89"/>
                <a:gd name="T42" fmla="*/ 46 w 56"/>
                <a:gd name="T43" fmla="*/ 31 h 89"/>
                <a:gd name="T44" fmla="*/ 53 w 56"/>
                <a:gd name="T45" fmla="*/ 33 h 89"/>
                <a:gd name="T46" fmla="*/ 56 w 56"/>
                <a:gd name="T47" fmla="*/ 38 h 89"/>
                <a:gd name="T48" fmla="*/ 48 w 56"/>
                <a:gd name="T49" fmla="*/ 40 h 89"/>
                <a:gd name="T50" fmla="*/ 46 w 56"/>
                <a:gd name="T51" fmla="*/ 34 h 89"/>
                <a:gd name="T52" fmla="*/ 43 w 56"/>
                <a:gd name="T53" fmla="*/ 34 h 89"/>
                <a:gd name="T54" fmla="*/ 41 w 56"/>
                <a:gd name="T55" fmla="*/ 36 h 89"/>
                <a:gd name="T56" fmla="*/ 41 w 56"/>
                <a:gd name="T57" fmla="*/ 42 h 89"/>
                <a:gd name="T58" fmla="*/ 41 w 56"/>
                <a:gd name="T59" fmla="*/ 56 h 89"/>
                <a:gd name="T60" fmla="*/ 36 w 56"/>
                <a:gd name="T61" fmla="*/ 63 h 89"/>
                <a:gd name="T62" fmla="*/ 38 w 56"/>
                <a:gd name="T63" fmla="*/ 81 h 89"/>
                <a:gd name="T64" fmla="*/ 25 w 56"/>
                <a:gd name="T65" fmla="*/ 89 h 89"/>
                <a:gd name="T66" fmla="*/ 20 w 56"/>
                <a:gd name="T67" fmla="*/ 81 h 89"/>
                <a:gd name="T68" fmla="*/ 23 w 56"/>
                <a:gd name="T69" fmla="*/ 78 h 89"/>
                <a:gd name="T70" fmla="*/ 30 w 56"/>
                <a:gd name="T71" fmla="*/ 76 h 89"/>
                <a:gd name="T72" fmla="*/ 28 w 56"/>
                <a:gd name="T73" fmla="*/ 71 h 89"/>
                <a:gd name="T74" fmla="*/ 20 w 56"/>
                <a:gd name="T75" fmla="*/ 71 h 89"/>
                <a:gd name="T76" fmla="*/ 8 w 56"/>
                <a:gd name="T77" fmla="*/ 63 h 89"/>
                <a:gd name="T78" fmla="*/ 8 w 56"/>
                <a:gd name="T79" fmla="*/ 56 h 89"/>
                <a:gd name="T80" fmla="*/ 12 w 56"/>
                <a:gd name="T81" fmla="*/ 54 h 89"/>
                <a:gd name="T82" fmla="*/ 13 w 56"/>
                <a:gd name="T83" fmla="*/ 54 h 89"/>
                <a:gd name="T84" fmla="*/ 18 w 56"/>
                <a:gd name="T85" fmla="*/ 60 h 89"/>
                <a:gd name="T86" fmla="*/ 18 w 56"/>
                <a:gd name="T87" fmla="*/ 60 h 89"/>
                <a:gd name="T88" fmla="*/ 20 w 56"/>
                <a:gd name="T89" fmla="*/ 51 h 89"/>
                <a:gd name="T90" fmla="*/ 22 w 56"/>
                <a:gd name="T91" fmla="*/ 51 h 89"/>
                <a:gd name="T92" fmla="*/ 22 w 56"/>
                <a:gd name="T93" fmla="*/ 47 h 89"/>
                <a:gd name="T94" fmla="*/ 12 w 56"/>
                <a:gd name="T95" fmla="*/ 47 h 89"/>
                <a:gd name="T96" fmla="*/ 0 w 56"/>
                <a:gd name="T97" fmla="*/ 40 h 89"/>
                <a:gd name="T98" fmla="*/ 2 w 56"/>
                <a:gd name="T99" fmla="*/ 31 h 89"/>
                <a:gd name="T100" fmla="*/ 7 w 56"/>
                <a:gd name="T101" fmla="*/ 38 h 89"/>
                <a:gd name="T102" fmla="*/ 12 w 56"/>
                <a:gd name="T103" fmla="*/ 40 h 89"/>
                <a:gd name="T104" fmla="*/ 13 w 56"/>
                <a:gd name="T105" fmla="*/ 36 h 89"/>
                <a:gd name="T106" fmla="*/ 12 w 56"/>
                <a:gd name="T107" fmla="*/ 33 h 89"/>
                <a:gd name="T108" fmla="*/ 8 w 56"/>
                <a:gd name="T109" fmla="*/ 31 h 89"/>
                <a:gd name="T110" fmla="*/ 5 w 56"/>
                <a:gd name="T111" fmla="*/ 22 h 89"/>
                <a:gd name="T112" fmla="*/ 4 w 56"/>
                <a:gd name="T113" fmla="*/ 18 h 89"/>
                <a:gd name="T114" fmla="*/ 7 w 56"/>
                <a:gd name="T115" fmla="*/ 15 h 89"/>
                <a:gd name="T116" fmla="*/ 12 w 56"/>
                <a:gd name="T117" fmla="*/ 15 h 89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56"/>
                <a:gd name="T178" fmla="*/ 0 h 89"/>
                <a:gd name="T179" fmla="*/ 56 w 56"/>
                <a:gd name="T180" fmla="*/ 89 h 89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56" h="89">
                  <a:moveTo>
                    <a:pt x="12" y="24"/>
                  </a:moveTo>
                  <a:lnTo>
                    <a:pt x="12" y="24"/>
                  </a:lnTo>
                  <a:lnTo>
                    <a:pt x="13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2" y="13"/>
                  </a:lnTo>
                  <a:lnTo>
                    <a:pt x="20" y="13"/>
                  </a:lnTo>
                  <a:lnTo>
                    <a:pt x="20" y="11"/>
                  </a:lnTo>
                  <a:lnTo>
                    <a:pt x="22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7"/>
                  </a:lnTo>
                  <a:lnTo>
                    <a:pt x="26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1" y="4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4"/>
                  </a:lnTo>
                  <a:lnTo>
                    <a:pt x="40" y="4"/>
                  </a:lnTo>
                  <a:lnTo>
                    <a:pt x="40" y="6"/>
                  </a:lnTo>
                  <a:lnTo>
                    <a:pt x="40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40"/>
                  </a:lnTo>
                  <a:lnTo>
                    <a:pt x="31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38" y="54"/>
                  </a:lnTo>
                  <a:lnTo>
                    <a:pt x="40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29"/>
                  </a:lnTo>
                  <a:lnTo>
                    <a:pt x="48" y="31"/>
                  </a:lnTo>
                  <a:lnTo>
                    <a:pt x="49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4"/>
                  </a:lnTo>
                  <a:lnTo>
                    <a:pt x="54" y="34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4" y="40"/>
                  </a:lnTo>
                  <a:lnTo>
                    <a:pt x="51" y="40"/>
                  </a:lnTo>
                  <a:lnTo>
                    <a:pt x="48" y="40"/>
                  </a:lnTo>
                  <a:lnTo>
                    <a:pt x="46" y="38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5" y="34"/>
                  </a:lnTo>
                  <a:lnTo>
                    <a:pt x="45" y="33"/>
                  </a:lnTo>
                  <a:lnTo>
                    <a:pt x="43" y="33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1" y="89"/>
                  </a:lnTo>
                  <a:lnTo>
                    <a:pt x="30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2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2" y="83"/>
                  </a:lnTo>
                  <a:lnTo>
                    <a:pt x="22" y="81"/>
                  </a:lnTo>
                  <a:lnTo>
                    <a:pt x="20" y="81"/>
                  </a:lnTo>
                  <a:lnTo>
                    <a:pt x="20" y="80"/>
                  </a:lnTo>
                  <a:lnTo>
                    <a:pt x="22" y="80"/>
                  </a:lnTo>
                  <a:lnTo>
                    <a:pt x="22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28" y="71"/>
                  </a:lnTo>
                  <a:lnTo>
                    <a:pt x="26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2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3"/>
                  </a:lnTo>
                  <a:lnTo>
                    <a:pt x="7" y="63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8" y="58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3"/>
                  </a:lnTo>
                  <a:lnTo>
                    <a:pt x="13" y="53"/>
                  </a:lnTo>
                  <a:lnTo>
                    <a:pt x="13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49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5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4" y="45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4" y="33"/>
                  </a:lnTo>
                  <a:lnTo>
                    <a:pt x="5" y="34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8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7" y="29"/>
                  </a:lnTo>
                  <a:lnTo>
                    <a:pt x="7" y="25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4" y="22"/>
                  </a:lnTo>
                  <a:lnTo>
                    <a:pt x="2" y="20"/>
                  </a:lnTo>
                  <a:lnTo>
                    <a:pt x="4" y="20"/>
                  </a:lnTo>
                  <a:lnTo>
                    <a:pt x="4" y="18"/>
                  </a:lnTo>
                  <a:lnTo>
                    <a:pt x="5" y="18"/>
                  </a:lnTo>
                  <a:lnTo>
                    <a:pt x="5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778" name="Freeform 19"/>
            <p:cNvSpPr>
              <a:spLocks/>
            </p:cNvSpPr>
            <p:nvPr/>
          </p:nvSpPr>
          <p:spPr bwMode="auto">
            <a:xfrm>
              <a:off x="216" y="279"/>
              <a:ext cx="56" cy="87"/>
            </a:xfrm>
            <a:custGeom>
              <a:avLst/>
              <a:gdLst>
                <a:gd name="T0" fmla="*/ 18 w 56"/>
                <a:gd name="T1" fmla="*/ 26 h 87"/>
                <a:gd name="T2" fmla="*/ 21 w 56"/>
                <a:gd name="T3" fmla="*/ 24 h 87"/>
                <a:gd name="T4" fmla="*/ 20 w 56"/>
                <a:gd name="T5" fmla="*/ 18 h 87"/>
                <a:gd name="T6" fmla="*/ 18 w 56"/>
                <a:gd name="T7" fmla="*/ 17 h 87"/>
                <a:gd name="T8" fmla="*/ 25 w 56"/>
                <a:gd name="T9" fmla="*/ 13 h 87"/>
                <a:gd name="T10" fmla="*/ 21 w 56"/>
                <a:gd name="T11" fmla="*/ 9 h 87"/>
                <a:gd name="T12" fmla="*/ 26 w 56"/>
                <a:gd name="T13" fmla="*/ 8 h 87"/>
                <a:gd name="T14" fmla="*/ 28 w 56"/>
                <a:gd name="T15" fmla="*/ 6 h 87"/>
                <a:gd name="T16" fmla="*/ 30 w 56"/>
                <a:gd name="T17" fmla="*/ 4 h 87"/>
                <a:gd name="T18" fmla="*/ 38 w 56"/>
                <a:gd name="T19" fmla="*/ 0 h 87"/>
                <a:gd name="T20" fmla="*/ 39 w 56"/>
                <a:gd name="T21" fmla="*/ 4 h 87"/>
                <a:gd name="T22" fmla="*/ 39 w 56"/>
                <a:gd name="T23" fmla="*/ 8 h 87"/>
                <a:gd name="T24" fmla="*/ 43 w 56"/>
                <a:gd name="T25" fmla="*/ 9 h 87"/>
                <a:gd name="T26" fmla="*/ 41 w 56"/>
                <a:gd name="T27" fmla="*/ 27 h 87"/>
                <a:gd name="T28" fmla="*/ 36 w 56"/>
                <a:gd name="T29" fmla="*/ 33 h 87"/>
                <a:gd name="T30" fmla="*/ 33 w 56"/>
                <a:gd name="T31" fmla="*/ 35 h 87"/>
                <a:gd name="T32" fmla="*/ 33 w 56"/>
                <a:gd name="T33" fmla="*/ 44 h 87"/>
                <a:gd name="T34" fmla="*/ 36 w 56"/>
                <a:gd name="T35" fmla="*/ 45 h 87"/>
                <a:gd name="T36" fmla="*/ 38 w 56"/>
                <a:gd name="T37" fmla="*/ 56 h 87"/>
                <a:gd name="T38" fmla="*/ 39 w 56"/>
                <a:gd name="T39" fmla="*/ 33 h 87"/>
                <a:gd name="T40" fmla="*/ 43 w 56"/>
                <a:gd name="T41" fmla="*/ 29 h 87"/>
                <a:gd name="T42" fmla="*/ 46 w 56"/>
                <a:gd name="T43" fmla="*/ 29 h 87"/>
                <a:gd name="T44" fmla="*/ 53 w 56"/>
                <a:gd name="T45" fmla="*/ 33 h 87"/>
                <a:gd name="T46" fmla="*/ 56 w 56"/>
                <a:gd name="T47" fmla="*/ 38 h 87"/>
                <a:gd name="T48" fmla="*/ 48 w 56"/>
                <a:gd name="T49" fmla="*/ 38 h 87"/>
                <a:gd name="T50" fmla="*/ 46 w 56"/>
                <a:gd name="T51" fmla="*/ 35 h 87"/>
                <a:gd name="T52" fmla="*/ 43 w 56"/>
                <a:gd name="T53" fmla="*/ 35 h 87"/>
                <a:gd name="T54" fmla="*/ 41 w 56"/>
                <a:gd name="T55" fmla="*/ 36 h 87"/>
                <a:gd name="T56" fmla="*/ 41 w 56"/>
                <a:gd name="T57" fmla="*/ 40 h 87"/>
                <a:gd name="T58" fmla="*/ 43 w 56"/>
                <a:gd name="T59" fmla="*/ 51 h 87"/>
                <a:gd name="T60" fmla="*/ 35 w 56"/>
                <a:gd name="T61" fmla="*/ 62 h 87"/>
                <a:gd name="T62" fmla="*/ 38 w 56"/>
                <a:gd name="T63" fmla="*/ 82 h 87"/>
                <a:gd name="T64" fmla="*/ 23 w 56"/>
                <a:gd name="T65" fmla="*/ 87 h 87"/>
                <a:gd name="T66" fmla="*/ 21 w 56"/>
                <a:gd name="T67" fmla="*/ 82 h 87"/>
                <a:gd name="T68" fmla="*/ 23 w 56"/>
                <a:gd name="T69" fmla="*/ 78 h 87"/>
                <a:gd name="T70" fmla="*/ 30 w 56"/>
                <a:gd name="T71" fmla="*/ 76 h 87"/>
                <a:gd name="T72" fmla="*/ 28 w 56"/>
                <a:gd name="T73" fmla="*/ 71 h 87"/>
                <a:gd name="T74" fmla="*/ 21 w 56"/>
                <a:gd name="T75" fmla="*/ 71 h 87"/>
                <a:gd name="T76" fmla="*/ 10 w 56"/>
                <a:gd name="T77" fmla="*/ 65 h 87"/>
                <a:gd name="T78" fmla="*/ 7 w 56"/>
                <a:gd name="T79" fmla="*/ 56 h 87"/>
                <a:gd name="T80" fmla="*/ 12 w 56"/>
                <a:gd name="T81" fmla="*/ 55 h 87"/>
                <a:gd name="T82" fmla="*/ 13 w 56"/>
                <a:gd name="T83" fmla="*/ 55 h 87"/>
                <a:gd name="T84" fmla="*/ 18 w 56"/>
                <a:gd name="T85" fmla="*/ 60 h 87"/>
                <a:gd name="T86" fmla="*/ 18 w 56"/>
                <a:gd name="T87" fmla="*/ 58 h 87"/>
                <a:gd name="T88" fmla="*/ 18 w 56"/>
                <a:gd name="T89" fmla="*/ 51 h 87"/>
                <a:gd name="T90" fmla="*/ 21 w 56"/>
                <a:gd name="T91" fmla="*/ 49 h 87"/>
                <a:gd name="T92" fmla="*/ 21 w 56"/>
                <a:gd name="T93" fmla="*/ 47 h 87"/>
                <a:gd name="T94" fmla="*/ 12 w 56"/>
                <a:gd name="T95" fmla="*/ 47 h 87"/>
                <a:gd name="T96" fmla="*/ 0 w 56"/>
                <a:gd name="T97" fmla="*/ 38 h 87"/>
                <a:gd name="T98" fmla="*/ 2 w 56"/>
                <a:gd name="T99" fmla="*/ 31 h 87"/>
                <a:gd name="T100" fmla="*/ 7 w 56"/>
                <a:gd name="T101" fmla="*/ 36 h 87"/>
                <a:gd name="T102" fmla="*/ 12 w 56"/>
                <a:gd name="T103" fmla="*/ 38 h 87"/>
                <a:gd name="T104" fmla="*/ 12 w 56"/>
                <a:gd name="T105" fmla="*/ 36 h 87"/>
                <a:gd name="T106" fmla="*/ 12 w 56"/>
                <a:gd name="T107" fmla="*/ 35 h 87"/>
                <a:gd name="T108" fmla="*/ 8 w 56"/>
                <a:gd name="T109" fmla="*/ 31 h 87"/>
                <a:gd name="T110" fmla="*/ 5 w 56"/>
                <a:gd name="T111" fmla="*/ 22 h 87"/>
                <a:gd name="T112" fmla="*/ 3 w 56"/>
                <a:gd name="T113" fmla="*/ 17 h 87"/>
                <a:gd name="T114" fmla="*/ 7 w 56"/>
                <a:gd name="T115" fmla="*/ 15 h 87"/>
                <a:gd name="T116" fmla="*/ 12 w 56"/>
                <a:gd name="T117" fmla="*/ 15 h 8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56"/>
                <a:gd name="T178" fmla="*/ 0 h 87"/>
                <a:gd name="T179" fmla="*/ 56 w 56"/>
                <a:gd name="T180" fmla="*/ 87 h 87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56" h="87">
                  <a:moveTo>
                    <a:pt x="12" y="24"/>
                  </a:moveTo>
                  <a:lnTo>
                    <a:pt x="12" y="24"/>
                  </a:lnTo>
                  <a:lnTo>
                    <a:pt x="13" y="24"/>
                  </a:lnTo>
                  <a:lnTo>
                    <a:pt x="13" y="26"/>
                  </a:lnTo>
                  <a:lnTo>
                    <a:pt x="15" y="26"/>
                  </a:lnTo>
                  <a:lnTo>
                    <a:pt x="17" y="26"/>
                  </a:lnTo>
                  <a:lnTo>
                    <a:pt x="18" y="26"/>
                  </a:lnTo>
                  <a:lnTo>
                    <a:pt x="20" y="26"/>
                  </a:lnTo>
                  <a:lnTo>
                    <a:pt x="20" y="24"/>
                  </a:lnTo>
                  <a:lnTo>
                    <a:pt x="21" y="24"/>
                  </a:lnTo>
                  <a:lnTo>
                    <a:pt x="21" y="22"/>
                  </a:lnTo>
                  <a:lnTo>
                    <a:pt x="21" y="18"/>
                  </a:lnTo>
                  <a:lnTo>
                    <a:pt x="20" y="18"/>
                  </a:lnTo>
                  <a:lnTo>
                    <a:pt x="18" y="17"/>
                  </a:lnTo>
                  <a:lnTo>
                    <a:pt x="20" y="17"/>
                  </a:lnTo>
                  <a:lnTo>
                    <a:pt x="20" y="15"/>
                  </a:lnTo>
                  <a:lnTo>
                    <a:pt x="21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1" y="13"/>
                  </a:lnTo>
                  <a:lnTo>
                    <a:pt x="21" y="11"/>
                  </a:lnTo>
                  <a:lnTo>
                    <a:pt x="21" y="9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5" y="8"/>
                  </a:lnTo>
                  <a:lnTo>
                    <a:pt x="26" y="8"/>
                  </a:lnTo>
                  <a:lnTo>
                    <a:pt x="28" y="8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9" y="2"/>
                  </a:lnTo>
                  <a:lnTo>
                    <a:pt x="39" y="4"/>
                  </a:lnTo>
                  <a:lnTo>
                    <a:pt x="39" y="6"/>
                  </a:lnTo>
                  <a:lnTo>
                    <a:pt x="39" y="8"/>
                  </a:lnTo>
                  <a:lnTo>
                    <a:pt x="41" y="8"/>
                  </a:lnTo>
                  <a:lnTo>
                    <a:pt x="43" y="9"/>
                  </a:lnTo>
                  <a:lnTo>
                    <a:pt x="41" y="9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4" y="18"/>
                  </a:lnTo>
                  <a:lnTo>
                    <a:pt x="44" y="20"/>
                  </a:lnTo>
                  <a:lnTo>
                    <a:pt x="43" y="22"/>
                  </a:lnTo>
                  <a:lnTo>
                    <a:pt x="43" y="24"/>
                  </a:lnTo>
                  <a:lnTo>
                    <a:pt x="43" y="26"/>
                  </a:lnTo>
                  <a:lnTo>
                    <a:pt x="41" y="27"/>
                  </a:lnTo>
                  <a:lnTo>
                    <a:pt x="41" y="29"/>
                  </a:lnTo>
                  <a:lnTo>
                    <a:pt x="39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5"/>
                  </a:lnTo>
                  <a:lnTo>
                    <a:pt x="33" y="35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38"/>
                  </a:lnTo>
                  <a:lnTo>
                    <a:pt x="31" y="42"/>
                  </a:lnTo>
                  <a:lnTo>
                    <a:pt x="33" y="44"/>
                  </a:lnTo>
                  <a:lnTo>
                    <a:pt x="35" y="44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5"/>
                  </a:lnTo>
                  <a:lnTo>
                    <a:pt x="38" y="55"/>
                  </a:lnTo>
                  <a:lnTo>
                    <a:pt x="38" y="56"/>
                  </a:lnTo>
                  <a:lnTo>
                    <a:pt x="39" y="56"/>
                  </a:lnTo>
                  <a:lnTo>
                    <a:pt x="39" y="55"/>
                  </a:lnTo>
                  <a:lnTo>
                    <a:pt x="39" y="33"/>
                  </a:lnTo>
                  <a:lnTo>
                    <a:pt x="39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29"/>
                  </a:lnTo>
                  <a:lnTo>
                    <a:pt x="44" y="29"/>
                  </a:lnTo>
                  <a:lnTo>
                    <a:pt x="46" y="29"/>
                  </a:lnTo>
                  <a:lnTo>
                    <a:pt x="48" y="29"/>
                  </a:lnTo>
                  <a:lnTo>
                    <a:pt x="48" y="27"/>
                  </a:lnTo>
                  <a:lnTo>
                    <a:pt x="48" y="29"/>
                  </a:lnTo>
                  <a:lnTo>
                    <a:pt x="49" y="29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5"/>
                  </a:lnTo>
                  <a:lnTo>
                    <a:pt x="54" y="35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4" y="38"/>
                  </a:lnTo>
                  <a:lnTo>
                    <a:pt x="53" y="38"/>
                  </a:lnTo>
                  <a:lnTo>
                    <a:pt x="51" y="38"/>
                  </a:lnTo>
                  <a:lnTo>
                    <a:pt x="48" y="38"/>
                  </a:lnTo>
                  <a:lnTo>
                    <a:pt x="46" y="36"/>
                  </a:lnTo>
                  <a:lnTo>
                    <a:pt x="46" y="35"/>
                  </a:lnTo>
                  <a:lnTo>
                    <a:pt x="44" y="35"/>
                  </a:lnTo>
                  <a:lnTo>
                    <a:pt x="44" y="33"/>
                  </a:lnTo>
                  <a:lnTo>
                    <a:pt x="43" y="33"/>
                  </a:lnTo>
                  <a:lnTo>
                    <a:pt x="43" y="35"/>
                  </a:lnTo>
                  <a:lnTo>
                    <a:pt x="41" y="35"/>
                  </a:lnTo>
                  <a:lnTo>
                    <a:pt x="41" y="36"/>
                  </a:lnTo>
                  <a:lnTo>
                    <a:pt x="41" y="38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4"/>
                  </a:lnTo>
                  <a:lnTo>
                    <a:pt x="43" y="44"/>
                  </a:lnTo>
                  <a:lnTo>
                    <a:pt x="43" y="47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39" y="60"/>
                  </a:lnTo>
                  <a:lnTo>
                    <a:pt x="38" y="58"/>
                  </a:lnTo>
                  <a:lnTo>
                    <a:pt x="36" y="58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5" y="62"/>
                  </a:lnTo>
                  <a:lnTo>
                    <a:pt x="35" y="64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71"/>
                  </a:lnTo>
                  <a:lnTo>
                    <a:pt x="38" y="71"/>
                  </a:lnTo>
                  <a:lnTo>
                    <a:pt x="39" y="73"/>
                  </a:lnTo>
                  <a:lnTo>
                    <a:pt x="39" y="82"/>
                  </a:lnTo>
                  <a:lnTo>
                    <a:pt x="38" y="82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7"/>
                  </a:lnTo>
                  <a:lnTo>
                    <a:pt x="33" y="87"/>
                  </a:lnTo>
                  <a:lnTo>
                    <a:pt x="31" y="87"/>
                  </a:lnTo>
                  <a:lnTo>
                    <a:pt x="30" y="87"/>
                  </a:lnTo>
                  <a:lnTo>
                    <a:pt x="25" y="87"/>
                  </a:lnTo>
                  <a:lnTo>
                    <a:pt x="23" y="87"/>
                  </a:lnTo>
                  <a:lnTo>
                    <a:pt x="21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1" y="83"/>
                  </a:lnTo>
                  <a:lnTo>
                    <a:pt x="21" y="82"/>
                  </a:lnTo>
                  <a:lnTo>
                    <a:pt x="21" y="80"/>
                  </a:lnTo>
                  <a:lnTo>
                    <a:pt x="21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3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6" y="69"/>
                  </a:lnTo>
                  <a:lnTo>
                    <a:pt x="26" y="71"/>
                  </a:lnTo>
                  <a:lnTo>
                    <a:pt x="25" y="73"/>
                  </a:lnTo>
                  <a:lnTo>
                    <a:pt x="23" y="73"/>
                  </a:lnTo>
                  <a:lnTo>
                    <a:pt x="21" y="73"/>
                  </a:lnTo>
                  <a:lnTo>
                    <a:pt x="21" y="71"/>
                  </a:lnTo>
                  <a:lnTo>
                    <a:pt x="20" y="69"/>
                  </a:lnTo>
                  <a:lnTo>
                    <a:pt x="15" y="67"/>
                  </a:lnTo>
                  <a:lnTo>
                    <a:pt x="13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4"/>
                  </a:lnTo>
                  <a:lnTo>
                    <a:pt x="7" y="64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7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5"/>
                  </a:lnTo>
                  <a:lnTo>
                    <a:pt x="12" y="55"/>
                  </a:lnTo>
                  <a:lnTo>
                    <a:pt x="12" y="53"/>
                  </a:lnTo>
                  <a:lnTo>
                    <a:pt x="12" y="51"/>
                  </a:lnTo>
                  <a:lnTo>
                    <a:pt x="13" y="53"/>
                  </a:lnTo>
                  <a:lnTo>
                    <a:pt x="13" y="55"/>
                  </a:lnTo>
                  <a:lnTo>
                    <a:pt x="15" y="55"/>
                  </a:lnTo>
                  <a:lnTo>
                    <a:pt x="15" y="58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7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1" y="51"/>
                  </a:lnTo>
                  <a:lnTo>
                    <a:pt x="21" y="49"/>
                  </a:lnTo>
                  <a:lnTo>
                    <a:pt x="21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4"/>
                  </a:lnTo>
                  <a:lnTo>
                    <a:pt x="3" y="44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3" y="31"/>
                  </a:lnTo>
                  <a:lnTo>
                    <a:pt x="3" y="33"/>
                  </a:lnTo>
                  <a:lnTo>
                    <a:pt x="3" y="35"/>
                  </a:lnTo>
                  <a:lnTo>
                    <a:pt x="5" y="35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8" y="38"/>
                  </a:lnTo>
                  <a:lnTo>
                    <a:pt x="10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29"/>
                  </a:lnTo>
                  <a:lnTo>
                    <a:pt x="7" y="27"/>
                  </a:lnTo>
                  <a:lnTo>
                    <a:pt x="7" y="26"/>
                  </a:lnTo>
                  <a:lnTo>
                    <a:pt x="7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3" y="22"/>
                  </a:lnTo>
                  <a:lnTo>
                    <a:pt x="3" y="20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5" y="17"/>
                  </a:lnTo>
                  <a:lnTo>
                    <a:pt x="7" y="17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3"/>
                  </a:lnTo>
                  <a:lnTo>
                    <a:pt x="12" y="13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779" name="Freeform 20"/>
            <p:cNvSpPr>
              <a:spLocks/>
            </p:cNvSpPr>
            <p:nvPr/>
          </p:nvSpPr>
          <p:spPr bwMode="auto">
            <a:xfrm>
              <a:off x="172" y="231"/>
              <a:ext cx="146" cy="124"/>
            </a:xfrm>
            <a:custGeom>
              <a:avLst/>
              <a:gdLst>
                <a:gd name="T0" fmla="*/ 0 w 146"/>
                <a:gd name="T1" fmla="*/ 99 h 124"/>
                <a:gd name="T2" fmla="*/ 72 w 146"/>
                <a:gd name="T3" fmla="*/ 0 h 124"/>
                <a:gd name="T4" fmla="*/ 146 w 146"/>
                <a:gd name="T5" fmla="*/ 99 h 124"/>
                <a:gd name="T6" fmla="*/ 146 w 146"/>
                <a:gd name="T7" fmla="*/ 122 h 124"/>
                <a:gd name="T8" fmla="*/ 72 w 146"/>
                <a:gd name="T9" fmla="*/ 30 h 124"/>
                <a:gd name="T10" fmla="*/ 2 w 146"/>
                <a:gd name="T11" fmla="*/ 124 h 124"/>
                <a:gd name="T12" fmla="*/ 0 w 146"/>
                <a:gd name="T13" fmla="*/ 99 h 12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46"/>
                <a:gd name="T22" fmla="*/ 0 h 124"/>
                <a:gd name="T23" fmla="*/ 146 w 146"/>
                <a:gd name="T24" fmla="*/ 124 h 12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46" h="124">
                  <a:moveTo>
                    <a:pt x="0" y="99"/>
                  </a:moveTo>
                  <a:lnTo>
                    <a:pt x="72" y="0"/>
                  </a:lnTo>
                  <a:lnTo>
                    <a:pt x="146" y="99"/>
                  </a:lnTo>
                  <a:lnTo>
                    <a:pt x="146" y="122"/>
                  </a:lnTo>
                  <a:lnTo>
                    <a:pt x="72" y="30"/>
                  </a:lnTo>
                  <a:lnTo>
                    <a:pt x="2" y="124"/>
                  </a:lnTo>
                  <a:lnTo>
                    <a:pt x="0" y="99"/>
                  </a:lnTo>
                  <a:close/>
                </a:path>
              </a:pathLst>
            </a:custGeom>
            <a:solidFill>
              <a:srgbClr val="F9A0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780" name="Freeform 21"/>
            <p:cNvSpPr>
              <a:spLocks/>
            </p:cNvSpPr>
            <p:nvPr/>
          </p:nvSpPr>
          <p:spPr bwMode="auto">
            <a:xfrm>
              <a:off x="326" y="204"/>
              <a:ext cx="5" cy="171"/>
            </a:xfrm>
            <a:custGeom>
              <a:avLst/>
              <a:gdLst>
                <a:gd name="T0" fmla="*/ 3 w 5"/>
                <a:gd name="T1" fmla="*/ 171 h 171"/>
                <a:gd name="T2" fmla="*/ 5 w 5"/>
                <a:gd name="T3" fmla="*/ 169 h 171"/>
                <a:gd name="T4" fmla="*/ 5 w 5"/>
                <a:gd name="T5" fmla="*/ 0 h 171"/>
                <a:gd name="T6" fmla="*/ 0 w 5"/>
                <a:gd name="T7" fmla="*/ 0 h 171"/>
                <a:gd name="T8" fmla="*/ 0 w 5"/>
                <a:gd name="T9" fmla="*/ 169 h 171"/>
                <a:gd name="T10" fmla="*/ 3 w 5"/>
                <a:gd name="T11" fmla="*/ 171 h 171"/>
                <a:gd name="T12" fmla="*/ 3 w 5"/>
                <a:gd name="T13" fmla="*/ 171 h 171"/>
                <a:gd name="T14" fmla="*/ 5 w 5"/>
                <a:gd name="T15" fmla="*/ 171 h 171"/>
                <a:gd name="T16" fmla="*/ 5 w 5"/>
                <a:gd name="T17" fmla="*/ 169 h 171"/>
                <a:gd name="T18" fmla="*/ 3 w 5"/>
                <a:gd name="T19" fmla="*/ 171 h 17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"/>
                <a:gd name="T31" fmla="*/ 0 h 171"/>
                <a:gd name="T32" fmla="*/ 5 w 5"/>
                <a:gd name="T33" fmla="*/ 171 h 17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" h="171">
                  <a:moveTo>
                    <a:pt x="3" y="171"/>
                  </a:moveTo>
                  <a:lnTo>
                    <a:pt x="5" y="16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69"/>
                  </a:lnTo>
                  <a:lnTo>
                    <a:pt x="3" y="171"/>
                  </a:lnTo>
                  <a:lnTo>
                    <a:pt x="5" y="171"/>
                  </a:lnTo>
                  <a:lnTo>
                    <a:pt x="5" y="169"/>
                  </a:lnTo>
                  <a:lnTo>
                    <a:pt x="3" y="171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781" name="Rectangle 22"/>
            <p:cNvSpPr>
              <a:spLocks noChangeArrowheads="1"/>
            </p:cNvSpPr>
            <p:nvPr/>
          </p:nvSpPr>
          <p:spPr bwMode="auto">
            <a:xfrm>
              <a:off x="170" y="371"/>
              <a:ext cx="159" cy="4"/>
            </a:xfrm>
            <a:prstGeom prst="rect">
              <a:avLst/>
            </a:pr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782" name="Freeform 23"/>
            <p:cNvSpPr>
              <a:spLocks/>
            </p:cNvSpPr>
            <p:nvPr/>
          </p:nvSpPr>
          <p:spPr bwMode="auto">
            <a:xfrm>
              <a:off x="149" y="195"/>
              <a:ext cx="505" cy="9"/>
            </a:xfrm>
            <a:custGeom>
              <a:avLst/>
              <a:gdLst>
                <a:gd name="T0" fmla="*/ 505 w 505"/>
                <a:gd name="T1" fmla="*/ 7 h 9"/>
                <a:gd name="T2" fmla="*/ 505 w 505"/>
                <a:gd name="T3" fmla="*/ 0 h 9"/>
                <a:gd name="T4" fmla="*/ 0 w 505"/>
                <a:gd name="T5" fmla="*/ 1 h 9"/>
                <a:gd name="T6" fmla="*/ 0 w 505"/>
                <a:gd name="T7" fmla="*/ 9 h 9"/>
                <a:gd name="T8" fmla="*/ 505 w 505"/>
                <a:gd name="T9" fmla="*/ 7 h 9"/>
                <a:gd name="T10" fmla="*/ 505 w 505"/>
                <a:gd name="T11" fmla="*/ 7 h 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05"/>
                <a:gd name="T19" fmla="*/ 0 h 9"/>
                <a:gd name="T20" fmla="*/ 505 w 505"/>
                <a:gd name="T21" fmla="*/ 9 h 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05" h="9">
                  <a:moveTo>
                    <a:pt x="505" y="7"/>
                  </a:moveTo>
                  <a:lnTo>
                    <a:pt x="505" y="0"/>
                  </a:lnTo>
                  <a:lnTo>
                    <a:pt x="0" y="1"/>
                  </a:lnTo>
                  <a:lnTo>
                    <a:pt x="0" y="9"/>
                  </a:lnTo>
                  <a:lnTo>
                    <a:pt x="505" y="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783" name="Freeform 24"/>
            <p:cNvSpPr>
              <a:spLocks/>
            </p:cNvSpPr>
            <p:nvPr/>
          </p:nvSpPr>
          <p:spPr bwMode="auto">
            <a:xfrm>
              <a:off x="651" y="195"/>
              <a:ext cx="6" cy="37"/>
            </a:xfrm>
            <a:custGeom>
              <a:avLst/>
              <a:gdLst>
                <a:gd name="T0" fmla="*/ 6 w 6"/>
                <a:gd name="T1" fmla="*/ 37 h 37"/>
                <a:gd name="T2" fmla="*/ 6 w 6"/>
                <a:gd name="T3" fmla="*/ 37 h 37"/>
                <a:gd name="T4" fmla="*/ 6 w 6"/>
                <a:gd name="T5" fmla="*/ 16 h 37"/>
                <a:gd name="T6" fmla="*/ 3 w 6"/>
                <a:gd name="T7" fmla="*/ 0 h 37"/>
                <a:gd name="T8" fmla="*/ 3 w 6"/>
                <a:gd name="T9" fmla="*/ 7 h 37"/>
                <a:gd name="T10" fmla="*/ 1 w 6"/>
                <a:gd name="T11" fmla="*/ 16 h 37"/>
                <a:gd name="T12" fmla="*/ 0 w 6"/>
                <a:gd name="T13" fmla="*/ 36 h 37"/>
                <a:gd name="T14" fmla="*/ 0 w 6"/>
                <a:gd name="T15" fmla="*/ 36 h 37"/>
                <a:gd name="T16" fmla="*/ 6 w 6"/>
                <a:gd name="T17" fmla="*/ 37 h 3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"/>
                <a:gd name="T28" fmla="*/ 0 h 37"/>
                <a:gd name="T29" fmla="*/ 6 w 6"/>
                <a:gd name="T30" fmla="*/ 37 h 3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" h="37">
                  <a:moveTo>
                    <a:pt x="6" y="37"/>
                  </a:moveTo>
                  <a:lnTo>
                    <a:pt x="6" y="37"/>
                  </a:lnTo>
                  <a:lnTo>
                    <a:pt x="6" y="16"/>
                  </a:lnTo>
                  <a:lnTo>
                    <a:pt x="3" y="0"/>
                  </a:lnTo>
                  <a:lnTo>
                    <a:pt x="3" y="7"/>
                  </a:lnTo>
                  <a:lnTo>
                    <a:pt x="1" y="16"/>
                  </a:lnTo>
                  <a:lnTo>
                    <a:pt x="0" y="36"/>
                  </a:lnTo>
                  <a:lnTo>
                    <a:pt x="6" y="3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784" name="Freeform 25"/>
            <p:cNvSpPr>
              <a:spLocks/>
            </p:cNvSpPr>
            <p:nvPr/>
          </p:nvSpPr>
          <p:spPr bwMode="auto">
            <a:xfrm>
              <a:off x="641" y="231"/>
              <a:ext cx="16" cy="131"/>
            </a:xfrm>
            <a:custGeom>
              <a:avLst/>
              <a:gdLst>
                <a:gd name="T0" fmla="*/ 5 w 16"/>
                <a:gd name="T1" fmla="*/ 131 h 131"/>
                <a:gd name="T2" fmla="*/ 5 w 16"/>
                <a:gd name="T3" fmla="*/ 131 h 131"/>
                <a:gd name="T4" fmla="*/ 11 w 16"/>
                <a:gd name="T5" fmla="*/ 86 h 131"/>
                <a:gd name="T6" fmla="*/ 13 w 16"/>
                <a:gd name="T7" fmla="*/ 47 h 131"/>
                <a:gd name="T8" fmla="*/ 15 w 16"/>
                <a:gd name="T9" fmla="*/ 16 h 131"/>
                <a:gd name="T10" fmla="*/ 16 w 16"/>
                <a:gd name="T11" fmla="*/ 1 h 131"/>
                <a:gd name="T12" fmla="*/ 10 w 16"/>
                <a:gd name="T13" fmla="*/ 0 h 131"/>
                <a:gd name="T14" fmla="*/ 10 w 16"/>
                <a:gd name="T15" fmla="*/ 16 h 131"/>
                <a:gd name="T16" fmla="*/ 8 w 16"/>
                <a:gd name="T17" fmla="*/ 47 h 131"/>
                <a:gd name="T18" fmla="*/ 3 w 16"/>
                <a:gd name="T19" fmla="*/ 86 h 131"/>
                <a:gd name="T20" fmla="*/ 0 w 16"/>
                <a:gd name="T21" fmla="*/ 130 h 131"/>
                <a:gd name="T22" fmla="*/ 0 w 16"/>
                <a:gd name="T23" fmla="*/ 130 h 131"/>
                <a:gd name="T24" fmla="*/ 5 w 16"/>
                <a:gd name="T25" fmla="*/ 131 h 13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"/>
                <a:gd name="T40" fmla="*/ 0 h 131"/>
                <a:gd name="T41" fmla="*/ 16 w 16"/>
                <a:gd name="T42" fmla="*/ 131 h 131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" h="131">
                  <a:moveTo>
                    <a:pt x="5" y="131"/>
                  </a:moveTo>
                  <a:lnTo>
                    <a:pt x="5" y="131"/>
                  </a:lnTo>
                  <a:lnTo>
                    <a:pt x="11" y="86"/>
                  </a:lnTo>
                  <a:lnTo>
                    <a:pt x="13" y="47"/>
                  </a:lnTo>
                  <a:lnTo>
                    <a:pt x="15" y="16"/>
                  </a:lnTo>
                  <a:lnTo>
                    <a:pt x="16" y="1"/>
                  </a:lnTo>
                  <a:lnTo>
                    <a:pt x="10" y="0"/>
                  </a:lnTo>
                  <a:lnTo>
                    <a:pt x="10" y="16"/>
                  </a:lnTo>
                  <a:lnTo>
                    <a:pt x="8" y="47"/>
                  </a:lnTo>
                  <a:lnTo>
                    <a:pt x="3" y="86"/>
                  </a:lnTo>
                  <a:lnTo>
                    <a:pt x="0" y="130"/>
                  </a:lnTo>
                  <a:lnTo>
                    <a:pt x="5" y="13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785" name="Freeform 26"/>
            <p:cNvSpPr>
              <a:spLocks/>
            </p:cNvSpPr>
            <p:nvPr/>
          </p:nvSpPr>
          <p:spPr bwMode="auto">
            <a:xfrm>
              <a:off x="536" y="361"/>
              <a:ext cx="110" cy="344"/>
            </a:xfrm>
            <a:custGeom>
              <a:avLst/>
              <a:gdLst>
                <a:gd name="T0" fmla="*/ 5 w 110"/>
                <a:gd name="T1" fmla="*/ 344 h 344"/>
                <a:gd name="T2" fmla="*/ 5 w 110"/>
                <a:gd name="T3" fmla="*/ 344 h 344"/>
                <a:gd name="T4" fmla="*/ 16 w 110"/>
                <a:gd name="T5" fmla="*/ 324 h 344"/>
                <a:gd name="T6" fmla="*/ 28 w 110"/>
                <a:gd name="T7" fmla="*/ 305 h 344"/>
                <a:gd name="T8" fmla="*/ 38 w 110"/>
                <a:gd name="T9" fmla="*/ 285 h 344"/>
                <a:gd name="T10" fmla="*/ 46 w 110"/>
                <a:gd name="T11" fmla="*/ 265 h 344"/>
                <a:gd name="T12" fmla="*/ 62 w 110"/>
                <a:gd name="T13" fmla="*/ 223 h 344"/>
                <a:gd name="T14" fmla="*/ 74 w 110"/>
                <a:gd name="T15" fmla="*/ 182 h 344"/>
                <a:gd name="T16" fmla="*/ 85 w 110"/>
                <a:gd name="T17" fmla="*/ 139 h 344"/>
                <a:gd name="T18" fmla="*/ 95 w 110"/>
                <a:gd name="T19" fmla="*/ 93 h 344"/>
                <a:gd name="T20" fmla="*/ 103 w 110"/>
                <a:gd name="T21" fmla="*/ 48 h 344"/>
                <a:gd name="T22" fmla="*/ 110 w 110"/>
                <a:gd name="T23" fmla="*/ 1 h 344"/>
                <a:gd name="T24" fmla="*/ 105 w 110"/>
                <a:gd name="T25" fmla="*/ 0 h 344"/>
                <a:gd name="T26" fmla="*/ 97 w 110"/>
                <a:gd name="T27" fmla="*/ 47 h 344"/>
                <a:gd name="T28" fmla="*/ 88 w 110"/>
                <a:gd name="T29" fmla="*/ 93 h 344"/>
                <a:gd name="T30" fmla="*/ 80 w 110"/>
                <a:gd name="T31" fmla="*/ 137 h 344"/>
                <a:gd name="T32" fmla="*/ 69 w 110"/>
                <a:gd name="T33" fmla="*/ 180 h 344"/>
                <a:gd name="T34" fmla="*/ 56 w 110"/>
                <a:gd name="T35" fmla="*/ 222 h 344"/>
                <a:gd name="T36" fmla="*/ 39 w 110"/>
                <a:gd name="T37" fmla="*/ 263 h 344"/>
                <a:gd name="T38" fmla="*/ 31 w 110"/>
                <a:gd name="T39" fmla="*/ 283 h 344"/>
                <a:gd name="T40" fmla="*/ 21 w 110"/>
                <a:gd name="T41" fmla="*/ 303 h 344"/>
                <a:gd name="T42" fmla="*/ 11 w 110"/>
                <a:gd name="T43" fmla="*/ 323 h 344"/>
                <a:gd name="T44" fmla="*/ 0 w 110"/>
                <a:gd name="T45" fmla="*/ 341 h 344"/>
                <a:gd name="T46" fmla="*/ 0 w 110"/>
                <a:gd name="T47" fmla="*/ 341 h 344"/>
                <a:gd name="T48" fmla="*/ 5 w 110"/>
                <a:gd name="T49" fmla="*/ 344 h 34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10"/>
                <a:gd name="T76" fmla="*/ 0 h 344"/>
                <a:gd name="T77" fmla="*/ 110 w 110"/>
                <a:gd name="T78" fmla="*/ 344 h 34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10" h="344">
                  <a:moveTo>
                    <a:pt x="5" y="344"/>
                  </a:moveTo>
                  <a:lnTo>
                    <a:pt x="5" y="344"/>
                  </a:lnTo>
                  <a:lnTo>
                    <a:pt x="16" y="324"/>
                  </a:lnTo>
                  <a:lnTo>
                    <a:pt x="28" y="305"/>
                  </a:lnTo>
                  <a:lnTo>
                    <a:pt x="38" y="285"/>
                  </a:lnTo>
                  <a:lnTo>
                    <a:pt x="46" y="265"/>
                  </a:lnTo>
                  <a:lnTo>
                    <a:pt x="62" y="223"/>
                  </a:lnTo>
                  <a:lnTo>
                    <a:pt x="74" y="182"/>
                  </a:lnTo>
                  <a:lnTo>
                    <a:pt x="85" y="139"/>
                  </a:lnTo>
                  <a:lnTo>
                    <a:pt x="95" y="93"/>
                  </a:lnTo>
                  <a:lnTo>
                    <a:pt x="103" y="48"/>
                  </a:lnTo>
                  <a:lnTo>
                    <a:pt x="110" y="1"/>
                  </a:lnTo>
                  <a:lnTo>
                    <a:pt x="105" y="0"/>
                  </a:lnTo>
                  <a:lnTo>
                    <a:pt x="97" y="47"/>
                  </a:lnTo>
                  <a:lnTo>
                    <a:pt x="88" y="93"/>
                  </a:lnTo>
                  <a:lnTo>
                    <a:pt x="80" y="137"/>
                  </a:lnTo>
                  <a:lnTo>
                    <a:pt x="69" y="180"/>
                  </a:lnTo>
                  <a:lnTo>
                    <a:pt x="56" y="222"/>
                  </a:lnTo>
                  <a:lnTo>
                    <a:pt x="39" y="263"/>
                  </a:lnTo>
                  <a:lnTo>
                    <a:pt x="31" y="283"/>
                  </a:lnTo>
                  <a:lnTo>
                    <a:pt x="21" y="303"/>
                  </a:lnTo>
                  <a:lnTo>
                    <a:pt x="11" y="323"/>
                  </a:lnTo>
                  <a:lnTo>
                    <a:pt x="0" y="341"/>
                  </a:lnTo>
                  <a:lnTo>
                    <a:pt x="5" y="34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786" name="Freeform 27"/>
            <p:cNvSpPr>
              <a:spLocks/>
            </p:cNvSpPr>
            <p:nvPr/>
          </p:nvSpPr>
          <p:spPr bwMode="auto">
            <a:xfrm>
              <a:off x="410" y="702"/>
              <a:ext cx="131" cy="155"/>
            </a:xfrm>
            <a:custGeom>
              <a:avLst/>
              <a:gdLst>
                <a:gd name="T0" fmla="*/ 0 w 131"/>
                <a:gd name="T1" fmla="*/ 155 h 155"/>
                <a:gd name="T2" fmla="*/ 0 w 131"/>
                <a:gd name="T3" fmla="*/ 155 h 155"/>
                <a:gd name="T4" fmla="*/ 8 w 131"/>
                <a:gd name="T5" fmla="*/ 153 h 155"/>
                <a:gd name="T6" fmla="*/ 18 w 131"/>
                <a:gd name="T7" fmla="*/ 146 h 155"/>
                <a:gd name="T8" fmla="*/ 31 w 131"/>
                <a:gd name="T9" fmla="*/ 131 h 155"/>
                <a:gd name="T10" fmla="*/ 49 w 131"/>
                <a:gd name="T11" fmla="*/ 113 h 155"/>
                <a:gd name="T12" fmla="*/ 67 w 131"/>
                <a:gd name="T13" fmla="*/ 90 h 155"/>
                <a:gd name="T14" fmla="*/ 88 w 131"/>
                <a:gd name="T15" fmla="*/ 65 h 155"/>
                <a:gd name="T16" fmla="*/ 111 w 131"/>
                <a:gd name="T17" fmla="*/ 34 h 155"/>
                <a:gd name="T18" fmla="*/ 131 w 131"/>
                <a:gd name="T19" fmla="*/ 3 h 155"/>
                <a:gd name="T20" fmla="*/ 126 w 131"/>
                <a:gd name="T21" fmla="*/ 0 h 155"/>
                <a:gd name="T22" fmla="*/ 105 w 131"/>
                <a:gd name="T23" fmla="*/ 30 h 155"/>
                <a:gd name="T24" fmla="*/ 83 w 131"/>
                <a:gd name="T25" fmla="*/ 59 h 155"/>
                <a:gd name="T26" fmla="*/ 64 w 131"/>
                <a:gd name="T27" fmla="*/ 86 h 155"/>
                <a:gd name="T28" fmla="*/ 44 w 131"/>
                <a:gd name="T29" fmla="*/ 108 h 155"/>
                <a:gd name="T30" fmla="*/ 26 w 131"/>
                <a:gd name="T31" fmla="*/ 126 h 155"/>
                <a:gd name="T32" fmla="*/ 13 w 131"/>
                <a:gd name="T33" fmla="*/ 139 h 155"/>
                <a:gd name="T34" fmla="*/ 5 w 131"/>
                <a:gd name="T35" fmla="*/ 148 h 155"/>
                <a:gd name="T36" fmla="*/ 5 w 131"/>
                <a:gd name="T37" fmla="*/ 149 h 155"/>
                <a:gd name="T38" fmla="*/ 5 w 131"/>
                <a:gd name="T39" fmla="*/ 149 h 155"/>
                <a:gd name="T40" fmla="*/ 0 w 131"/>
                <a:gd name="T41" fmla="*/ 155 h 15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31"/>
                <a:gd name="T64" fmla="*/ 0 h 155"/>
                <a:gd name="T65" fmla="*/ 131 w 131"/>
                <a:gd name="T66" fmla="*/ 155 h 155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31" h="155">
                  <a:moveTo>
                    <a:pt x="0" y="155"/>
                  </a:moveTo>
                  <a:lnTo>
                    <a:pt x="0" y="155"/>
                  </a:lnTo>
                  <a:lnTo>
                    <a:pt x="8" y="153"/>
                  </a:lnTo>
                  <a:lnTo>
                    <a:pt x="18" y="146"/>
                  </a:lnTo>
                  <a:lnTo>
                    <a:pt x="31" y="131"/>
                  </a:lnTo>
                  <a:lnTo>
                    <a:pt x="49" y="113"/>
                  </a:lnTo>
                  <a:lnTo>
                    <a:pt x="67" y="90"/>
                  </a:lnTo>
                  <a:lnTo>
                    <a:pt x="88" y="65"/>
                  </a:lnTo>
                  <a:lnTo>
                    <a:pt x="111" y="34"/>
                  </a:lnTo>
                  <a:lnTo>
                    <a:pt x="131" y="3"/>
                  </a:lnTo>
                  <a:lnTo>
                    <a:pt x="126" y="0"/>
                  </a:lnTo>
                  <a:lnTo>
                    <a:pt x="105" y="30"/>
                  </a:lnTo>
                  <a:lnTo>
                    <a:pt x="83" y="59"/>
                  </a:lnTo>
                  <a:lnTo>
                    <a:pt x="64" y="86"/>
                  </a:lnTo>
                  <a:lnTo>
                    <a:pt x="44" y="108"/>
                  </a:lnTo>
                  <a:lnTo>
                    <a:pt x="26" y="126"/>
                  </a:lnTo>
                  <a:lnTo>
                    <a:pt x="13" y="139"/>
                  </a:lnTo>
                  <a:lnTo>
                    <a:pt x="5" y="148"/>
                  </a:lnTo>
                  <a:lnTo>
                    <a:pt x="5" y="149"/>
                  </a:lnTo>
                  <a:lnTo>
                    <a:pt x="0" y="15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787" name="Freeform 28"/>
            <p:cNvSpPr>
              <a:spLocks/>
            </p:cNvSpPr>
            <p:nvPr/>
          </p:nvSpPr>
          <p:spPr bwMode="auto">
            <a:xfrm>
              <a:off x="369" y="817"/>
              <a:ext cx="46" cy="40"/>
            </a:xfrm>
            <a:custGeom>
              <a:avLst/>
              <a:gdLst>
                <a:gd name="T0" fmla="*/ 0 w 46"/>
                <a:gd name="T1" fmla="*/ 4 h 40"/>
                <a:gd name="T2" fmla="*/ 0 w 46"/>
                <a:gd name="T3" fmla="*/ 4 h 40"/>
                <a:gd name="T4" fmla="*/ 9 w 46"/>
                <a:gd name="T5" fmla="*/ 15 h 40"/>
                <a:gd name="T6" fmla="*/ 23 w 46"/>
                <a:gd name="T7" fmla="*/ 24 h 40"/>
                <a:gd name="T8" fmla="*/ 34 w 46"/>
                <a:gd name="T9" fmla="*/ 34 h 40"/>
                <a:gd name="T10" fmla="*/ 41 w 46"/>
                <a:gd name="T11" fmla="*/ 40 h 40"/>
                <a:gd name="T12" fmla="*/ 46 w 46"/>
                <a:gd name="T13" fmla="*/ 34 h 40"/>
                <a:gd name="T14" fmla="*/ 37 w 46"/>
                <a:gd name="T15" fmla="*/ 29 h 40"/>
                <a:gd name="T16" fmla="*/ 26 w 46"/>
                <a:gd name="T17" fmla="*/ 20 h 40"/>
                <a:gd name="T18" fmla="*/ 13 w 46"/>
                <a:gd name="T19" fmla="*/ 9 h 40"/>
                <a:gd name="T20" fmla="*/ 3 w 46"/>
                <a:gd name="T21" fmla="*/ 0 h 40"/>
                <a:gd name="T22" fmla="*/ 3 w 46"/>
                <a:gd name="T23" fmla="*/ 0 h 40"/>
                <a:gd name="T24" fmla="*/ 0 w 46"/>
                <a:gd name="T25" fmla="*/ 4 h 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6"/>
                <a:gd name="T40" fmla="*/ 0 h 40"/>
                <a:gd name="T41" fmla="*/ 46 w 46"/>
                <a:gd name="T42" fmla="*/ 40 h 4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6" h="40">
                  <a:moveTo>
                    <a:pt x="0" y="4"/>
                  </a:moveTo>
                  <a:lnTo>
                    <a:pt x="0" y="4"/>
                  </a:lnTo>
                  <a:lnTo>
                    <a:pt x="9" y="15"/>
                  </a:lnTo>
                  <a:lnTo>
                    <a:pt x="23" y="24"/>
                  </a:lnTo>
                  <a:lnTo>
                    <a:pt x="34" y="34"/>
                  </a:lnTo>
                  <a:lnTo>
                    <a:pt x="41" y="40"/>
                  </a:lnTo>
                  <a:lnTo>
                    <a:pt x="46" y="34"/>
                  </a:lnTo>
                  <a:lnTo>
                    <a:pt x="37" y="29"/>
                  </a:lnTo>
                  <a:lnTo>
                    <a:pt x="26" y="20"/>
                  </a:lnTo>
                  <a:lnTo>
                    <a:pt x="13" y="9"/>
                  </a:lnTo>
                  <a:lnTo>
                    <a:pt x="3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788" name="Freeform 29"/>
            <p:cNvSpPr>
              <a:spLocks/>
            </p:cNvSpPr>
            <p:nvPr/>
          </p:nvSpPr>
          <p:spPr bwMode="auto">
            <a:xfrm>
              <a:off x="290" y="713"/>
              <a:ext cx="82" cy="108"/>
            </a:xfrm>
            <a:custGeom>
              <a:avLst/>
              <a:gdLst>
                <a:gd name="T0" fmla="*/ 0 w 82"/>
                <a:gd name="T1" fmla="*/ 1 h 108"/>
                <a:gd name="T2" fmla="*/ 0 w 82"/>
                <a:gd name="T3" fmla="*/ 1 h 108"/>
                <a:gd name="T4" fmla="*/ 28 w 82"/>
                <a:gd name="T5" fmla="*/ 46 h 108"/>
                <a:gd name="T6" fmla="*/ 52 w 82"/>
                <a:gd name="T7" fmla="*/ 77 h 108"/>
                <a:gd name="T8" fmla="*/ 67 w 82"/>
                <a:gd name="T9" fmla="*/ 97 h 108"/>
                <a:gd name="T10" fmla="*/ 79 w 82"/>
                <a:gd name="T11" fmla="*/ 108 h 108"/>
                <a:gd name="T12" fmla="*/ 82 w 82"/>
                <a:gd name="T13" fmla="*/ 104 h 108"/>
                <a:gd name="T14" fmla="*/ 72 w 82"/>
                <a:gd name="T15" fmla="*/ 92 h 108"/>
                <a:gd name="T16" fmla="*/ 56 w 82"/>
                <a:gd name="T17" fmla="*/ 74 h 108"/>
                <a:gd name="T18" fmla="*/ 34 w 82"/>
                <a:gd name="T19" fmla="*/ 43 h 108"/>
                <a:gd name="T20" fmla="*/ 5 w 82"/>
                <a:gd name="T21" fmla="*/ 0 h 108"/>
                <a:gd name="T22" fmla="*/ 5 w 82"/>
                <a:gd name="T23" fmla="*/ 0 h 108"/>
                <a:gd name="T24" fmla="*/ 0 w 82"/>
                <a:gd name="T25" fmla="*/ 1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82"/>
                <a:gd name="T40" fmla="*/ 0 h 108"/>
                <a:gd name="T41" fmla="*/ 82 w 82"/>
                <a:gd name="T42" fmla="*/ 108 h 10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82" h="108">
                  <a:moveTo>
                    <a:pt x="0" y="1"/>
                  </a:moveTo>
                  <a:lnTo>
                    <a:pt x="0" y="1"/>
                  </a:lnTo>
                  <a:lnTo>
                    <a:pt x="28" y="46"/>
                  </a:lnTo>
                  <a:lnTo>
                    <a:pt x="52" y="77"/>
                  </a:lnTo>
                  <a:lnTo>
                    <a:pt x="67" y="97"/>
                  </a:lnTo>
                  <a:lnTo>
                    <a:pt x="79" y="108"/>
                  </a:lnTo>
                  <a:lnTo>
                    <a:pt x="82" y="104"/>
                  </a:lnTo>
                  <a:lnTo>
                    <a:pt x="72" y="92"/>
                  </a:lnTo>
                  <a:lnTo>
                    <a:pt x="56" y="74"/>
                  </a:lnTo>
                  <a:lnTo>
                    <a:pt x="34" y="43"/>
                  </a:lnTo>
                  <a:lnTo>
                    <a:pt x="5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789" name="Freeform 30"/>
            <p:cNvSpPr>
              <a:spLocks/>
            </p:cNvSpPr>
            <p:nvPr/>
          </p:nvSpPr>
          <p:spPr bwMode="auto">
            <a:xfrm>
              <a:off x="203" y="528"/>
              <a:ext cx="92" cy="186"/>
            </a:xfrm>
            <a:custGeom>
              <a:avLst/>
              <a:gdLst>
                <a:gd name="T0" fmla="*/ 0 w 92"/>
                <a:gd name="T1" fmla="*/ 2 h 186"/>
                <a:gd name="T2" fmla="*/ 0 w 92"/>
                <a:gd name="T3" fmla="*/ 2 h 186"/>
                <a:gd name="T4" fmla="*/ 7 w 92"/>
                <a:gd name="T5" fmla="*/ 22 h 186"/>
                <a:gd name="T6" fmla="*/ 13 w 92"/>
                <a:gd name="T7" fmla="*/ 42 h 186"/>
                <a:gd name="T8" fmla="*/ 23 w 92"/>
                <a:gd name="T9" fmla="*/ 64 h 186"/>
                <a:gd name="T10" fmla="*/ 33 w 92"/>
                <a:gd name="T11" fmla="*/ 85 h 186"/>
                <a:gd name="T12" fmla="*/ 44 w 92"/>
                <a:gd name="T13" fmla="*/ 111 h 186"/>
                <a:gd name="T14" fmla="*/ 57 w 92"/>
                <a:gd name="T15" fmla="*/ 136 h 186"/>
                <a:gd name="T16" fmla="*/ 71 w 92"/>
                <a:gd name="T17" fmla="*/ 161 h 186"/>
                <a:gd name="T18" fmla="*/ 87 w 92"/>
                <a:gd name="T19" fmla="*/ 186 h 186"/>
                <a:gd name="T20" fmla="*/ 92 w 92"/>
                <a:gd name="T21" fmla="*/ 185 h 186"/>
                <a:gd name="T22" fmla="*/ 77 w 92"/>
                <a:gd name="T23" fmla="*/ 157 h 186"/>
                <a:gd name="T24" fmla="*/ 62 w 92"/>
                <a:gd name="T25" fmla="*/ 132 h 186"/>
                <a:gd name="T26" fmla="*/ 51 w 92"/>
                <a:gd name="T27" fmla="*/ 107 h 186"/>
                <a:gd name="T28" fmla="*/ 38 w 92"/>
                <a:gd name="T29" fmla="*/ 83 h 186"/>
                <a:gd name="T30" fmla="*/ 28 w 92"/>
                <a:gd name="T31" fmla="*/ 60 h 186"/>
                <a:gd name="T32" fmla="*/ 20 w 92"/>
                <a:gd name="T33" fmla="*/ 38 h 186"/>
                <a:gd name="T34" fmla="*/ 12 w 92"/>
                <a:gd name="T35" fmla="*/ 18 h 186"/>
                <a:gd name="T36" fmla="*/ 7 w 92"/>
                <a:gd name="T37" fmla="*/ 0 h 186"/>
                <a:gd name="T38" fmla="*/ 7 w 92"/>
                <a:gd name="T39" fmla="*/ 0 h 186"/>
                <a:gd name="T40" fmla="*/ 0 w 92"/>
                <a:gd name="T41" fmla="*/ 2 h 18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92"/>
                <a:gd name="T64" fmla="*/ 0 h 186"/>
                <a:gd name="T65" fmla="*/ 92 w 92"/>
                <a:gd name="T66" fmla="*/ 186 h 18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92" h="186">
                  <a:moveTo>
                    <a:pt x="0" y="2"/>
                  </a:moveTo>
                  <a:lnTo>
                    <a:pt x="0" y="2"/>
                  </a:lnTo>
                  <a:lnTo>
                    <a:pt x="7" y="22"/>
                  </a:lnTo>
                  <a:lnTo>
                    <a:pt x="13" y="42"/>
                  </a:lnTo>
                  <a:lnTo>
                    <a:pt x="23" y="64"/>
                  </a:lnTo>
                  <a:lnTo>
                    <a:pt x="33" y="85"/>
                  </a:lnTo>
                  <a:lnTo>
                    <a:pt x="44" y="111"/>
                  </a:lnTo>
                  <a:lnTo>
                    <a:pt x="57" y="136"/>
                  </a:lnTo>
                  <a:lnTo>
                    <a:pt x="71" y="161"/>
                  </a:lnTo>
                  <a:lnTo>
                    <a:pt x="87" y="186"/>
                  </a:lnTo>
                  <a:lnTo>
                    <a:pt x="92" y="185"/>
                  </a:lnTo>
                  <a:lnTo>
                    <a:pt x="77" y="157"/>
                  </a:lnTo>
                  <a:lnTo>
                    <a:pt x="62" y="132"/>
                  </a:lnTo>
                  <a:lnTo>
                    <a:pt x="51" y="107"/>
                  </a:lnTo>
                  <a:lnTo>
                    <a:pt x="38" y="83"/>
                  </a:lnTo>
                  <a:lnTo>
                    <a:pt x="28" y="60"/>
                  </a:lnTo>
                  <a:lnTo>
                    <a:pt x="20" y="38"/>
                  </a:lnTo>
                  <a:lnTo>
                    <a:pt x="12" y="18"/>
                  </a:lnTo>
                  <a:lnTo>
                    <a:pt x="7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790" name="Freeform 31"/>
            <p:cNvSpPr>
              <a:spLocks/>
            </p:cNvSpPr>
            <p:nvPr/>
          </p:nvSpPr>
          <p:spPr bwMode="auto">
            <a:xfrm>
              <a:off x="160" y="357"/>
              <a:ext cx="50" cy="173"/>
            </a:xfrm>
            <a:custGeom>
              <a:avLst/>
              <a:gdLst>
                <a:gd name="T0" fmla="*/ 0 w 50"/>
                <a:gd name="T1" fmla="*/ 0 h 173"/>
                <a:gd name="T2" fmla="*/ 0 w 50"/>
                <a:gd name="T3" fmla="*/ 0 h 173"/>
                <a:gd name="T4" fmla="*/ 10 w 50"/>
                <a:gd name="T5" fmla="*/ 49 h 173"/>
                <a:gd name="T6" fmla="*/ 22 w 50"/>
                <a:gd name="T7" fmla="*/ 94 h 173"/>
                <a:gd name="T8" fmla="*/ 33 w 50"/>
                <a:gd name="T9" fmla="*/ 137 h 173"/>
                <a:gd name="T10" fmla="*/ 43 w 50"/>
                <a:gd name="T11" fmla="*/ 173 h 173"/>
                <a:gd name="T12" fmla="*/ 50 w 50"/>
                <a:gd name="T13" fmla="*/ 171 h 173"/>
                <a:gd name="T14" fmla="*/ 38 w 50"/>
                <a:gd name="T15" fmla="*/ 135 h 173"/>
                <a:gd name="T16" fmla="*/ 27 w 50"/>
                <a:gd name="T17" fmla="*/ 92 h 173"/>
                <a:gd name="T18" fmla="*/ 15 w 50"/>
                <a:gd name="T19" fmla="*/ 47 h 173"/>
                <a:gd name="T20" fmla="*/ 7 w 50"/>
                <a:gd name="T21" fmla="*/ 0 h 173"/>
                <a:gd name="T22" fmla="*/ 7 w 50"/>
                <a:gd name="T23" fmla="*/ 0 h 173"/>
                <a:gd name="T24" fmla="*/ 0 w 50"/>
                <a:gd name="T25" fmla="*/ 0 h 1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0"/>
                <a:gd name="T40" fmla="*/ 0 h 173"/>
                <a:gd name="T41" fmla="*/ 50 w 50"/>
                <a:gd name="T42" fmla="*/ 173 h 1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0" h="173">
                  <a:moveTo>
                    <a:pt x="0" y="0"/>
                  </a:moveTo>
                  <a:lnTo>
                    <a:pt x="0" y="0"/>
                  </a:lnTo>
                  <a:lnTo>
                    <a:pt x="10" y="49"/>
                  </a:lnTo>
                  <a:lnTo>
                    <a:pt x="22" y="94"/>
                  </a:lnTo>
                  <a:lnTo>
                    <a:pt x="33" y="137"/>
                  </a:lnTo>
                  <a:lnTo>
                    <a:pt x="43" y="173"/>
                  </a:lnTo>
                  <a:lnTo>
                    <a:pt x="50" y="171"/>
                  </a:lnTo>
                  <a:lnTo>
                    <a:pt x="38" y="135"/>
                  </a:lnTo>
                  <a:lnTo>
                    <a:pt x="27" y="92"/>
                  </a:lnTo>
                  <a:lnTo>
                    <a:pt x="15" y="47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791" name="Freeform 32"/>
            <p:cNvSpPr>
              <a:spLocks/>
            </p:cNvSpPr>
            <p:nvPr/>
          </p:nvSpPr>
          <p:spPr bwMode="auto">
            <a:xfrm>
              <a:off x="147" y="196"/>
              <a:ext cx="20" cy="161"/>
            </a:xfrm>
            <a:custGeom>
              <a:avLst/>
              <a:gdLst>
                <a:gd name="T0" fmla="*/ 2 w 20"/>
                <a:gd name="T1" fmla="*/ 0 h 161"/>
                <a:gd name="T2" fmla="*/ 0 w 20"/>
                <a:gd name="T3" fmla="*/ 2 h 161"/>
                <a:gd name="T4" fmla="*/ 0 w 20"/>
                <a:gd name="T5" fmla="*/ 22 h 161"/>
                <a:gd name="T6" fmla="*/ 2 w 20"/>
                <a:gd name="T7" fmla="*/ 62 h 161"/>
                <a:gd name="T8" fmla="*/ 7 w 20"/>
                <a:gd name="T9" fmla="*/ 110 h 161"/>
                <a:gd name="T10" fmla="*/ 13 w 20"/>
                <a:gd name="T11" fmla="*/ 161 h 161"/>
                <a:gd name="T12" fmla="*/ 20 w 20"/>
                <a:gd name="T13" fmla="*/ 161 h 161"/>
                <a:gd name="T14" fmla="*/ 13 w 20"/>
                <a:gd name="T15" fmla="*/ 110 h 161"/>
                <a:gd name="T16" fmla="*/ 8 w 20"/>
                <a:gd name="T17" fmla="*/ 62 h 161"/>
                <a:gd name="T18" fmla="*/ 7 w 20"/>
                <a:gd name="T19" fmla="*/ 22 h 161"/>
                <a:gd name="T20" fmla="*/ 5 w 20"/>
                <a:gd name="T21" fmla="*/ 2 h 161"/>
                <a:gd name="T22" fmla="*/ 2 w 20"/>
                <a:gd name="T23" fmla="*/ 8 h 161"/>
                <a:gd name="T24" fmla="*/ 2 w 20"/>
                <a:gd name="T25" fmla="*/ 0 h 161"/>
                <a:gd name="T26" fmla="*/ 0 w 20"/>
                <a:gd name="T27" fmla="*/ 0 h 161"/>
                <a:gd name="T28" fmla="*/ 0 w 20"/>
                <a:gd name="T29" fmla="*/ 2 h 161"/>
                <a:gd name="T30" fmla="*/ 2 w 20"/>
                <a:gd name="T31" fmla="*/ 0 h 16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0"/>
                <a:gd name="T49" fmla="*/ 0 h 161"/>
                <a:gd name="T50" fmla="*/ 20 w 20"/>
                <a:gd name="T51" fmla="*/ 161 h 161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0" h="161">
                  <a:moveTo>
                    <a:pt x="2" y="0"/>
                  </a:moveTo>
                  <a:lnTo>
                    <a:pt x="0" y="2"/>
                  </a:lnTo>
                  <a:lnTo>
                    <a:pt x="0" y="22"/>
                  </a:lnTo>
                  <a:lnTo>
                    <a:pt x="2" y="62"/>
                  </a:lnTo>
                  <a:lnTo>
                    <a:pt x="7" y="110"/>
                  </a:lnTo>
                  <a:lnTo>
                    <a:pt x="13" y="161"/>
                  </a:lnTo>
                  <a:lnTo>
                    <a:pt x="20" y="161"/>
                  </a:lnTo>
                  <a:lnTo>
                    <a:pt x="13" y="110"/>
                  </a:lnTo>
                  <a:lnTo>
                    <a:pt x="8" y="62"/>
                  </a:lnTo>
                  <a:lnTo>
                    <a:pt x="7" y="22"/>
                  </a:lnTo>
                  <a:lnTo>
                    <a:pt x="5" y="2"/>
                  </a:lnTo>
                  <a:lnTo>
                    <a:pt x="2" y="8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792" name="Rectangle 33"/>
            <p:cNvSpPr>
              <a:spLocks noChangeArrowheads="1"/>
            </p:cNvSpPr>
            <p:nvPr/>
          </p:nvSpPr>
          <p:spPr bwMode="auto">
            <a:xfrm>
              <a:off x="370" y="438"/>
              <a:ext cx="74" cy="85"/>
            </a:xfrm>
            <a:prstGeom prst="rect">
              <a:avLst/>
            </a:pr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793" name="Freeform 34"/>
            <p:cNvSpPr>
              <a:spLocks/>
            </p:cNvSpPr>
            <p:nvPr/>
          </p:nvSpPr>
          <p:spPr bwMode="auto">
            <a:xfrm>
              <a:off x="228" y="249"/>
              <a:ext cx="352" cy="456"/>
            </a:xfrm>
            <a:custGeom>
              <a:avLst/>
              <a:gdLst>
                <a:gd name="T0" fmla="*/ 241 w 352"/>
                <a:gd name="T1" fmla="*/ 1 h 456"/>
                <a:gd name="T2" fmla="*/ 229 w 352"/>
                <a:gd name="T3" fmla="*/ 14 h 456"/>
                <a:gd name="T4" fmla="*/ 216 w 352"/>
                <a:gd name="T5" fmla="*/ 41 h 456"/>
                <a:gd name="T6" fmla="*/ 205 w 352"/>
                <a:gd name="T7" fmla="*/ 90 h 456"/>
                <a:gd name="T8" fmla="*/ 198 w 352"/>
                <a:gd name="T9" fmla="*/ 149 h 456"/>
                <a:gd name="T10" fmla="*/ 195 w 352"/>
                <a:gd name="T11" fmla="*/ 193 h 456"/>
                <a:gd name="T12" fmla="*/ 198 w 352"/>
                <a:gd name="T13" fmla="*/ 211 h 456"/>
                <a:gd name="T14" fmla="*/ 205 w 352"/>
                <a:gd name="T15" fmla="*/ 211 h 456"/>
                <a:gd name="T16" fmla="*/ 221 w 352"/>
                <a:gd name="T17" fmla="*/ 211 h 456"/>
                <a:gd name="T18" fmla="*/ 249 w 352"/>
                <a:gd name="T19" fmla="*/ 211 h 456"/>
                <a:gd name="T20" fmla="*/ 287 w 352"/>
                <a:gd name="T21" fmla="*/ 205 h 456"/>
                <a:gd name="T22" fmla="*/ 319 w 352"/>
                <a:gd name="T23" fmla="*/ 196 h 456"/>
                <a:gd name="T24" fmla="*/ 336 w 352"/>
                <a:gd name="T25" fmla="*/ 186 h 456"/>
                <a:gd name="T26" fmla="*/ 352 w 352"/>
                <a:gd name="T27" fmla="*/ 166 h 456"/>
                <a:gd name="T28" fmla="*/ 341 w 352"/>
                <a:gd name="T29" fmla="*/ 281 h 456"/>
                <a:gd name="T30" fmla="*/ 319 w 352"/>
                <a:gd name="T31" fmla="*/ 270 h 456"/>
                <a:gd name="T32" fmla="*/ 291 w 352"/>
                <a:gd name="T33" fmla="*/ 261 h 456"/>
                <a:gd name="T34" fmla="*/ 262 w 352"/>
                <a:gd name="T35" fmla="*/ 256 h 456"/>
                <a:gd name="T36" fmla="*/ 237 w 352"/>
                <a:gd name="T37" fmla="*/ 252 h 456"/>
                <a:gd name="T38" fmla="*/ 210 w 352"/>
                <a:gd name="T39" fmla="*/ 251 h 456"/>
                <a:gd name="T40" fmla="*/ 205 w 352"/>
                <a:gd name="T41" fmla="*/ 251 h 456"/>
                <a:gd name="T42" fmla="*/ 195 w 352"/>
                <a:gd name="T43" fmla="*/ 252 h 456"/>
                <a:gd name="T44" fmla="*/ 195 w 352"/>
                <a:gd name="T45" fmla="*/ 270 h 456"/>
                <a:gd name="T46" fmla="*/ 195 w 352"/>
                <a:gd name="T47" fmla="*/ 290 h 456"/>
                <a:gd name="T48" fmla="*/ 200 w 352"/>
                <a:gd name="T49" fmla="*/ 352 h 456"/>
                <a:gd name="T50" fmla="*/ 210 w 352"/>
                <a:gd name="T51" fmla="*/ 409 h 456"/>
                <a:gd name="T52" fmla="*/ 218 w 352"/>
                <a:gd name="T53" fmla="*/ 433 h 456"/>
                <a:gd name="T54" fmla="*/ 234 w 352"/>
                <a:gd name="T55" fmla="*/ 454 h 456"/>
                <a:gd name="T56" fmla="*/ 116 w 352"/>
                <a:gd name="T57" fmla="*/ 454 h 456"/>
                <a:gd name="T58" fmla="*/ 124 w 352"/>
                <a:gd name="T59" fmla="*/ 440 h 456"/>
                <a:gd name="T60" fmla="*/ 139 w 352"/>
                <a:gd name="T61" fmla="*/ 408 h 456"/>
                <a:gd name="T62" fmla="*/ 144 w 352"/>
                <a:gd name="T63" fmla="*/ 393 h 456"/>
                <a:gd name="T64" fmla="*/ 149 w 352"/>
                <a:gd name="T65" fmla="*/ 379 h 456"/>
                <a:gd name="T66" fmla="*/ 152 w 352"/>
                <a:gd name="T67" fmla="*/ 353 h 456"/>
                <a:gd name="T68" fmla="*/ 159 w 352"/>
                <a:gd name="T69" fmla="*/ 312 h 456"/>
                <a:gd name="T70" fmla="*/ 160 w 352"/>
                <a:gd name="T71" fmla="*/ 270 h 456"/>
                <a:gd name="T72" fmla="*/ 159 w 352"/>
                <a:gd name="T73" fmla="*/ 254 h 456"/>
                <a:gd name="T74" fmla="*/ 154 w 352"/>
                <a:gd name="T75" fmla="*/ 252 h 456"/>
                <a:gd name="T76" fmla="*/ 149 w 352"/>
                <a:gd name="T77" fmla="*/ 252 h 456"/>
                <a:gd name="T78" fmla="*/ 134 w 352"/>
                <a:gd name="T79" fmla="*/ 251 h 456"/>
                <a:gd name="T80" fmla="*/ 105 w 352"/>
                <a:gd name="T81" fmla="*/ 252 h 456"/>
                <a:gd name="T82" fmla="*/ 75 w 352"/>
                <a:gd name="T83" fmla="*/ 256 h 456"/>
                <a:gd name="T84" fmla="*/ 44 w 352"/>
                <a:gd name="T85" fmla="*/ 265 h 456"/>
                <a:gd name="T86" fmla="*/ 19 w 352"/>
                <a:gd name="T87" fmla="*/ 276 h 456"/>
                <a:gd name="T88" fmla="*/ 1 w 352"/>
                <a:gd name="T89" fmla="*/ 285 h 456"/>
                <a:gd name="T90" fmla="*/ 0 w 352"/>
                <a:gd name="T91" fmla="*/ 168 h 456"/>
                <a:gd name="T92" fmla="*/ 18 w 352"/>
                <a:gd name="T93" fmla="*/ 180 h 456"/>
                <a:gd name="T94" fmla="*/ 54 w 352"/>
                <a:gd name="T95" fmla="*/ 198 h 456"/>
                <a:gd name="T96" fmla="*/ 72 w 352"/>
                <a:gd name="T97" fmla="*/ 205 h 456"/>
                <a:gd name="T98" fmla="*/ 109 w 352"/>
                <a:gd name="T99" fmla="*/ 209 h 456"/>
                <a:gd name="T100" fmla="*/ 141 w 352"/>
                <a:gd name="T101" fmla="*/ 211 h 456"/>
                <a:gd name="T102" fmla="*/ 160 w 352"/>
                <a:gd name="T103" fmla="*/ 202 h 456"/>
                <a:gd name="T104" fmla="*/ 164 w 352"/>
                <a:gd name="T105" fmla="*/ 213 h 456"/>
                <a:gd name="T106" fmla="*/ 160 w 352"/>
                <a:gd name="T107" fmla="*/ 214 h 456"/>
                <a:gd name="T108" fmla="*/ 160 w 352"/>
                <a:gd name="T109" fmla="*/ 195 h 456"/>
                <a:gd name="T110" fmla="*/ 162 w 352"/>
                <a:gd name="T111" fmla="*/ 177 h 456"/>
                <a:gd name="T112" fmla="*/ 160 w 352"/>
                <a:gd name="T113" fmla="*/ 157 h 456"/>
                <a:gd name="T114" fmla="*/ 155 w 352"/>
                <a:gd name="T115" fmla="*/ 122 h 456"/>
                <a:gd name="T116" fmla="*/ 150 w 352"/>
                <a:gd name="T117" fmla="*/ 95 h 456"/>
                <a:gd name="T118" fmla="*/ 147 w 352"/>
                <a:gd name="T119" fmla="*/ 68 h 456"/>
                <a:gd name="T120" fmla="*/ 141 w 352"/>
                <a:gd name="T121" fmla="*/ 41 h 456"/>
                <a:gd name="T122" fmla="*/ 126 w 352"/>
                <a:gd name="T123" fmla="*/ 12 h 456"/>
                <a:gd name="T124" fmla="*/ 114 w 352"/>
                <a:gd name="T125" fmla="*/ 0 h 45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352"/>
                <a:gd name="T190" fmla="*/ 0 h 456"/>
                <a:gd name="T191" fmla="*/ 352 w 352"/>
                <a:gd name="T192" fmla="*/ 456 h 45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352" h="456">
                  <a:moveTo>
                    <a:pt x="114" y="0"/>
                  </a:moveTo>
                  <a:lnTo>
                    <a:pt x="241" y="1"/>
                  </a:lnTo>
                  <a:lnTo>
                    <a:pt x="239" y="3"/>
                  </a:lnTo>
                  <a:lnTo>
                    <a:pt x="234" y="7"/>
                  </a:lnTo>
                  <a:lnTo>
                    <a:pt x="229" y="14"/>
                  </a:lnTo>
                  <a:lnTo>
                    <a:pt x="223" y="23"/>
                  </a:lnTo>
                  <a:lnTo>
                    <a:pt x="219" y="30"/>
                  </a:lnTo>
                  <a:lnTo>
                    <a:pt x="216" y="41"/>
                  </a:lnTo>
                  <a:lnTo>
                    <a:pt x="214" y="48"/>
                  </a:lnTo>
                  <a:lnTo>
                    <a:pt x="213" y="56"/>
                  </a:lnTo>
                  <a:lnTo>
                    <a:pt x="205" y="90"/>
                  </a:lnTo>
                  <a:lnTo>
                    <a:pt x="203" y="110"/>
                  </a:lnTo>
                  <a:lnTo>
                    <a:pt x="200" y="130"/>
                  </a:lnTo>
                  <a:lnTo>
                    <a:pt x="198" y="149"/>
                  </a:lnTo>
                  <a:lnTo>
                    <a:pt x="195" y="166"/>
                  </a:lnTo>
                  <a:lnTo>
                    <a:pt x="195" y="180"/>
                  </a:lnTo>
                  <a:lnTo>
                    <a:pt x="195" y="193"/>
                  </a:lnTo>
                  <a:lnTo>
                    <a:pt x="195" y="204"/>
                  </a:lnTo>
                  <a:lnTo>
                    <a:pt x="196" y="207"/>
                  </a:lnTo>
                  <a:lnTo>
                    <a:pt x="198" y="211"/>
                  </a:lnTo>
                  <a:lnTo>
                    <a:pt x="200" y="211"/>
                  </a:lnTo>
                  <a:lnTo>
                    <a:pt x="205" y="211"/>
                  </a:lnTo>
                  <a:lnTo>
                    <a:pt x="210" y="211"/>
                  </a:lnTo>
                  <a:lnTo>
                    <a:pt x="214" y="211"/>
                  </a:lnTo>
                  <a:lnTo>
                    <a:pt x="221" y="211"/>
                  </a:lnTo>
                  <a:lnTo>
                    <a:pt x="231" y="211"/>
                  </a:lnTo>
                  <a:lnTo>
                    <a:pt x="241" y="211"/>
                  </a:lnTo>
                  <a:lnTo>
                    <a:pt x="249" y="211"/>
                  </a:lnTo>
                  <a:lnTo>
                    <a:pt x="262" y="209"/>
                  </a:lnTo>
                  <a:lnTo>
                    <a:pt x="275" y="207"/>
                  </a:lnTo>
                  <a:lnTo>
                    <a:pt x="287" y="205"/>
                  </a:lnTo>
                  <a:lnTo>
                    <a:pt x="300" y="204"/>
                  </a:lnTo>
                  <a:lnTo>
                    <a:pt x="310" y="200"/>
                  </a:lnTo>
                  <a:lnTo>
                    <a:pt x="319" y="196"/>
                  </a:lnTo>
                  <a:lnTo>
                    <a:pt x="328" y="193"/>
                  </a:lnTo>
                  <a:lnTo>
                    <a:pt x="331" y="189"/>
                  </a:lnTo>
                  <a:lnTo>
                    <a:pt x="336" y="186"/>
                  </a:lnTo>
                  <a:lnTo>
                    <a:pt x="344" y="177"/>
                  </a:lnTo>
                  <a:lnTo>
                    <a:pt x="349" y="168"/>
                  </a:lnTo>
                  <a:lnTo>
                    <a:pt x="352" y="166"/>
                  </a:lnTo>
                  <a:lnTo>
                    <a:pt x="352" y="285"/>
                  </a:lnTo>
                  <a:lnTo>
                    <a:pt x="341" y="281"/>
                  </a:lnTo>
                  <a:lnTo>
                    <a:pt x="323" y="272"/>
                  </a:lnTo>
                  <a:lnTo>
                    <a:pt x="321" y="272"/>
                  </a:lnTo>
                  <a:lnTo>
                    <a:pt x="319" y="270"/>
                  </a:lnTo>
                  <a:lnTo>
                    <a:pt x="311" y="267"/>
                  </a:lnTo>
                  <a:lnTo>
                    <a:pt x="301" y="265"/>
                  </a:lnTo>
                  <a:lnTo>
                    <a:pt x="291" y="261"/>
                  </a:lnTo>
                  <a:lnTo>
                    <a:pt x="285" y="260"/>
                  </a:lnTo>
                  <a:lnTo>
                    <a:pt x="278" y="258"/>
                  </a:lnTo>
                  <a:lnTo>
                    <a:pt x="262" y="256"/>
                  </a:lnTo>
                  <a:lnTo>
                    <a:pt x="247" y="254"/>
                  </a:lnTo>
                  <a:lnTo>
                    <a:pt x="241" y="252"/>
                  </a:lnTo>
                  <a:lnTo>
                    <a:pt x="237" y="252"/>
                  </a:lnTo>
                  <a:lnTo>
                    <a:pt x="229" y="252"/>
                  </a:lnTo>
                  <a:lnTo>
                    <a:pt x="218" y="252"/>
                  </a:lnTo>
                  <a:lnTo>
                    <a:pt x="210" y="251"/>
                  </a:lnTo>
                  <a:lnTo>
                    <a:pt x="208" y="251"/>
                  </a:lnTo>
                  <a:lnTo>
                    <a:pt x="206" y="251"/>
                  </a:lnTo>
                  <a:lnTo>
                    <a:pt x="205" y="251"/>
                  </a:lnTo>
                  <a:lnTo>
                    <a:pt x="201" y="249"/>
                  </a:lnTo>
                  <a:lnTo>
                    <a:pt x="198" y="251"/>
                  </a:lnTo>
                  <a:lnTo>
                    <a:pt x="195" y="252"/>
                  </a:lnTo>
                  <a:lnTo>
                    <a:pt x="195" y="256"/>
                  </a:lnTo>
                  <a:lnTo>
                    <a:pt x="195" y="260"/>
                  </a:lnTo>
                  <a:lnTo>
                    <a:pt x="195" y="270"/>
                  </a:lnTo>
                  <a:lnTo>
                    <a:pt x="195" y="278"/>
                  </a:lnTo>
                  <a:lnTo>
                    <a:pt x="195" y="285"/>
                  </a:lnTo>
                  <a:lnTo>
                    <a:pt x="195" y="290"/>
                  </a:lnTo>
                  <a:lnTo>
                    <a:pt x="195" y="296"/>
                  </a:lnTo>
                  <a:lnTo>
                    <a:pt x="198" y="323"/>
                  </a:lnTo>
                  <a:lnTo>
                    <a:pt x="200" y="352"/>
                  </a:lnTo>
                  <a:lnTo>
                    <a:pt x="205" y="380"/>
                  </a:lnTo>
                  <a:lnTo>
                    <a:pt x="208" y="406"/>
                  </a:lnTo>
                  <a:lnTo>
                    <a:pt x="210" y="409"/>
                  </a:lnTo>
                  <a:lnTo>
                    <a:pt x="211" y="415"/>
                  </a:lnTo>
                  <a:lnTo>
                    <a:pt x="213" y="424"/>
                  </a:lnTo>
                  <a:lnTo>
                    <a:pt x="218" y="433"/>
                  </a:lnTo>
                  <a:lnTo>
                    <a:pt x="219" y="435"/>
                  </a:lnTo>
                  <a:lnTo>
                    <a:pt x="219" y="436"/>
                  </a:lnTo>
                  <a:lnTo>
                    <a:pt x="234" y="454"/>
                  </a:lnTo>
                  <a:lnTo>
                    <a:pt x="113" y="456"/>
                  </a:lnTo>
                  <a:lnTo>
                    <a:pt x="114" y="456"/>
                  </a:lnTo>
                  <a:lnTo>
                    <a:pt x="116" y="454"/>
                  </a:lnTo>
                  <a:lnTo>
                    <a:pt x="118" y="453"/>
                  </a:lnTo>
                  <a:lnTo>
                    <a:pt x="121" y="447"/>
                  </a:lnTo>
                  <a:lnTo>
                    <a:pt x="124" y="440"/>
                  </a:lnTo>
                  <a:lnTo>
                    <a:pt x="131" y="433"/>
                  </a:lnTo>
                  <a:lnTo>
                    <a:pt x="134" y="422"/>
                  </a:lnTo>
                  <a:lnTo>
                    <a:pt x="139" y="408"/>
                  </a:lnTo>
                  <a:lnTo>
                    <a:pt x="142" y="402"/>
                  </a:lnTo>
                  <a:lnTo>
                    <a:pt x="142" y="399"/>
                  </a:lnTo>
                  <a:lnTo>
                    <a:pt x="144" y="393"/>
                  </a:lnTo>
                  <a:lnTo>
                    <a:pt x="146" y="390"/>
                  </a:lnTo>
                  <a:lnTo>
                    <a:pt x="147" y="384"/>
                  </a:lnTo>
                  <a:lnTo>
                    <a:pt x="149" y="379"/>
                  </a:lnTo>
                  <a:lnTo>
                    <a:pt x="150" y="370"/>
                  </a:lnTo>
                  <a:lnTo>
                    <a:pt x="150" y="361"/>
                  </a:lnTo>
                  <a:lnTo>
                    <a:pt x="152" y="353"/>
                  </a:lnTo>
                  <a:lnTo>
                    <a:pt x="154" y="339"/>
                  </a:lnTo>
                  <a:lnTo>
                    <a:pt x="155" y="326"/>
                  </a:lnTo>
                  <a:lnTo>
                    <a:pt x="159" y="312"/>
                  </a:lnTo>
                  <a:lnTo>
                    <a:pt x="160" y="296"/>
                  </a:lnTo>
                  <a:lnTo>
                    <a:pt x="160" y="281"/>
                  </a:lnTo>
                  <a:lnTo>
                    <a:pt x="160" y="270"/>
                  </a:lnTo>
                  <a:lnTo>
                    <a:pt x="159" y="263"/>
                  </a:lnTo>
                  <a:lnTo>
                    <a:pt x="159" y="256"/>
                  </a:lnTo>
                  <a:lnTo>
                    <a:pt x="159" y="254"/>
                  </a:lnTo>
                  <a:lnTo>
                    <a:pt x="159" y="252"/>
                  </a:lnTo>
                  <a:lnTo>
                    <a:pt x="157" y="252"/>
                  </a:lnTo>
                  <a:lnTo>
                    <a:pt x="154" y="252"/>
                  </a:lnTo>
                  <a:lnTo>
                    <a:pt x="150" y="252"/>
                  </a:lnTo>
                  <a:lnTo>
                    <a:pt x="149" y="252"/>
                  </a:lnTo>
                  <a:lnTo>
                    <a:pt x="146" y="251"/>
                  </a:lnTo>
                  <a:lnTo>
                    <a:pt x="142" y="251"/>
                  </a:lnTo>
                  <a:lnTo>
                    <a:pt x="134" y="251"/>
                  </a:lnTo>
                  <a:lnTo>
                    <a:pt x="124" y="251"/>
                  </a:lnTo>
                  <a:lnTo>
                    <a:pt x="114" y="251"/>
                  </a:lnTo>
                  <a:lnTo>
                    <a:pt x="105" y="252"/>
                  </a:lnTo>
                  <a:lnTo>
                    <a:pt x="96" y="252"/>
                  </a:lnTo>
                  <a:lnTo>
                    <a:pt x="88" y="254"/>
                  </a:lnTo>
                  <a:lnTo>
                    <a:pt x="75" y="256"/>
                  </a:lnTo>
                  <a:lnTo>
                    <a:pt x="68" y="258"/>
                  </a:lnTo>
                  <a:lnTo>
                    <a:pt x="60" y="260"/>
                  </a:lnTo>
                  <a:lnTo>
                    <a:pt x="44" y="265"/>
                  </a:lnTo>
                  <a:lnTo>
                    <a:pt x="34" y="267"/>
                  </a:lnTo>
                  <a:lnTo>
                    <a:pt x="26" y="272"/>
                  </a:lnTo>
                  <a:lnTo>
                    <a:pt x="19" y="276"/>
                  </a:lnTo>
                  <a:lnTo>
                    <a:pt x="13" y="279"/>
                  </a:lnTo>
                  <a:lnTo>
                    <a:pt x="8" y="283"/>
                  </a:lnTo>
                  <a:lnTo>
                    <a:pt x="1" y="285"/>
                  </a:lnTo>
                  <a:lnTo>
                    <a:pt x="0" y="285"/>
                  </a:lnTo>
                  <a:lnTo>
                    <a:pt x="0" y="166"/>
                  </a:lnTo>
                  <a:lnTo>
                    <a:pt x="0" y="168"/>
                  </a:lnTo>
                  <a:lnTo>
                    <a:pt x="3" y="169"/>
                  </a:lnTo>
                  <a:lnTo>
                    <a:pt x="9" y="175"/>
                  </a:lnTo>
                  <a:lnTo>
                    <a:pt x="18" y="180"/>
                  </a:lnTo>
                  <a:lnTo>
                    <a:pt x="27" y="186"/>
                  </a:lnTo>
                  <a:lnTo>
                    <a:pt x="37" y="191"/>
                  </a:lnTo>
                  <a:lnTo>
                    <a:pt x="54" y="198"/>
                  </a:lnTo>
                  <a:lnTo>
                    <a:pt x="60" y="202"/>
                  </a:lnTo>
                  <a:lnTo>
                    <a:pt x="67" y="204"/>
                  </a:lnTo>
                  <a:lnTo>
                    <a:pt x="72" y="205"/>
                  </a:lnTo>
                  <a:lnTo>
                    <a:pt x="80" y="205"/>
                  </a:lnTo>
                  <a:lnTo>
                    <a:pt x="100" y="209"/>
                  </a:lnTo>
                  <a:lnTo>
                    <a:pt x="109" y="209"/>
                  </a:lnTo>
                  <a:lnTo>
                    <a:pt x="121" y="209"/>
                  </a:lnTo>
                  <a:lnTo>
                    <a:pt x="131" y="211"/>
                  </a:lnTo>
                  <a:lnTo>
                    <a:pt x="141" y="211"/>
                  </a:lnTo>
                  <a:lnTo>
                    <a:pt x="150" y="207"/>
                  </a:lnTo>
                  <a:lnTo>
                    <a:pt x="159" y="204"/>
                  </a:lnTo>
                  <a:lnTo>
                    <a:pt x="160" y="202"/>
                  </a:lnTo>
                  <a:lnTo>
                    <a:pt x="164" y="205"/>
                  </a:lnTo>
                  <a:lnTo>
                    <a:pt x="164" y="207"/>
                  </a:lnTo>
                  <a:lnTo>
                    <a:pt x="164" y="213"/>
                  </a:lnTo>
                  <a:lnTo>
                    <a:pt x="164" y="216"/>
                  </a:lnTo>
                  <a:lnTo>
                    <a:pt x="162" y="216"/>
                  </a:lnTo>
                  <a:lnTo>
                    <a:pt x="160" y="214"/>
                  </a:lnTo>
                  <a:lnTo>
                    <a:pt x="160" y="209"/>
                  </a:lnTo>
                  <a:lnTo>
                    <a:pt x="160" y="205"/>
                  </a:lnTo>
                  <a:lnTo>
                    <a:pt x="160" y="195"/>
                  </a:lnTo>
                  <a:lnTo>
                    <a:pt x="160" y="187"/>
                  </a:lnTo>
                  <a:lnTo>
                    <a:pt x="160" y="182"/>
                  </a:lnTo>
                  <a:lnTo>
                    <a:pt x="162" y="177"/>
                  </a:lnTo>
                  <a:lnTo>
                    <a:pt x="160" y="173"/>
                  </a:lnTo>
                  <a:lnTo>
                    <a:pt x="160" y="166"/>
                  </a:lnTo>
                  <a:lnTo>
                    <a:pt x="160" y="157"/>
                  </a:lnTo>
                  <a:lnTo>
                    <a:pt x="159" y="146"/>
                  </a:lnTo>
                  <a:lnTo>
                    <a:pt x="157" y="133"/>
                  </a:lnTo>
                  <a:lnTo>
                    <a:pt x="155" y="122"/>
                  </a:lnTo>
                  <a:lnTo>
                    <a:pt x="154" y="115"/>
                  </a:lnTo>
                  <a:lnTo>
                    <a:pt x="154" y="108"/>
                  </a:lnTo>
                  <a:lnTo>
                    <a:pt x="150" y="95"/>
                  </a:lnTo>
                  <a:lnTo>
                    <a:pt x="150" y="83"/>
                  </a:lnTo>
                  <a:lnTo>
                    <a:pt x="149" y="75"/>
                  </a:lnTo>
                  <a:lnTo>
                    <a:pt x="147" y="68"/>
                  </a:lnTo>
                  <a:lnTo>
                    <a:pt x="146" y="59"/>
                  </a:lnTo>
                  <a:lnTo>
                    <a:pt x="142" y="48"/>
                  </a:lnTo>
                  <a:lnTo>
                    <a:pt x="141" y="41"/>
                  </a:lnTo>
                  <a:lnTo>
                    <a:pt x="137" y="34"/>
                  </a:lnTo>
                  <a:lnTo>
                    <a:pt x="132" y="25"/>
                  </a:lnTo>
                  <a:lnTo>
                    <a:pt x="126" y="12"/>
                  </a:lnTo>
                  <a:lnTo>
                    <a:pt x="119" y="3"/>
                  </a:lnTo>
                  <a:lnTo>
                    <a:pt x="116" y="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794" name="Freeform 35"/>
            <p:cNvSpPr>
              <a:spLocks/>
            </p:cNvSpPr>
            <p:nvPr/>
          </p:nvSpPr>
          <p:spPr bwMode="auto">
            <a:xfrm>
              <a:off x="342" y="247"/>
              <a:ext cx="128" cy="5"/>
            </a:xfrm>
            <a:custGeom>
              <a:avLst/>
              <a:gdLst>
                <a:gd name="T0" fmla="*/ 128 w 128"/>
                <a:gd name="T1" fmla="*/ 5 h 5"/>
                <a:gd name="T2" fmla="*/ 127 w 128"/>
                <a:gd name="T3" fmla="*/ 0 h 5"/>
                <a:gd name="T4" fmla="*/ 0 w 128"/>
                <a:gd name="T5" fmla="*/ 0 h 5"/>
                <a:gd name="T6" fmla="*/ 0 w 128"/>
                <a:gd name="T7" fmla="*/ 5 h 5"/>
                <a:gd name="T8" fmla="*/ 127 w 128"/>
                <a:gd name="T9" fmla="*/ 5 h 5"/>
                <a:gd name="T10" fmla="*/ 128 w 128"/>
                <a:gd name="T11" fmla="*/ 5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8"/>
                <a:gd name="T19" fmla="*/ 0 h 5"/>
                <a:gd name="T20" fmla="*/ 128 w 128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8" h="5">
                  <a:moveTo>
                    <a:pt x="128" y="5"/>
                  </a:moveTo>
                  <a:lnTo>
                    <a:pt x="127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127" y="5"/>
                  </a:lnTo>
                  <a:lnTo>
                    <a:pt x="128" y="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795" name="Freeform 36"/>
            <p:cNvSpPr>
              <a:spLocks/>
            </p:cNvSpPr>
            <p:nvPr/>
          </p:nvSpPr>
          <p:spPr bwMode="auto">
            <a:xfrm>
              <a:off x="456" y="247"/>
              <a:ext cx="14" cy="20"/>
            </a:xfrm>
            <a:custGeom>
              <a:avLst/>
              <a:gdLst>
                <a:gd name="T0" fmla="*/ 3 w 14"/>
                <a:gd name="T1" fmla="*/ 20 h 20"/>
                <a:gd name="T2" fmla="*/ 3 w 14"/>
                <a:gd name="T3" fmla="*/ 20 h 20"/>
                <a:gd name="T4" fmla="*/ 13 w 14"/>
                <a:gd name="T5" fmla="*/ 7 h 20"/>
                <a:gd name="T6" fmla="*/ 14 w 14"/>
                <a:gd name="T7" fmla="*/ 5 h 20"/>
                <a:gd name="T8" fmla="*/ 13 w 14"/>
                <a:gd name="T9" fmla="*/ 0 h 20"/>
                <a:gd name="T10" fmla="*/ 9 w 14"/>
                <a:gd name="T11" fmla="*/ 3 h 20"/>
                <a:gd name="T12" fmla="*/ 0 w 14"/>
                <a:gd name="T13" fmla="*/ 14 h 20"/>
                <a:gd name="T14" fmla="*/ 0 w 14"/>
                <a:gd name="T15" fmla="*/ 14 h 20"/>
                <a:gd name="T16" fmla="*/ 3 w 14"/>
                <a:gd name="T17" fmla="*/ 20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"/>
                <a:gd name="T28" fmla="*/ 0 h 20"/>
                <a:gd name="T29" fmla="*/ 14 w 14"/>
                <a:gd name="T30" fmla="*/ 20 h 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" h="20">
                  <a:moveTo>
                    <a:pt x="3" y="20"/>
                  </a:moveTo>
                  <a:lnTo>
                    <a:pt x="3" y="20"/>
                  </a:lnTo>
                  <a:lnTo>
                    <a:pt x="13" y="7"/>
                  </a:lnTo>
                  <a:lnTo>
                    <a:pt x="14" y="5"/>
                  </a:lnTo>
                  <a:lnTo>
                    <a:pt x="13" y="0"/>
                  </a:lnTo>
                  <a:lnTo>
                    <a:pt x="9" y="3"/>
                  </a:lnTo>
                  <a:lnTo>
                    <a:pt x="0" y="14"/>
                  </a:lnTo>
                  <a:lnTo>
                    <a:pt x="3" y="2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796" name="Freeform 37"/>
            <p:cNvSpPr>
              <a:spLocks/>
            </p:cNvSpPr>
            <p:nvPr/>
          </p:nvSpPr>
          <p:spPr bwMode="auto">
            <a:xfrm>
              <a:off x="439" y="261"/>
              <a:ext cx="20" cy="45"/>
            </a:xfrm>
            <a:custGeom>
              <a:avLst/>
              <a:gdLst>
                <a:gd name="T0" fmla="*/ 3 w 20"/>
                <a:gd name="T1" fmla="*/ 45 h 45"/>
                <a:gd name="T2" fmla="*/ 3 w 20"/>
                <a:gd name="T3" fmla="*/ 45 h 45"/>
                <a:gd name="T4" fmla="*/ 8 w 20"/>
                <a:gd name="T5" fmla="*/ 29 h 45"/>
                <a:gd name="T6" fmla="*/ 10 w 20"/>
                <a:gd name="T7" fmla="*/ 20 h 45"/>
                <a:gd name="T8" fmla="*/ 15 w 20"/>
                <a:gd name="T9" fmla="*/ 13 h 45"/>
                <a:gd name="T10" fmla="*/ 20 w 20"/>
                <a:gd name="T11" fmla="*/ 6 h 45"/>
                <a:gd name="T12" fmla="*/ 17 w 20"/>
                <a:gd name="T13" fmla="*/ 0 h 45"/>
                <a:gd name="T14" fmla="*/ 10 w 20"/>
                <a:gd name="T15" fmla="*/ 9 h 45"/>
                <a:gd name="T16" fmla="*/ 7 w 20"/>
                <a:gd name="T17" fmla="*/ 17 h 45"/>
                <a:gd name="T18" fmla="*/ 3 w 20"/>
                <a:gd name="T19" fmla="*/ 27 h 45"/>
                <a:gd name="T20" fmla="*/ 0 w 20"/>
                <a:gd name="T21" fmla="*/ 44 h 45"/>
                <a:gd name="T22" fmla="*/ 0 w 20"/>
                <a:gd name="T23" fmla="*/ 44 h 45"/>
                <a:gd name="T24" fmla="*/ 3 w 20"/>
                <a:gd name="T25" fmla="*/ 45 h 4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0"/>
                <a:gd name="T40" fmla="*/ 0 h 45"/>
                <a:gd name="T41" fmla="*/ 20 w 20"/>
                <a:gd name="T42" fmla="*/ 45 h 4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0" h="45">
                  <a:moveTo>
                    <a:pt x="3" y="45"/>
                  </a:moveTo>
                  <a:lnTo>
                    <a:pt x="3" y="45"/>
                  </a:lnTo>
                  <a:lnTo>
                    <a:pt x="8" y="29"/>
                  </a:lnTo>
                  <a:lnTo>
                    <a:pt x="10" y="20"/>
                  </a:lnTo>
                  <a:lnTo>
                    <a:pt x="15" y="13"/>
                  </a:lnTo>
                  <a:lnTo>
                    <a:pt x="20" y="6"/>
                  </a:lnTo>
                  <a:lnTo>
                    <a:pt x="17" y="0"/>
                  </a:lnTo>
                  <a:lnTo>
                    <a:pt x="10" y="9"/>
                  </a:lnTo>
                  <a:lnTo>
                    <a:pt x="7" y="17"/>
                  </a:lnTo>
                  <a:lnTo>
                    <a:pt x="3" y="27"/>
                  </a:lnTo>
                  <a:lnTo>
                    <a:pt x="0" y="44"/>
                  </a:lnTo>
                  <a:lnTo>
                    <a:pt x="3" y="4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797" name="Freeform 38"/>
            <p:cNvSpPr>
              <a:spLocks/>
            </p:cNvSpPr>
            <p:nvPr/>
          </p:nvSpPr>
          <p:spPr bwMode="auto">
            <a:xfrm>
              <a:off x="426" y="305"/>
              <a:ext cx="16" cy="74"/>
            </a:xfrm>
            <a:custGeom>
              <a:avLst/>
              <a:gdLst>
                <a:gd name="T0" fmla="*/ 5 w 16"/>
                <a:gd name="T1" fmla="*/ 74 h 74"/>
                <a:gd name="T2" fmla="*/ 5 w 16"/>
                <a:gd name="T3" fmla="*/ 74 h 74"/>
                <a:gd name="T4" fmla="*/ 7 w 16"/>
                <a:gd name="T5" fmla="*/ 54 h 74"/>
                <a:gd name="T6" fmla="*/ 10 w 16"/>
                <a:gd name="T7" fmla="*/ 36 h 74"/>
                <a:gd name="T8" fmla="*/ 13 w 16"/>
                <a:gd name="T9" fmla="*/ 18 h 74"/>
                <a:gd name="T10" fmla="*/ 16 w 16"/>
                <a:gd name="T11" fmla="*/ 1 h 74"/>
                <a:gd name="T12" fmla="*/ 13 w 16"/>
                <a:gd name="T13" fmla="*/ 0 h 74"/>
                <a:gd name="T14" fmla="*/ 8 w 16"/>
                <a:gd name="T15" fmla="*/ 16 h 74"/>
                <a:gd name="T16" fmla="*/ 5 w 16"/>
                <a:gd name="T17" fmla="*/ 34 h 74"/>
                <a:gd name="T18" fmla="*/ 2 w 16"/>
                <a:gd name="T19" fmla="*/ 52 h 74"/>
                <a:gd name="T20" fmla="*/ 0 w 16"/>
                <a:gd name="T21" fmla="*/ 72 h 74"/>
                <a:gd name="T22" fmla="*/ 0 w 16"/>
                <a:gd name="T23" fmla="*/ 72 h 74"/>
                <a:gd name="T24" fmla="*/ 5 w 16"/>
                <a:gd name="T25" fmla="*/ 74 h 7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"/>
                <a:gd name="T40" fmla="*/ 0 h 74"/>
                <a:gd name="T41" fmla="*/ 16 w 16"/>
                <a:gd name="T42" fmla="*/ 74 h 7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" h="74">
                  <a:moveTo>
                    <a:pt x="5" y="74"/>
                  </a:moveTo>
                  <a:lnTo>
                    <a:pt x="5" y="74"/>
                  </a:lnTo>
                  <a:lnTo>
                    <a:pt x="7" y="54"/>
                  </a:lnTo>
                  <a:lnTo>
                    <a:pt x="10" y="36"/>
                  </a:lnTo>
                  <a:lnTo>
                    <a:pt x="13" y="18"/>
                  </a:lnTo>
                  <a:lnTo>
                    <a:pt x="16" y="1"/>
                  </a:lnTo>
                  <a:lnTo>
                    <a:pt x="13" y="0"/>
                  </a:lnTo>
                  <a:lnTo>
                    <a:pt x="8" y="16"/>
                  </a:lnTo>
                  <a:lnTo>
                    <a:pt x="5" y="34"/>
                  </a:lnTo>
                  <a:lnTo>
                    <a:pt x="2" y="52"/>
                  </a:lnTo>
                  <a:lnTo>
                    <a:pt x="0" y="72"/>
                  </a:lnTo>
                  <a:lnTo>
                    <a:pt x="5" y="7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798" name="Freeform 39"/>
            <p:cNvSpPr>
              <a:spLocks/>
            </p:cNvSpPr>
            <p:nvPr/>
          </p:nvSpPr>
          <p:spPr bwMode="auto">
            <a:xfrm>
              <a:off x="419" y="377"/>
              <a:ext cx="12" cy="65"/>
            </a:xfrm>
            <a:custGeom>
              <a:avLst/>
              <a:gdLst>
                <a:gd name="T0" fmla="*/ 5 w 12"/>
                <a:gd name="T1" fmla="*/ 65 h 65"/>
                <a:gd name="T2" fmla="*/ 5 w 12"/>
                <a:gd name="T3" fmla="*/ 65 h 65"/>
                <a:gd name="T4" fmla="*/ 5 w 12"/>
                <a:gd name="T5" fmla="*/ 52 h 65"/>
                <a:gd name="T6" fmla="*/ 7 w 12"/>
                <a:gd name="T7" fmla="*/ 38 h 65"/>
                <a:gd name="T8" fmla="*/ 10 w 12"/>
                <a:gd name="T9" fmla="*/ 21 h 65"/>
                <a:gd name="T10" fmla="*/ 12 w 12"/>
                <a:gd name="T11" fmla="*/ 2 h 65"/>
                <a:gd name="T12" fmla="*/ 7 w 12"/>
                <a:gd name="T13" fmla="*/ 0 h 65"/>
                <a:gd name="T14" fmla="*/ 4 w 12"/>
                <a:gd name="T15" fmla="*/ 20 h 65"/>
                <a:gd name="T16" fmla="*/ 4 w 12"/>
                <a:gd name="T17" fmla="*/ 38 h 65"/>
                <a:gd name="T18" fmla="*/ 2 w 12"/>
                <a:gd name="T19" fmla="*/ 50 h 65"/>
                <a:gd name="T20" fmla="*/ 0 w 12"/>
                <a:gd name="T21" fmla="*/ 65 h 65"/>
                <a:gd name="T22" fmla="*/ 0 w 12"/>
                <a:gd name="T23" fmla="*/ 65 h 65"/>
                <a:gd name="T24" fmla="*/ 5 w 12"/>
                <a:gd name="T25" fmla="*/ 65 h 6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2"/>
                <a:gd name="T40" fmla="*/ 0 h 65"/>
                <a:gd name="T41" fmla="*/ 12 w 12"/>
                <a:gd name="T42" fmla="*/ 65 h 6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2" h="65">
                  <a:moveTo>
                    <a:pt x="5" y="65"/>
                  </a:moveTo>
                  <a:lnTo>
                    <a:pt x="5" y="65"/>
                  </a:lnTo>
                  <a:lnTo>
                    <a:pt x="5" y="52"/>
                  </a:lnTo>
                  <a:lnTo>
                    <a:pt x="7" y="38"/>
                  </a:lnTo>
                  <a:lnTo>
                    <a:pt x="10" y="21"/>
                  </a:lnTo>
                  <a:lnTo>
                    <a:pt x="12" y="2"/>
                  </a:lnTo>
                  <a:lnTo>
                    <a:pt x="7" y="0"/>
                  </a:lnTo>
                  <a:lnTo>
                    <a:pt x="4" y="20"/>
                  </a:lnTo>
                  <a:lnTo>
                    <a:pt x="4" y="38"/>
                  </a:lnTo>
                  <a:lnTo>
                    <a:pt x="2" y="50"/>
                  </a:lnTo>
                  <a:lnTo>
                    <a:pt x="0" y="65"/>
                  </a:lnTo>
                  <a:lnTo>
                    <a:pt x="5" y="6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799" name="Freeform 40"/>
            <p:cNvSpPr>
              <a:spLocks/>
            </p:cNvSpPr>
            <p:nvPr/>
          </p:nvSpPr>
          <p:spPr bwMode="auto">
            <a:xfrm>
              <a:off x="419" y="442"/>
              <a:ext cx="7" cy="20"/>
            </a:xfrm>
            <a:custGeom>
              <a:avLst/>
              <a:gdLst>
                <a:gd name="T0" fmla="*/ 7 w 7"/>
                <a:gd name="T1" fmla="*/ 14 h 20"/>
                <a:gd name="T2" fmla="*/ 7 w 7"/>
                <a:gd name="T3" fmla="*/ 14 h 20"/>
                <a:gd name="T4" fmla="*/ 7 w 7"/>
                <a:gd name="T5" fmla="*/ 12 h 20"/>
                <a:gd name="T6" fmla="*/ 5 w 7"/>
                <a:gd name="T7" fmla="*/ 0 h 20"/>
                <a:gd name="T8" fmla="*/ 0 w 7"/>
                <a:gd name="T9" fmla="*/ 0 h 20"/>
                <a:gd name="T10" fmla="*/ 2 w 7"/>
                <a:gd name="T11" fmla="*/ 14 h 20"/>
                <a:gd name="T12" fmla="*/ 5 w 7"/>
                <a:gd name="T13" fmla="*/ 20 h 20"/>
                <a:gd name="T14" fmla="*/ 5 w 7"/>
                <a:gd name="T15" fmla="*/ 20 h 20"/>
                <a:gd name="T16" fmla="*/ 7 w 7"/>
                <a:gd name="T17" fmla="*/ 14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"/>
                <a:gd name="T28" fmla="*/ 0 h 20"/>
                <a:gd name="T29" fmla="*/ 7 w 7"/>
                <a:gd name="T30" fmla="*/ 20 h 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" h="20">
                  <a:moveTo>
                    <a:pt x="7" y="14"/>
                  </a:moveTo>
                  <a:lnTo>
                    <a:pt x="7" y="14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4"/>
                  </a:lnTo>
                  <a:lnTo>
                    <a:pt x="5" y="20"/>
                  </a:lnTo>
                  <a:lnTo>
                    <a:pt x="7" y="1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800" name="Freeform 41"/>
            <p:cNvSpPr>
              <a:spLocks/>
            </p:cNvSpPr>
            <p:nvPr/>
          </p:nvSpPr>
          <p:spPr bwMode="auto">
            <a:xfrm>
              <a:off x="424" y="456"/>
              <a:ext cx="35" cy="7"/>
            </a:xfrm>
            <a:custGeom>
              <a:avLst/>
              <a:gdLst>
                <a:gd name="T0" fmla="*/ 35 w 35"/>
                <a:gd name="T1" fmla="*/ 0 h 7"/>
                <a:gd name="T2" fmla="*/ 35 w 35"/>
                <a:gd name="T3" fmla="*/ 0 h 7"/>
                <a:gd name="T4" fmla="*/ 9 w 35"/>
                <a:gd name="T5" fmla="*/ 0 h 7"/>
                <a:gd name="T6" fmla="*/ 2 w 35"/>
                <a:gd name="T7" fmla="*/ 0 h 7"/>
                <a:gd name="T8" fmla="*/ 0 w 35"/>
                <a:gd name="T9" fmla="*/ 6 h 7"/>
                <a:gd name="T10" fmla="*/ 9 w 35"/>
                <a:gd name="T11" fmla="*/ 7 h 7"/>
                <a:gd name="T12" fmla="*/ 35 w 35"/>
                <a:gd name="T13" fmla="*/ 7 h 7"/>
                <a:gd name="T14" fmla="*/ 35 w 35"/>
                <a:gd name="T15" fmla="*/ 7 h 7"/>
                <a:gd name="T16" fmla="*/ 35 w 35"/>
                <a:gd name="T17" fmla="*/ 0 h 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5"/>
                <a:gd name="T28" fmla="*/ 0 h 7"/>
                <a:gd name="T29" fmla="*/ 35 w 35"/>
                <a:gd name="T30" fmla="*/ 7 h 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5" h="7">
                  <a:moveTo>
                    <a:pt x="35" y="0"/>
                  </a:moveTo>
                  <a:lnTo>
                    <a:pt x="35" y="0"/>
                  </a:lnTo>
                  <a:lnTo>
                    <a:pt x="9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9" y="7"/>
                  </a:lnTo>
                  <a:lnTo>
                    <a:pt x="35" y="7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801" name="Freeform 42"/>
            <p:cNvSpPr>
              <a:spLocks/>
            </p:cNvSpPr>
            <p:nvPr/>
          </p:nvSpPr>
          <p:spPr bwMode="auto">
            <a:xfrm>
              <a:off x="459" y="453"/>
              <a:ext cx="56" cy="10"/>
            </a:xfrm>
            <a:custGeom>
              <a:avLst/>
              <a:gdLst>
                <a:gd name="T0" fmla="*/ 56 w 56"/>
                <a:gd name="T1" fmla="*/ 0 h 10"/>
                <a:gd name="T2" fmla="*/ 56 w 56"/>
                <a:gd name="T3" fmla="*/ 0 h 10"/>
                <a:gd name="T4" fmla="*/ 42 w 56"/>
                <a:gd name="T5" fmla="*/ 1 h 10"/>
                <a:gd name="T6" fmla="*/ 31 w 56"/>
                <a:gd name="T7" fmla="*/ 1 h 10"/>
                <a:gd name="T8" fmla="*/ 18 w 56"/>
                <a:gd name="T9" fmla="*/ 3 h 10"/>
                <a:gd name="T10" fmla="*/ 0 w 56"/>
                <a:gd name="T11" fmla="*/ 3 h 10"/>
                <a:gd name="T12" fmla="*/ 0 w 56"/>
                <a:gd name="T13" fmla="*/ 10 h 10"/>
                <a:gd name="T14" fmla="*/ 18 w 56"/>
                <a:gd name="T15" fmla="*/ 10 h 10"/>
                <a:gd name="T16" fmla="*/ 31 w 56"/>
                <a:gd name="T17" fmla="*/ 9 h 10"/>
                <a:gd name="T18" fmla="*/ 44 w 56"/>
                <a:gd name="T19" fmla="*/ 7 h 10"/>
                <a:gd name="T20" fmla="*/ 56 w 56"/>
                <a:gd name="T21" fmla="*/ 5 h 10"/>
                <a:gd name="T22" fmla="*/ 56 w 56"/>
                <a:gd name="T23" fmla="*/ 5 h 10"/>
                <a:gd name="T24" fmla="*/ 56 w 56"/>
                <a:gd name="T25" fmla="*/ 0 h 1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6"/>
                <a:gd name="T40" fmla="*/ 0 h 10"/>
                <a:gd name="T41" fmla="*/ 56 w 56"/>
                <a:gd name="T42" fmla="*/ 10 h 1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6" h="10">
                  <a:moveTo>
                    <a:pt x="56" y="0"/>
                  </a:moveTo>
                  <a:lnTo>
                    <a:pt x="56" y="0"/>
                  </a:lnTo>
                  <a:lnTo>
                    <a:pt x="42" y="1"/>
                  </a:lnTo>
                  <a:lnTo>
                    <a:pt x="31" y="1"/>
                  </a:lnTo>
                  <a:lnTo>
                    <a:pt x="18" y="3"/>
                  </a:lnTo>
                  <a:lnTo>
                    <a:pt x="0" y="3"/>
                  </a:lnTo>
                  <a:lnTo>
                    <a:pt x="0" y="10"/>
                  </a:lnTo>
                  <a:lnTo>
                    <a:pt x="18" y="10"/>
                  </a:lnTo>
                  <a:lnTo>
                    <a:pt x="31" y="9"/>
                  </a:lnTo>
                  <a:lnTo>
                    <a:pt x="44" y="7"/>
                  </a:lnTo>
                  <a:lnTo>
                    <a:pt x="56" y="5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802" name="Freeform 43"/>
            <p:cNvSpPr>
              <a:spLocks/>
            </p:cNvSpPr>
            <p:nvPr/>
          </p:nvSpPr>
          <p:spPr bwMode="auto">
            <a:xfrm>
              <a:off x="515" y="440"/>
              <a:ext cx="41" cy="18"/>
            </a:xfrm>
            <a:custGeom>
              <a:avLst/>
              <a:gdLst>
                <a:gd name="T0" fmla="*/ 39 w 41"/>
                <a:gd name="T1" fmla="*/ 0 h 18"/>
                <a:gd name="T2" fmla="*/ 39 w 41"/>
                <a:gd name="T3" fmla="*/ 0 h 18"/>
                <a:gd name="T4" fmla="*/ 31 w 41"/>
                <a:gd name="T5" fmla="*/ 4 h 18"/>
                <a:gd name="T6" fmla="*/ 23 w 41"/>
                <a:gd name="T7" fmla="*/ 5 h 18"/>
                <a:gd name="T8" fmla="*/ 13 w 41"/>
                <a:gd name="T9" fmla="*/ 9 h 18"/>
                <a:gd name="T10" fmla="*/ 0 w 41"/>
                <a:gd name="T11" fmla="*/ 13 h 18"/>
                <a:gd name="T12" fmla="*/ 0 w 41"/>
                <a:gd name="T13" fmla="*/ 18 h 18"/>
                <a:gd name="T14" fmla="*/ 14 w 41"/>
                <a:gd name="T15" fmla="*/ 14 h 18"/>
                <a:gd name="T16" fmla="*/ 23 w 41"/>
                <a:gd name="T17" fmla="*/ 13 h 18"/>
                <a:gd name="T18" fmla="*/ 32 w 41"/>
                <a:gd name="T19" fmla="*/ 9 h 18"/>
                <a:gd name="T20" fmla="*/ 41 w 41"/>
                <a:gd name="T21" fmla="*/ 5 h 18"/>
                <a:gd name="T22" fmla="*/ 41 w 41"/>
                <a:gd name="T23" fmla="*/ 5 h 18"/>
                <a:gd name="T24" fmla="*/ 39 w 41"/>
                <a:gd name="T25" fmla="*/ 0 h 1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1"/>
                <a:gd name="T40" fmla="*/ 0 h 18"/>
                <a:gd name="T41" fmla="*/ 41 w 41"/>
                <a:gd name="T42" fmla="*/ 18 h 1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1" h="18">
                  <a:moveTo>
                    <a:pt x="39" y="0"/>
                  </a:moveTo>
                  <a:lnTo>
                    <a:pt x="39" y="0"/>
                  </a:lnTo>
                  <a:lnTo>
                    <a:pt x="31" y="4"/>
                  </a:lnTo>
                  <a:lnTo>
                    <a:pt x="23" y="5"/>
                  </a:lnTo>
                  <a:lnTo>
                    <a:pt x="13" y="9"/>
                  </a:lnTo>
                  <a:lnTo>
                    <a:pt x="0" y="13"/>
                  </a:lnTo>
                  <a:lnTo>
                    <a:pt x="0" y="18"/>
                  </a:lnTo>
                  <a:lnTo>
                    <a:pt x="14" y="14"/>
                  </a:lnTo>
                  <a:lnTo>
                    <a:pt x="23" y="13"/>
                  </a:lnTo>
                  <a:lnTo>
                    <a:pt x="32" y="9"/>
                  </a:lnTo>
                  <a:lnTo>
                    <a:pt x="41" y="5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803" name="Freeform 44"/>
            <p:cNvSpPr>
              <a:spLocks/>
            </p:cNvSpPr>
            <p:nvPr/>
          </p:nvSpPr>
          <p:spPr bwMode="auto">
            <a:xfrm>
              <a:off x="554" y="415"/>
              <a:ext cx="28" cy="30"/>
            </a:xfrm>
            <a:custGeom>
              <a:avLst/>
              <a:gdLst>
                <a:gd name="T0" fmla="*/ 28 w 28"/>
                <a:gd name="T1" fmla="*/ 0 h 30"/>
                <a:gd name="T2" fmla="*/ 28 w 28"/>
                <a:gd name="T3" fmla="*/ 0 h 30"/>
                <a:gd name="T4" fmla="*/ 16 w 28"/>
                <a:gd name="T5" fmla="*/ 9 h 30"/>
                <a:gd name="T6" fmla="*/ 0 w 28"/>
                <a:gd name="T7" fmla="*/ 25 h 30"/>
                <a:gd name="T8" fmla="*/ 2 w 28"/>
                <a:gd name="T9" fmla="*/ 30 h 30"/>
                <a:gd name="T10" fmla="*/ 20 w 28"/>
                <a:gd name="T11" fmla="*/ 12 h 30"/>
                <a:gd name="T12" fmla="*/ 23 w 28"/>
                <a:gd name="T13" fmla="*/ 0 h 30"/>
                <a:gd name="T14" fmla="*/ 23 w 28"/>
                <a:gd name="T15" fmla="*/ 0 h 30"/>
                <a:gd name="T16" fmla="*/ 28 w 28"/>
                <a:gd name="T17" fmla="*/ 0 h 3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8"/>
                <a:gd name="T28" fmla="*/ 0 h 30"/>
                <a:gd name="T29" fmla="*/ 28 w 28"/>
                <a:gd name="T30" fmla="*/ 30 h 3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8" h="30">
                  <a:moveTo>
                    <a:pt x="28" y="0"/>
                  </a:moveTo>
                  <a:lnTo>
                    <a:pt x="28" y="0"/>
                  </a:lnTo>
                  <a:lnTo>
                    <a:pt x="16" y="9"/>
                  </a:lnTo>
                  <a:lnTo>
                    <a:pt x="0" y="25"/>
                  </a:lnTo>
                  <a:lnTo>
                    <a:pt x="2" y="30"/>
                  </a:lnTo>
                  <a:lnTo>
                    <a:pt x="20" y="12"/>
                  </a:lnTo>
                  <a:lnTo>
                    <a:pt x="23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804" name="Freeform 45"/>
            <p:cNvSpPr>
              <a:spLocks/>
            </p:cNvSpPr>
            <p:nvPr/>
          </p:nvSpPr>
          <p:spPr bwMode="auto">
            <a:xfrm>
              <a:off x="577" y="415"/>
              <a:ext cx="5" cy="124"/>
            </a:xfrm>
            <a:custGeom>
              <a:avLst/>
              <a:gdLst>
                <a:gd name="T0" fmla="*/ 2 w 5"/>
                <a:gd name="T1" fmla="*/ 122 h 124"/>
                <a:gd name="T2" fmla="*/ 5 w 5"/>
                <a:gd name="T3" fmla="*/ 119 h 124"/>
                <a:gd name="T4" fmla="*/ 5 w 5"/>
                <a:gd name="T5" fmla="*/ 0 h 124"/>
                <a:gd name="T6" fmla="*/ 0 w 5"/>
                <a:gd name="T7" fmla="*/ 0 h 124"/>
                <a:gd name="T8" fmla="*/ 0 w 5"/>
                <a:gd name="T9" fmla="*/ 119 h 124"/>
                <a:gd name="T10" fmla="*/ 2 w 5"/>
                <a:gd name="T11" fmla="*/ 122 h 124"/>
                <a:gd name="T12" fmla="*/ 2 w 5"/>
                <a:gd name="T13" fmla="*/ 122 h 124"/>
                <a:gd name="T14" fmla="*/ 5 w 5"/>
                <a:gd name="T15" fmla="*/ 124 h 124"/>
                <a:gd name="T16" fmla="*/ 5 w 5"/>
                <a:gd name="T17" fmla="*/ 119 h 124"/>
                <a:gd name="T18" fmla="*/ 2 w 5"/>
                <a:gd name="T19" fmla="*/ 122 h 1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"/>
                <a:gd name="T31" fmla="*/ 0 h 124"/>
                <a:gd name="T32" fmla="*/ 5 w 5"/>
                <a:gd name="T33" fmla="*/ 124 h 12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" h="124">
                  <a:moveTo>
                    <a:pt x="2" y="122"/>
                  </a:moveTo>
                  <a:lnTo>
                    <a:pt x="5" y="11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19"/>
                  </a:lnTo>
                  <a:lnTo>
                    <a:pt x="2" y="122"/>
                  </a:lnTo>
                  <a:lnTo>
                    <a:pt x="5" y="124"/>
                  </a:lnTo>
                  <a:lnTo>
                    <a:pt x="5" y="119"/>
                  </a:lnTo>
                  <a:lnTo>
                    <a:pt x="2" y="1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805" name="Freeform 46"/>
            <p:cNvSpPr>
              <a:spLocks/>
            </p:cNvSpPr>
            <p:nvPr/>
          </p:nvSpPr>
          <p:spPr bwMode="auto">
            <a:xfrm>
              <a:off x="567" y="527"/>
              <a:ext cx="13" cy="10"/>
            </a:xfrm>
            <a:custGeom>
              <a:avLst/>
              <a:gdLst>
                <a:gd name="T0" fmla="*/ 3 w 13"/>
                <a:gd name="T1" fmla="*/ 0 h 10"/>
                <a:gd name="T2" fmla="*/ 0 w 13"/>
                <a:gd name="T3" fmla="*/ 5 h 10"/>
                <a:gd name="T4" fmla="*/ 12 w 13"/>
                <a:gd name="T5" fmla="*/ 10 h 10"/>
                <a:gd name="T6" fmla="*/ 13 w 13"/>
                <a:gd name="T7" fmla="*/ 7 h 10"/>
                <a:gd name="T8" fmla="*/ 3 w 13"/>
                <a:gd name="T9" fmla="*/ 0 h 10"/>
                <a:gd name="T10" fmla="*/ 3 w 13"/>
                <a:gd name="T11" fmla="*/ 0 h 1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3"/>
                <a:gd name="T19" fmla="*/ 0 h 10"/>
                <a:gd name="T20" fmla="*/ 13 w 13"/>
                <a:gd name="T21" fmla="*/ 10 h 1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3" h="10">
                  <a:moveTo>
                    <a:pt x="3" y="0"/>
                  </a:moveTo>
                  <a:lnTo>
                    <a:pt x="0" y="5"/>
                  </a:lnTo>
                  <a:lnTo>
                    <a:pt x="12" y="10"/>
                  </a:lnTo>
                  <a:lnTo>
                    <a:pt x="13" y="7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806" name="Freeform 47"/>
            <p:cNvSpPr>
              <a:spLocks/>
            </p:cNvSpPr>
            <p:nvPr/>
          </p:nvSpPr>
          <p:spPr bwMode="auto">
            <a:xfrm>
              <a:off x="549" y="518"/>
              <a:ext cx="21" cy="14"/>
            </a:xfrm>
            <a:custGeom>
              <a:avLst/>
              <a:gdLst>
                <a:gd name="T0" fmla="*/ 2 w 21"/>
                <a:gd name="T1" fmla="*/ 0 h 14"/>
                <a:gd name="T2" fmla="*/ 0 w 21"/>
                <a:gd name="T3" fmla="*/ 5 h 14"/>
                <a:gd name="T4" fmla="*/ 18 w 21"/>
                <a:gd name="T5" fmla="*/ 14 h 14"/>
                <a:gd name="T6" fmla="*/ 21 w 21"/>
                <a:gd name="T7" fmla="*/ 9 h 14"/>
                <a:gd name="T8" fmla="*/ 3 w 21"/>
                <a:gd name="T9" fmla="*/ 0 h 14"/>
                <a:gd name="T10" fmla="*/ 2 w 21"/>
                <a:gd name="T11" fmla="*/ 0 h 1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1"/>
                <a:gd name="T19" fmla="*/ 0 h 14"/>
                <a:gd name="T20" fmla="*/ 21 w 21"/>
                <a:gd name="T21" fmla="*/ 14 h 1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" h="14">
                  <a:moveTo>
                    <a:pt x="2" y="0"/>
                  </a:moveTo>
                  <a:lnTo>
                    <a:pt x="0" y="5"/>
                  </a:lnTo>
                  <a:lnTo>
                    <a:pt x="18" y="14"/>
                  </a:lnTo>
                  <a:lnTo>
                    <a:pt x="21" y="9"/>
                  </a:lnTo>
                  <a:lnTo>
                    <a:pt x="3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807" name="Freeform 48"/>
            <p:cNvSpPr>
              <a:spLocks/>
            </p:cNvSpPr>
            <p:nvPr/>
          </p:nvSpPr>
          <p:spPr bwMode="auto">
            <a:xfrm>
              <a:off x="519" y="507"/>
              <a:ext cx="32" cy="16"/>
            </a:xfrm>
            <a:custGeom>
              <a:avLst/>
              <a:gdLst>
                <a:gd name="T0" fmla="*/ 0 w 32"/>
                <a:gd name="T1" fmla="*/ 7 h 16"/>
                <a:gd name="T2" fmla="*/ 0 w 32"/>
                <a:gd name="T3" fmla="*/ 7 h 16"/>
                <a:gd name="T4" fmla="*/ 20 w 32"/>
                <a:gd name="T5" fmla="*/ 12 h 16"/>
                <a:gd name="T6" fmla="*/ 30 w 32"/>
                <a:gd name="T7" fmla="*/ 16 h 16"/>
                <a:gd name="T8" fmla="*/ 32 w 32"/>
                <a:gd name="T9" fmla="*/ 11 h 16"/>
                <a:gd name="T10" fmla="*/ 22 w 32"/>
                <a:gd name="T11" fmla="*/ 7 h 16"/>
                <a:gd name="T12" fmla="*/ 2 w 32"/>
                <a:gd name="T13" fmla="*/ 0 h 16"/>
                <a:gd name="T14" fmla="*/ 2 w 32"/>
                <a:gd name="T15" fmla="*/ 0 h 16"/>
                <a:gd name="T16" fmla="*/ 0 w 32"/>
                <a:gd name="T17" fmla="*/ 7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2"/>
                <a:gd name="T28" fmla="*/ 0 h 16"/>
                <a:gd name="T29" fmla="*/ 32 w 32"/>
                <a:gd name="T30" fmla="*/ 16 h 1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2" h="16">
                  <a:moveTo>
                    <a:pt x="0" y="7"/>
                  </a:moveTo>
                  <a:lnTo>
                    <a:pt x="0" y="7"/>
                  </a:lnTo>
                  <a:lnTo>
                    <a:pt x="20" y="12"/>
                  </a:lnTo>
                  <a:lnTo>
                    <a:pt x="30" y="16"/>
                  </a:lnTo>
                  <a:lnTo>
                    <a:pt x="32" y="11"/>
                  </a:lnTo>
                  <a:lnTo>
                    <a:pt x="22" y="7"/>
                  </a:lnTo>
                  <a:lnTo>
                    <a:pt x="2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808" name="Freeform 49"/>
            <p:cNvSpPr>
              <a:spLocks/>
            </p:cNvSpPr>
            <p:nvPr/>
          </p:nvSpPr>
          <p:spPr bwMode="auto">
            <a:xfrm>
              <a:off x="465" y="498"/>
              <a:ext cx="56" cy="16"/>
            </a:xfrm>
            <a:custGeom>
              <a:avLst/>
              <a:gdLst>
                <a:gd name="T0" fmla="*/ 0 w 56"/>
                <a:gd name="T1" fmla="*/ 7 h 16"/>
                <a:gd name="T2" fmla="*/ 0 w 56"/>
                <a:gd name="T3" fmla="*/ 7 h 16"/>
                <a:gd name="T4" fmla="*/ 10 w 56"/>
                <a:gd name="T5" fmla="*/ 7 h 16"/>
                <a:gd name="T6" fmla="*/ 25 w 56"/>
                <a:gd name="T7" fmla="*/ 9 h 16"/>
                <a:gd name="T8" fmla="*/ 41 w 56"/>
                <a:gd name="T9" fmla="*/ 12 h 16"/>
                <a:gd name="T10" fmla="*/ 54 w 56"/>
                <a:gd name="T11" fmla="*/ 16 h 16"/>
                <a:gd name="T12" fmla="*/ 56 w 56"/>
                <a:gd name="T13" fmla="*/ 9 h 16"/>
                <a:gd name="T14" fmla="*/ 41 w 56"/>
                <a:gd name="T15" fmla="*/ 7 h 16"/>
                <a:gd name="T16" fmla="*/ 27 w 56"/>
                <a:gd name="T17" fmla="*/ 3 h 16"/>
                <a:gd name="T18" fmla="*/ 12 w 56"/>
                <a:gd name="T19" fmla="*/ 2 h 16"/>
                <a:gd name="T20" fmla="*/ 0 w 56"/>
                <a:gd name="T21" fmla="*/ 0 h 16"/>
                <a:gd name="T22" fmla="*/ 0 w 56"/>
                <a:gd name="T23" fmla="*/ 0 h 16"/>
                <a:gd name="T24" fmla="*/ 0 w 5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6"/>
                <a:gd name="T40" fmla="*/ 0 h 16"/>
                <a:gd name="T41" fmla="*/ 56 w 56"/>
                <a:gd name="T42" fmla="*/ 16 h 1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6" h="16">
                  <a:moveTo>
                    <a:pt x="0" y="7"/>
                  </a:moveTo>
                  <a:lnTo>
                    <a:pt x="0" y="7"/>
                  </a:lnTo>
                  <a:lnTo>
                    <a:pt x="10" y="7"/>
                  </a:lnTo>
                  <a:lnTo>
                    <a:pt x="25" y="9"/>
                  </a:lnTo>
                  <a:lnTo>
                    <a:pt x="41" y="12"/>
                  </a:lnTo>
                  <a:lnTo>
                    <a:pt x="54" y="16"/>
                  </a:lnTo>
                  <a:lnTo>
                    <a:pt x="56" y="9"/>
                  </a:lnTo>
                  <a:lnTo>
                    <a:pt x="41" y="7"/>
                  </a:lnTo>
                  <a:lnTo>
                    <a:pt x="27" y="3"/>
                  </a:lnTo>
                  <a:lnTo>
                    <a:pt x="12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809" name="Freeform 50"/>
            <p:cNvSpPr>
              <a:spLocks/>
            </p:cNvSpPr>
            <p:nvPr/>
          </p:nvSpPr>
          <p:spPr bwMode="auto">
            <a:xfrm>
              <a:off x="433" y="496"/>
              <a:ext cx="32" cy="9"/>
            </a:xfrm>
            <a:custGeom>
              <a:avLst/>
              <a:gdLst>
                <a:gd name="T0" fmla="*/ 5 w 32"/>
                <a:gd name="T1" fmla="*/ 4 h 9"/>
                <a:gd name="T2" fmla="*/ 5 w 32"/>
                <a:gd name="T3" fmla="*/ 4 h 9"/>
                <a:gd name="T4" fmla="*/ 13 w 32"/>
                <a:gd name="T5" fmla="*/ 7 h 9"/>
                <a:gd name="T6" fmla="*/ 32 w 32"/>
                <a:gd name="T7" fmla="*/ 9 h 9"/>
                <a:gd name="T8" fmla="*/ 32 w 32"/>
                <a:gd name="T9" fmla="*/ 2 h 9"/>
                <a:gd name="T10" fmla="*/ 13 w 32"/>
                <a:gd name="T11" fmla="*/ 0 h 9"/>
                <a:gd name="T12" fmla="*/ 0 w 32"/>
                <a:gd name="T13" fmla="*/ 4 h 9"/>
                <a:gd name="T14" fmla="*/ 0 w 32"/>
                <a:gd name="T15" fmla="*/ 4 h 9"/>
                <a:gd name="T16" fmla="*/ 5 w 32"/>
                <a:gd name="T17" fmla="*/ 4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2"/>
                <a:gd name="T28" fmla="*/ 0 h 9"/>
                <a:gd name="T29" fmla="*/ 32 w 32"/>
                <a:gd name="T30" fmla="*/ 9 h 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2" h="9">
                  <a:moveTo>
                    <a:pt x="5" y="4"/>
                  </a:moveTo>
                  <a:lnTo>
                    <a:pt x="5" y="4"/>
                  </a:lnTo>
                  <a:lnTo>
                    <a:pt x="13" y="7"/>
                  </a:lnTo>
                  <a:lnTo>
                    <a:pt x="32" y="9"/>
                  </a:lnTo>
                  <a:lnTo>
                    <a:pt x="32" y="2"/>
                  </a:lnTo>
                  <a:lnTo>
                    <a:pt x="13" y="0"/>
                  </a:lnTo>
                  <a:lnTo>
                    <a:pt x="0" y="4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810" name="Freeform 51"/>
            <p:cNvSpPr>
              <a:spLocks/>
            </p:cNvSpPr>
            <p:nvPr/>
          </p:nvSpPr>
          <p:spPr bwMode="auto">
            <a:xfrm>
              <a:off x="419" y="496"/>
              <a:ext cx="19" cy="13"/>
            </a:xfrm>
            <a:custGeom>
              <a:avLst/>
              <a:gdLst>
                <a:gd name="T0" fmla="*/ 5 w 19"/>
                <a:gd name="T1" fmla="*/ 13 h 13"/>
                <a:gd name="T2" fmla="*/ 5 w 19"/>
                <a:gd name="T3" fmla="*/ 13 h 13"/>
                <a:gd name="T4" fmla="*/ 5 w 19"/>
                <a:gd name="T5" fmla="*/ 9 h 13"/>
                <a:gd name="T6" fmla="*/ 7 w 19"/>
                <a:gd name="T7" fmla="*/ 7 h 13"/>
                <a:gd name="T8" fmla="*/ 9 w 19"/>
                <a:gd name="T9" fmla="*/ 7 h 13"/>
                <a:gd name="T10" fmla="*/ 9 w 19"/>
                <a:gd name="T11" fmla="*/ 5 h 13"/>
                <a:gd name="T12" fmla="*/ 14 w 19"/>
                <a:gd name="T13" fmla="*/ 7 h 13"/>
                <a:gd name="T14" fmla="*/ 19 w 19"/>
                <a:gd name="T15" fmla="*/ 4 h 13"/>
                <a:gd name="T16" fmla="*/ 14 w 19"/>
                <a:gd name="T17" fmla="*/ 4 h 13"/>
                <a:gd name="T18" fmla="*/ 14 w 19"/>
                <a:gd name="T19" fmla="*/ 0 h 13"/>
                <a:gd name="T20" fmla="*/ 10 w 19"/>
                <a:gd name="T21" fmla="*/ 0 h 13"/>
                <a:gd name="T22" fmla="*/ 5 w 19"/>
                <a:gd name="T23" fmla="*/ 0 h 13"/>
                <a:gd name="T24" fmla="*/ 4 w 19"/>
                <a:gd name="T25" fmla="*/ 4 h 13"/>
                <a:gd name="T26" fmla="*/ 2 w 19"/>
                <a:gd name="T27" fmla="*/ 7 h 13"/>
                <a:gd name="T28" fmla="*/ 0 w 19"/>
                <a:gd name="T29" fmla="*/ 13 h 13"/>
                <a:gd name="T30" fmla="*/ 0 w 19"/>
                <a:gd name="T31" fmla="*/ 13 h 13"/>
                <a:gd name="T32" fmla="*/ 5 w 19"/>
                <a:gd name="T33" fmla="*/ 13 h 1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9"/>
                <a:gd name="T52" fmla="*/ 0 h 13"/>
                <a:gd name="T53" fmla="*/ 19 w 19"/>
                <a:gd name="T54" fmla="*/ 13 h 1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9" h="13">
                  <a:moveTo>
                    <a:pt x="5" y="13"/>
                  </a:moveTo>
                  <a:lnTo>
                    <a:pt x="5" y="13"/>
                  </a:lnTo>
                  <a:lnTo>
                    <a:pt x="5" y="9"/>
                  </a:lnTo>
                  <a:lnTo>
                    <a:pt x="7" y="7"/>
                  </a:lnTo>
                  <a:lnTo>
                    <a:pt x="9" y="7"/>
                  </a:lnTo>
                  <a:lnTo>
                    <a:pt x="9" y="5"/>
                  </a:lnTo>
                  <a:lnTo>
                    <a:pt x="14" y="7"/>
                  </a:lnTo>
                  <a:lnTo>
                    <a:pt x="19" y="4"/>
                  </a:lnTo>
                  <a:lnTo>
                    <a:pt x="14" y="4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5" y="0"/>
                  </a:lnTo>
                  <a:lnTo>
                    <a:pt x="4" y="4"/>
                  </a:lnTo>
                  <a:lnTo>
                    <a:pt x="2" y="7"/>
                  </a:lnTo>
                  <a:lnTo>
                    <a:pt x="0" y="13"/>
                  </a:lnTo>
                  <a:lnTo>
                    <a:pt x="5" y="1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811" name="Freeform 52"/>
            <p:cNvSpPr>
              <a:spLocks/>
            </p:cNvSpPr>
            <p:nvPr/>
          </p:nvSpPr>
          <p:spPr bwMode="auto">
            <a:xfrm>
              <a:off x="419" y="509"/>
              <a:ext cx="7" cy="36"/>
            </a:xfrm>
            <a:custGeom>
              <a:avLst/>
              <a:gdLst>
                <a:gd name="T0" fmla="*/ 7 w 7"/>
                <a:gd name="T1" fmla="*/ 36 h 36"/>
                <a:gd name="T2" fmla="*/ 7 w 7"/>
                <a:gd name="T3" fmla="*/ 36 h 36"/>
                <a:gd name="T4" fmla="*/ 5 w 7"/>
                <a:gd name="T5" fmla="*/ 16 h 36"/>
                <a:gd name="T6" fmla="*/ 5 w 7"/>
                <a:gd name="T7" fmla="*/ 0 h 36"/>
                <a:gd name="T8" fmla="*/ 0 w 7"/>
                <a:gd name="T9" fmla="*/ 0 h 36"/>
                <a:gd name="T10" fmla="*/ 2 w 7"/>
                <a:gd name="T11" fmla="*/ 16 h 36"/>
                <a:gd name="T12" fmla="*/ 2 w 7"/>
                <a:gd name="T13" fmla="*/ 36 h 36"/>
                <a:gd name="T14" fmla="*/ 2 w 7"/>
                <a:gd name="T15" fmla="*/ 36 h 36"/>
                <a:gd name="T16" fmla="*/ 7 w 7"/>
                <a:gd name="T17" fmla="*/ 36 h 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"/>
                <a:gd name="T28" fmla="*/ 0 h 36"/>
                <a:gd name="T29" fmla="*/ 7 w 7"/>
                <a:gd name="T30" fmla="*/ 36 h 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" h="36">
                  <a:moveTo>
                    <a:pt x="7" y="36"/>
                  </a:moveTo>
                  <a:lnTo>
                    <a:pt x="7" y="36"/>
                  </a:lnTo>
                  <a:lnTo>
                    <a:pt x="5" y="16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6"/>
                  </a:lnTo>
                  <a:lnTo>
                    <a:pt x="2" y="36"/>
                  </a:lnTo>
                  <a:lnTo>
                    <a:pt x="7" y="3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812" name="Freeform 53"/>
            <p:cNvSpPr>
              <a:spLocks/>
            </p:cNvSpPr>
            <p:nvPr/>
          </p:nvSpPr>
          <p:spPr bwMode="auto">
            <a:xfrm>
              <a:off x="421" y="545"/>
              <a:ext cx="18" cy="112"/>
            </a:xfrm>
            <a:custGeom>
              <a:avLst/>
              <a:gdLst>
                <a:gd name="T0" fmla="*/ 18 w 18"/>
                <a:gd name="T1" fmla="*/ 110 h 112"/>
                <a:gd name="T2" fmla="*/ 18 w 18"/>
                <a:gd name="T3" fmla="*/ 110 h 112"/>
                <a:gd name="T4" fmla="*/ 13 w 18"/>
                <a:gd name="T5" fmla="*/ 84 h 112"/>
                <a:gd name="T6" fmla="*/ 10 w 18"/>
                <a:gd name="T7" fmla="*/ 56 h 112"/>
                <a:gd name="T8" fmla="*/ 8 w 18"/>
                <a:gd name="T9" fmla="*/ 27 h 112"/>
                <a:gd name="T10" fmla="*/ 5 w 18"/>
                <a:gd name="T11" fmla="*/ 0 h 112"/>
                <a:gd name="T12" fmla="*/ 0 w 18"/>
                <a:gd name="T13" fmla="*/ 0 h 112"/>
                <a:gd name="T14" fmla="*/ 2 w 18"/>
                <a:gd name="T15" fmla="*/ 29 h 112"/>
                <a:gd name="T16" fmla="*/ 5 w 18"/>
                <a:gd name="T17" fmla="*/ 56 h 112"/>
                <a:gd name="T18" fmla="*/ 8 w 18"/>
                <a:gd name="T19" fmla="*/ 84 h 112"/>
                <a:gd name="T20" fmla="*/ 12 w 18"/>
                <a:gd name="T21" fmla="*/ 112 h 112"/>
                <a:gd name="T22" fmla="*/ 12 w 18"/>
                <a:gd name="T23" fmla="*/ 112 h 112"/>
                <a:gd name="T24" fmla="*/ 18 w 18"/>
                <a:gd name="T25" fmla="*/ 110 h 1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8"/>
                <a:gd name="T40" fmla="*/ 0 h 112"/>
                <a:gd name="T41" fmla="*/ 18 w 18"/>
                <a:gd name="T42" fmla="*/ 112 h 11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8" h="112">
                  <a:moveTo>
                    <a:pt x="18" y="110"/>
                  </a:moveTo>
                  <a:lnTo>
                    <a:pt x="18" y="110"/>
                  </a:lnTo>
                  <a:lnTo>
                    <a:pt x="13" y="84"/>
                  </a:lnTo>
                  <a:lnTo>
                    <a:pt x="10" y="56"/>
                  </a:lnTo>
                  <a:lnTo>
                    <a:pt x="8" y="27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29"/>
                  </a:lnTo>
                  <a:lnTo>
                    <a:pt x="5" y="56"/>
                  </a:lnTo>
                  <a:lnTo>
                    <a:pt x="8" y="84"/>
                  </a:lnTo>
                  <a:lnTo>
                    <a:pt x="12" y="112"/>
                  </a:lnTo>
                  <a:lnTo>
                    <a:pt x="18" y="11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813" name="Freeform 54"/>
            <p:cNvSpPr>
              <a:spLocks/>
            </p:cNvSpPr>
            <p:nvPr/>
          </p:nvSpPr>
          <p:spPr bwMode="auto">
            <a:xfrm>
              <a:off x="433" y="655"/>
              <a:ext cx="16" cy="32"/>
            </a:xfrm>
            <a:custGeom>
              <a:avLst/>
              <a:gdLst>
                <a:gd name="T0" fmla="*/ 16 w 16"/>
                <a:gd name="T1" fmla="*/ 29 h 32"/>
                <a:gd name="T2" fmla="*/ 16 w 16"/>
                <a:gd name="T3" fmla="*/ 29 h 32"/>
                <a:gd name="T4" fmla="*/ 11 w 16"/>
                <a:gd name="T5" fmla="*/ 18 h 32"/>
                <a:gd name="T6" fmla="*/ 6 w 16"/>
                <a:gd name="T7" fmla="*/ 0 h 32"/>
                <a:gd name="T8" fmla="*/ 0 w 16"/>
                <a:gd name="T9" fmla="*/ 2 h 32"/>
                <a:gd name="T10" fmla="*/ 8 w 16"/>
                <a:gd name="T11" fmla="*/ 18 h 32"/>
                <a:gd name="T12" fmla="*/ 13 w 16"/>
                <a:gd name="T13" fmla="*/ 32 h 32"/>
                <a:gd name="T14" fmla="*/ 13 w 16"/>
                <a:gd name="T15" fmla="*/ 32 h 32"/>
                <a:gd name="T16" fmla="*/ 16 w 16"/>
                <a:gd name="T17" fmla="*/ 29 h 3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6"/>
                <a:gd name="T28" fmla="*/ 0 h 32"/>
                <a:gd name="T29" fmla="*/ 16 w 16"/>
                <a:gd name="T30" fmla="*/ 32 h 3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6" h="32">
                  <a:moveTo>
                    <a:pt x="16" y="29"/>
                  </a:moveTo>
                  <a:lnTo>
                    <a:pt x="16" y="29"/>
                  </a:lnTo>
                  <a:lnTo>
                    <a:pt x="11" y="18"/>
                  </a:lnTo>
                  <a:lnTo>
                    <a:pt x="6" y="0"/>
                  </a:lnTo>
                  <a:lnTo>
                    <a:pt x="0" y="2"/>
                  </a:lnTo>
                  <a:lnTo>
                    <a:pt x="8" y="18"/>
                  </a:lnTo>
                  <a:lnTo>
                    <a:pt x="13" y="32"/>
                  </a:lnTo>
                  <a:lnTo>
                    <a:pt x="16" y="2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814" name="Freeform 55"/>
            <p:cNvSpPr>
              <a:spLocks/>
            </p:cNvSpPr>
            <p:nvPr/>
          </p:nvSpPr>
          <p:spPr bwMode="auto">
            <a:xfrm>
              <a:off x="446" y="684"/>
              <a:ext cx="23" cy="23"/>
            </a:xfrm>
            <a:custGeom>
              <a:avLst/>
              <a:gdLst>
                <a:gd name="T0" fmla="*/ 16 w 23"/>
                <a:gd name="T1" fmla="*/ 23 h 23"/>
                <a:gd name="T2" fmla="*/ 19 w 23"/>
                <a:gd name="T3" fmla="*/ 19 h 23"/>
                <a:gd name="T4" fmla="*/ 3 w 23"/>
                <a:gd name="T5" fmla="*/ 0 h 23"/>
                <a:gd name="T6" fmla="*/ 0 w 23"/>
                <a:gd name="T7" fmla="*/ 3 h 23"/>
                <a:gd name="T8" fmla="*/ 14 w 23"/>
                <a:gd name="T9" fmla="*/ 23 h 23"/>
                <a:gd name="T10" fmla="*/ 16 w 23"/>
                <a:gd name="T11" fmla="*/ 23 h 23"/>
                <a:gd name="T12" fmla="*/ 16 w 23"/>
                <a:gd name="T13" fmla="*/ 23 h 23"/>
                <a:gd name="T14" fmla="*/ 23 w 23"/>
                <a:gd name="T15" fmla="*/ 23 h 23"/>
                <a:gd name="T16" fmla="*/ 19 w 23"/>
                <a:gd name="T17" fmla="*/ 19 h 23"/>
                <a:gd name="T18" fmla="*/ 16 w 23"/>
                <a:gd name="T19" fmla="*/ 23 h 2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3"/>
                <a:gd name="T31" fmla="*/ 0 h 23"/>
                <a:gd name="T32" fmla="*/ 23 w 23"/>
                <a:gd name="T33" fmla="*/ 23 h 2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3" h="23">
                  <a:moveTo>
                    <a:pt x="16" y="23"/>
                  </a:moveTo>
                  <a:lnTo>
                    <a:pt x="19" y="19"/>
                  </a:lnTo>
                  <a:lnTo>
                    <a:pt x="3" y="0"/>
                  </a:lnTo>
                  <a:lnTo>
                    <a:pt x="0" y="3"/>
                  </a:lnTo>
                  <a:lnTo>
                    <a:pt x="14" y="23"/>
                  </a:lnTo>
                  <a:lnTo>
                    <a:pt x="16" y="23"/>
                  </a:lnTo>
                  <a:lnTo>
                    <a:pt x="23" y="23"/>
                  </a:lnTo>
                  <a:lnTo>
                    <a:pt x="19" y="19"/>
                  </a:lnTo>
                  <a:lnTo>
                    <a:pt x="16" y="2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815" name="Freeform 56"/>
            <p:cNvSpPr>
              <a:spLocks/>
            </p:cNvSpPr>
            <p:nvPr/>
          </p:nvSpPr>
          <p:spPr bwMode="auto">
            <a:xfrm>
              <a:off x="339" y="702"/>
              <a:ext cx="123" cy="7"/>
            </a:xfrm>
            <a:custGeom>
              <a:avLst/>
              <a:gdLst>
                <a:gd name="T0" fmla="*/ 0 w 123"/>
                <a:gd name="T1" fmla="*/ 1 h 7"/>
                <a:gd name="T2" fmla="*/ 2 w 123"/>
                <a:gd name="T3" fmla="*/ 7 h 7"/>
                <a:gd name="T4" fmla="*/ 123 w 123"/>
                <a:gd name="T5" fmla="*/ 5 h 7"/>
                <a:gd name="T6" fmla="*/ 123 w 123"/>
                <a:gd name="T7" fmla="*/ 0 h 7"/>
                <a:gd name="T8" fmla="*/ 2 w 123"/>
                <a:gd name="T9" fmla="*/ 1 h 7"/>
                <a:gd name="T10" fmla="*/ 0 w 123"/>
                <a:gd name="T11" fmla="*/ 1 h 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3"/>
                <a:gd name="T19" fmla="*/ 0 h 7"/>
                <a:gd name="T20" fmla="*/ 123 w 123"/>
                <a:gd name="T21" fmla="*/ 7 h 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3" h="7">
                  <a:moveTo>
                    <a:pt x="0" y="1"/>
                  </a:moveTo>
                  <a:lnTo>
                    <a:pt x="2" y="7"/>
                  </a:lnTo>
                  <a:lnTo>
                    <a:pt x="123" y="5"/>
                  </a:lnTo>
                  <a:lnTo>
                    <a:pt x="123" y="0"/>
                  </a:lnTo>
                  <a:lnTo>
                    <a:pt x="2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816" name="Freeform 57"/>
            <p:cNvSpPr>
              <a:spLocks/>
            </p:cNvSpPr>
            <p:nvPr/>
          </p:nvSpPr>
          <p:spPr bwMode="auto">
            <a:xfrm>
              <a:off x="339" y="693"/>
              <a:ext cx="13" cy="16"/>
            </a:xfrm>
            <a:custGeom>
              <a:avLst/>
              <a:gdLst>
                <a:gd name="T0" fmla="*/ 8 w 13"/>
                <a:gd name="T1" fmla="*/ 0 h 16"/>
                <a:gd name="T2" fmla="*/ 8 w 13"/>
                <a:gd name="T3" fmla="*/ 0 h 16"/>
                <a:gd name="T4" fmla="*/ 2 w 13"/>
                <a:gd name="T5" fmla="*/ 9 h 16"/>
                <a:gd name="T6" fmla="*/ 0 w 13"/>
                <a:gd name="T7" fmla="*/ 10 h 16"/>
                <a:gd name="T8" fmla="*/ 2 w 13"/>
                <a:gd name="T9" fmla="*/ 16 h 16"/>
                <a:gd name="T10" fmla="*/ 5 w 13"/>
                <a:gd name="T11" fmla="*/ 12 h 16"/>
                <a:gd name="T12" fmla="*/ 13 w 13"/>
                <a:gd name="T13" fmla="*/ 5 h 16"/>
                <a:gd name="T14" fmla="*/ 13 w 13"/>
                <a:gd name="T15" fmla="*/ 5 h 16"/>
                <a:gd name="T16" fmla="*/ 8 w 13"/>
                <a:gd name="T17" fmla="*/ 0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"/>
                <a:gd name="T28" fmla="*/ 0 h 16"/>
                <a:gd name="T29" fmla="*/ 13 w 13"/>
                <a:gd name="T30" fmla="*/ 16 h 1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" h="16">
                  <a:moveTo>
                    <a:pt x="8" y="0"/>
                  </a:moveTo>
                  <a:lnTo>
                    <a:pt x="8" y="0"/>
                  </a:lnTo>
                  <a:lnTo>
                    <a:pt x="2" y="9"/>
                  </a:lnTo>
                  <a:lnTo>
                    <a:pt x="0" y="10"/>
                  </a:lnTo>
                  <a:lnTo>
                    <a:pt x="2" y="16"/>
                  </a:lnTo>
                  <a:lnTo>
                    <a:pt x="5" y="12"/>
                  </a:lnTo>
                  <a:lnTo>
                    <a:pt x="13" y="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817" name="Freeform 58"/>
            <p:cNvSpPr>
              <a:spLocks/>
            </p:cNvSpPr>
            <p:nvPr/>
          </p:nvSpPr>
          <p:spPr bwMode="auto">
            <a:xfrm>
              <a:off x="347" y="657"/>
              <a:ext cx="23" cy="41"/>
            </a:xfrm>
            <a:custGeom>
              <a:avLst/>
              <a:gdLst>
                <a:gd name="T0" fmla="*/ 17 w 23"/>
                <a:gd name="T1" fmla="*/ 0 h 41"/>
                <a:gd name="T2" fmla="*/ 17 w 23"/>
                <a:gd name="T3" fmla="*/ 0 h 41"/>
                <a:gd name="T4" fmla="*/ 9 w 23"/>
                <a:gd name="T5" fmla="*/ 23 h 41"/>
                <a:gd name="T6" fmla="*/ 0 w 23"/>
                <a:gd name="T7" fmla="*/ 36 h 41"/>
                <a:gd name="T8" fmla="*/ 5 w 23"/>
                <a:gd name="T9" fmla="*/ 41 h 41"/>
                <a:gd name="T10" fmla="*/ 13 w 23"/>
                <a:gd name="T11" fmla="*/ 25 h 41"/>
                <a:gd name="T12" fmla="*/ 23 w 23"/>
                <a:gd name="T13" fmla="*/ 1 h 41"/>
                <a:gd name="T14" fmla="*/ 23 w 23"/>
                <a:gd name="T15" fmla="*/ 1 h 41"/>
                <a:gd name="T16" fmla="*/ 17 w 23"/>
                <a:gd name="T17" fmla="*/ 0 h 4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3"/>
                <a:gd name="T28" fmla="*/ 0 h 41"/>
                <a:gd name="T29" fmla="*/ 23 w 23"/>
                <a:gd name="T30" fmla="*/ 41 h 4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3" h="41">
                  <a:moveTo>
                    <a:pt x="17" y="0"/>
                  </a:moveTo>
                  <a:lnTo>
                    <a:pt x="17" y="0"/>
                  </a:lnTo>
                  <a:lnTo>
                    <a:pt x="9" y="23"/>
                  </a:lnTo>
                  <a:lnTo>
                    <a:pt x="0" y="36"/>
                  </a:lnTo>
                  <a:lnTo>
                    <a:pt x="5" y="41"/>
                  </a:lnTo>
                  <a:lnTo>
                    <a:pt x="13" y="25"/>
                  </a:lnTo>
                  <a:lnTo>
                    <a:pt x="23" y="1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818" name="Freeform 59"/>
            <p:cNvSpPr>
              <a:spLocks/>
            </p:cNvSpPr>
            <p:nvPr/>
          </p:nvSpPr>
          <p:spPr bwMode="auto">
            <a:xfrm>
              <a:off x="364" y="619"/>
              <a:ext cx="16" cy="39"/>
            </a:xfrm>
            <a:custGeom>
              <a:avLst/>
              <a:gdLst>
                <a:gd name="T0" fmla="*/ 11 w 16"/>
                <a:gd name="T1" fmla="*/ 0 h 39"/>
                <a:gd name="T2" fmla="*/ 11 w 16"/>
                <a:gd name="T3" fmla="*/ 0 h 39"/>
                <a:gd name="T4" fmla="*/ 8 w 16"/>
                <a:gd name="T5" fmla="*/ 14 h 39"/>
                <a:gd name="T6" fmla="*/ 6 w 16"/>
                <a:gd name="T7" fmla="*/ 21 h 39"/>
                <a:gd name="T8" fmla="*/ 5 w 16"/>
                <a:gd name="T9" fmla="*/ 27 h 39"/>
                <a:gd name="T10" fmla="*/ 0 w 16"/>
                <a:gd name="T11" fmla="*/ 38 h 39"/>
                <a:gd name="T12" fmla="*/ 6 w 16"/>
                <a:gd name="T13" fmla="*/ 39 h 39"/>
                <a:gd name="T14" fmla="*/ 10 w 16"/>
                <a:gd name="T15" fmla="*/ 29 h 39"/>
                <a:gd name="T16" fmla="*/ 11 w 16"/>
                <a:gd name="T17" fmla="*/ 23 h 39"/>
                <a:gd name="T18" fmla="*/ 13 w 16"/>
                <a:gd name="T19" fmla="*/ 14 h 39"/>
                <a:gd name="T20" fmla="*/ 16 w 16"/>
                <a:gd name="T21" fmla="*/ 0 h 39"/>
                <a:gd name="T22" fmla="*/ 16 w 16"/>
                <a:gd name="T23" fmla="*/ 0 h 39"/>
                <a:gd name="T24" fmla="*/ 11 w 16"/>
                <a:gd name="T25" fmla="*/ 0 h 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"/>
                <a:gd name="T40" fmla="*/ 0 h 39"/>
                <a:gd name="T41" fmla="*/ 16 w 16"/>
                <a:gd name="T42" fmla="*/ 39 h 3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" h="39">
                  <a:moveTo>
                    <a:pt x="11" y="0"/>
                  </a:moveTo>
                  <a:lnTo>
                    <a:pt x="11" y="0"/>
                  </a:lnTo>
                  <a:lnTo>
                    <a:pt x="8" y="14"/>
                  </a:lnTo>
                  <a:lnTo>
                    <a:pt x="6" y="21"/>
                  </a:lnTo>
                  <a:lnTo>
                    <a:pt x="5" y="27"/>
                  </a:lnTo>
                  <a:lnTo>
                    <a:pt x="0" y="38"/>
                  </a:lnTo>
                  <a:lnTo>
                    <a:pt x="6" y="39"/>
                  </a:lnTo>
                  <a:lnTo>
                    <a:pt x="10" y="29"/>
                  </a:lnTo>
                  <a:lnTo>
                    <a:pt x="11" y="23"/>
                  </a:lnTo>
                  <a:lnTo>
                    <a:pt x="13" y="14"/>
                  </a:lnTo>
                  <a:lnTo>
                    <a:pt x="16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819" name="Freeform 60"/>
            <p:cNvSpPr>
              <a:spLocks/>
            </p:cNvSpPr>
            <p:nvPr/>
          </p:nvSpPr>
          <p:spPr bwMode="auto">
            <a:xfrm>
              <a:off x="375" y="561"/>
              <a:ext cx="13" cy="58"/>
            </a:xfrm>
            <a:custGeom>
              <a:avLst/>
              <a:gdLst>
                <a:gd name="T0" fmla="*/ 8 w 13"/>
                <a:gd name="T1" fmla="*/ 0 h 58"/>
                <a:gd name="T2" fmla="*/ 8 w 13"/>
                <a:gd name="T3" fmla="*/ 0 h 58"/>
                <a:gd name="T4" fmla="*/ 5 w 13"/>
                <a:gd name="T5" fmla="*/ 14 h 58"/>
                <a:gd name="T6" fmla="*/ 3 w 13"/>
                <a:gd name="T7" fmla="*/ 27 h 58"/>
                <a:gd name="T8" fmla="*/ 3 w 13"/>
                <a:gd name="T9" fmla="*/ 40 h 58"/>
                <a:gd name="T10" fmla="*/ 0 w 13"/>
                <a:gd name="T11" fmla="*/ 58 h 58"/>
                <a:gd name="T12" fmla="*/ 5 w 13"/>
                <a:gd name="T13" fmla="*/ 58 h 58"/>
                <a:gd name="T14" fmla="*/ 8 w 13"/>
                <a:gd name="T15" fmla="*/ 41 h 58"/>
                <a:gd name="T16" fmla="*/ 10 w 13"/>
                <a:gd name="T17" fmla="*/ 27 h 58"/>
                <a:gd name="T18" fmla="*/ 12 w 13"/>
                <a:gd name="T19" fmla="*/ 14 h 58"/>
                <a:gd name="T20" fmla="*/ 13 w 13"/>
                <a:gd name="T21" fmla="*/ 0 h 58"/>
                <a:gd name="T22" fmla="*/ 13 w 13"/>
                <a:gd name="T23" fmla="*/ 0 h 58"/>
                <a:gd name="T24" fmla="*/ 8 w 13"/>
                <a:gd name="T25" fmla="*/ 0 h 5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"/>
                <a:gd name="T40" fmla="*/ 0 h 58"/>
                <a:gd name="T41" fmla="*/ 13 w 13"/>
                <a:gd name="T42" fmla="*/ 58 h 5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" h="58">
                  <a:moveTo>
                    <a:pt x="8" y="0"/>
                  </a:moveTo>
                  <a:lnTo>
                    <a:pt x="8" y="0"/>
                  </a:lnTo>
                  <a:lnTo>
                    <a:pt x="5" y="14"/>
                  </a:lnTo>
                  <a:lnTo>
                    <a:pt x="3" y="27"/>
                  </a:lnTo>
                  <a:lnTo>
                    <a:pt x="3" y="40"/>
                  </a:lnTo>
                  <a:lnTo>
                    <a:pt x="0" y="58"/>
                  </a:lnTo>
                  <a:lnTo>
                    <a:pt x="5" y="58"/>
                  </a:lnTo>
                  <a:lnTo>
                    <a:pt x="8" y="41"/>
                  </a:lnTo>
                  <a:lnTo>
                    <a:pt x="10" y="27"/>
                  </a:lnTo>
                  <a:lnTo>
                    <a:pt x="12" y="14"/>
                  </a:lnTo>
                  <a:lnTo>
                    <a:pt x="13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820" name="Freeform 61"/>
            <p:cNvSpPr>
              <a:spLocks/>
            </p:cNvSpPr>
            <p:nvPr/>
          </p:nvSpPr>
          <p:spPr bwMode="auto">
            <a:xfrm>
              <a:off x="383" y="512"/>
              <a:ext cx="7" cy="49"/>
            </a:xfrm>
            <a:custGeom>
              <a:avLst/>
              <a:gdLst>
                <a:gd name="T0" fmla="*/ 0 w 7"/>
                <a:gd name="T1" fmla="*/ 2 h 49"/>
                <a:gd name="T2" fmla="*/ 0 w 7"/>
                <a:gd name="T3" fmla="*/ 2 h 49"/>
                <a:gd name="T4" fmla="*/ 2 w 7"/>
                <a:gd name="T5" fmla="*/ 9 h 49"/>
                <a:gd name="T6" fmla="*/ 2 w 7"/>
                <a:gd name="T7" fmla="*/ 20 h 49"/>
                <a:gd name="T8" fmla="*/ 2 w 7"/>
                <a:gd name="T9" fmla="*/ 33 h 49"/>
                <a:gd name="T10" fmla="*/ 0 w 7"/>
                <a:gd name="T11" fmla="*/ 49 h 49"/>
                <a:gd name="T12" fmla="*/ 5 w 7"/>
                <a:gd name="T13" fmla="*/ 49 h 49"/>
                <a:gd name="T14" fmla="*/ 7 w 7"/>
                <a:gd name="T15" fmla="*/ 33 h 49"/>
                <a:gd name="T16" fmla="*/ 7 w 7"/>
                <a:gd name="T17" fmla="*/ 20 h 49"/>
                <a:gd name="T18" fmla="*/ 7 w 7"/>
                <a:gd name="T19" fmla="*/ 7 h 49"/>
                <a:gd name="T20" fmla="*/ 5 w 7"/>
                <a:gd name="T21" fmla="*/ 0 h 49"/>
                <a:gd name="T22" fmla="*/ 5 w 7"/>
                <a:gd name="T23" fmla="*/ 0 h 49"/>
                <a:gd name="T24" fmla="*/ 0 w 7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"/>
                <a:gd name="T40" fmla="*/ 0 h 49"/>
                <a:gd name="T41" fmla="*/ 7 w 7"/>
                <a:gd name="T42" fmla="*/ 49 h 4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" h="49">
                  <a:moveTo>
                    <a:pt x="0" y="2"/>
                  </a:moveTo>
                  <a:lnTo>
                    <a:pt x="0" y="2"/>
                  </a:lnTo>
                  <a:lnTo>
                    <a:pt x="2" y="9"/>
                  </a:lnTo>
                  <a:lnTo>
                    <a:pt x="2" y="20"/>
                  </a:lnTo>
                  <a:lnTo>
                    <a:pt x="2" y="33"/>
                  </a:lnTo>
                  <a:lnTo>
                    <a:pt x="0" y="49"/>
                  </a:lnTo>
                  <a:lnTo>
                    <a:pt x="5" y="49"/>
                  </a:lnTo>
                  <a:lnTo>
                    <a:pt x="7" y="33"/>
                  </a:lnTo>
                  <a:lnTo>
                    <a:pt x="7" y="20"/>
                  </a:lnTo>
                  <a:lnTo>
                    <a:pt x="7" y="7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821" name="Freeform 62"/>
            <p:cNvSpPr>
              <a:spLocks/>
            </p:cNvSpPr>
            <p:nvPr/>
          </p:nvSpPr>
          <p:spPr bwMode="auto">
            <a:xfrm>
              <a:off x="382" y="498"/>
              <a:ext cx="6" cy="16"/>
            </a:xfrm>
            <a:custGeom>
              <a:avLst/>
              <a:gdLst>
                <a:gd name="T0" fmla="*/ 0 w 6"/>
                <a:gd name="T1" fmla="*/ 7 h 16"/>
                <a:gd name="T2" fmla="*/ 0 w 6"/>
                <a:gd name="T3" fmla="*/ 7 h 16"/>
                <a:gd name="T4" fmla="*/ 3 w 6"/>
                <a:gd name="T5" fmla="*/ 7 h 16"/>
                <a:gd name="T6" fmla="*/ 1 w 6"/>
                <a:gd name="T7" fmla="*/ 5 h 16"/>
                <a:gd name="T8" fmla="*/ 1 w 6"/>
                <a:gd name="T9" fmla="*/ 9 h 16"/>
                <a:gd name="T10" fmla="*/ 1 w 6"/>
                <a:gd name="T11" fmla="*/ 16 h 16"/>
                <a:gd name="T12" fmla="*/ 6 w 6"/>
                <a:gd name="T13" fmla="*/ 14 h 16"/>
                <a:gd name="T14" fmla="*/ 6 w 6"/>
                <a:gd name="T15" fmla="*/ 9 h 16"/>
                <a:gd name="T16" fmla="*/ 6 w 6"/>
                <a:gd name="T17" fmla="*/ 7 h 16"/>
                <a:gd name="T18" fmla="*/ 6 w 6"/>
                <a:gd name="T19" fmla="*/ 2 h 16"/>
                <a:gd name="T20" fmla="*/ 0 w 6"/>
                <a:gd name="T21" fmla="*/ 0 h 16"/>
                <a:gd name="T22" fmla="*/ 0 w 6"/>
                <a:gd name="T23" fmla="*/ 0 h 16"/>
                <a:gd name="T24" fmla="*/ 0 w 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"/>
                <a:gd name="T40" fmla="*/ 0 h 16"/>
                <a:gd name="T41" fmla="*/ 6 w 6"/>
                <a:gd name="T42" fmla="*/ 16 h 1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" h="16">
                  <a:moveTo>
                    <a:pt x="0" y="7"/>
                  </a:moveTo>
                  <a:lnTo>
                    <a:pt x="0" y="7"/>
                  </a:lnTo>
                  <a:lnTo>
                    <a:pt x="3" y="7"/>
                  </a:lnTo>
                  <a:lnTo>
                    <a:pt x="1" y="5"/>
                  </a:lnTo>
                  <a:lnTo>
                    <a:pt x="1" y="9"/>
                  </a:lnTo>
                  <a:lnTo>
                    <a:pt x="1" y="16"/>
                  </a:lnTo>
                  <a:lnTo>
                    <a:pt x="6" y="14"/>
                  </a:lnTo>
                  <a:lnTo>
                    <a:pt x="6" y="9"/>
                  </a:lnTo>
                  <a:lnTo>
                    <a:pt x="6" y="7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822" name="Freeform 63"/>
            <p:cNvSpPr>
              <a:spLocks/>
            </p:cNvSpPr>
            <p:nvPr/>
          </p:nvSpPr>
          <p:spPr bwMode="auto">
            <a:xfrm>
              <a:off x="352" y="496"/>
              <a:ext cx="30" cy="9"/>
            </a:xfrm>
            <a:custGeom>
              <a:avLst/>
              <a:gdLst>
                <a:gd name="T0" fmla="*/ 0 w 30"/>
                <a:gd name="T1" fmla="*/ 7 h 9"/>
                <a:gd name="T2" fmla="*/ 0 w 30"/>
                <a:gd name="T3" fmla="*/ 7 h 9"/>
                <a:gd name="T4" fmla="*/ 18 w 30"/>
                <a:gd name="T5" fmla="*/ 7 h 9"/>
                <a:gd name="T6" fmla="*/ 23 w 30"/>
                <a:gd name="T7" fmla="*/ 7 h 9"/>
                <a:gd name="T8" fmla="*/ 26 w 30"/>
                <a:gd name="T9" fmla="*/ 9 h 9"/>
                <a:gd name="T10" fmla="*/ 30 w 30"/>
                <a:gd name="T11" fmla="*/ 9 h 9"/>
                <a:gd name="T12" fmla="*/ 30 w 30"/>
                <a:gd name="T13" fmla="*/ 2 h 9"/>
                <a:gd name="T14" fmla="*/ 26 w 30"/>
                <a:gd name="T15" fmla="*/ 2 h 9"/>
                <a:gd name="T16" fmla="*/ 23 w 30"/>
                <a:gd name="T17" fmla="*/ 2 h 9"/>
                <a:gd name="T18" fmla="*/ 18 w 30"/>
                <a:gd name="T19" fmla="*/ 0 h 9"/>
                <a:gd name="T20" fmla="*/ 0 w 30"/>
                <a:gd name="T21" fmla="*/ 0 h 9"/>
                <a:gd name="T22" fmla="*/ 0 w 30"/>
                <a:gd name="T23" fmla="*/ 0 h 9"/>
                <a:gd name="T24" fmla="*/ 0 w 30"/>
                <a:gd name="T25" fmla="*/ 7 h 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0"/>
                <a:gd name="T40" fmla="*/ 0 h 9"/>
                <a:gd name="T41" fmla="*/ 30 w 30"/>
                <a:gd name="T42" fmla="*/ 9 h 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0" h="9">
                  <a:moveTo>
                    <a:pt x="0" y="7"/>
                  </a:moveTo>
                  <a:lnTo>
                    <a:pt x="0" y="7"/>
                  </a:lnTo>
                  <a:lnTo>
                    <a:pt x="18" y="7"/>
                  </a:lnTo>
                  <a:lnTo>
                    <a:pt x="23" y="7"/>
                  </a:lnTo>
                  <a:lnTo>
                    <a:pt x="26" y="9"/>
                  </a:lnTo>
                  <a:lnTo>
                    <a:pt x="30" y="9"/>
                  </a:lnTo>
                  <a:lnTo>
                    <a:pt x="30" y="2"/>
                  </a:lnTo>
                  <a:lnTo>
                    <a:pt x="26" y="2"/>
                  </a:lnTo>
                  <a:lnTo>
                    <a:pt x="23" y="2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823" name="Freeform 64"/>
            <p:cNvSpPr>
              <a:spLocks/>
            </p:cNvSpPr>
            <p:nvPr/>
          </p:nvSpPr>
          <p:spPr bwMode="auto">
            <a:xfrm>
              <a:off x="287" y="496"/>
              <a:ext cx="65" cy="16"/>
            </a:xfrm>
            <a:custGeom>
              <a:avLst/>
              <a:gdLst>
                <a:gd name="T0" fmla="*/ 1 w 65"/>
                <a:gd name="T1" fmla="*/ 16 h 16"/>
                <a:gd name="T2" fmla="*/ 1 w 65"/>
                <a:gd name="T3" fmla="*/ 16 h 16"/>
                <a:gd name="T4" fmla="*/ 16 w 65"/>
                <a:gd name="T5" fmla="*/ 11 h 16"/>
                <a:gd name="T6" fmla="*/ 29 w 65"/>
                <a:gd name="T7" fmla="*/ 9 h 16"/>
                <a:gd name="T8" fmla="*/ 46 w 65"/>
                <a:gd name="T9" fmla="*/ 9 h 16"/>
                <a:gd name="T10" fmla="*/ 65 w 65"/>
                <a:gd name="T11" fmla="*/ 7 h 16"/>
                <a:gd name="T12" fmla="*/ 65 w 65"/>
                <a:gd name="T13" fmla="*/ 0 h 16"/>
                <a:gd name="T14" fmla="*/ 46 w 65"/>
                <a:gd name="T15" fmla="*/ 2 h 16"/>
                <a:gd name="T16" fmla="*/ 29 w 65"/>
                <a:gd name="T17" fmla="*/ 4 h 16"/>
                <a:gd name="T18" fmla="*/ 16 w 65"/>
                <a:gd name="T19" fmla="*/ 7 h 16"/>
                <a:gd name="T20" fmla="*/ 0 w 65"/>
                <a:gd name="T21" fmla="*/ 9 h 16"/>
                <a:gd name="T22" fmla="*/ 0 w 65"/>
                <a:gd name="T23" fmla="*/ 9 h 16"/>
                <a:gd name="T24" fmla="*/ 1 w 65"/>
                <a:gd name="T25" fmla="*/ 16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5"/>
                <a:gd name="T40" fmla="*/ 0 h 16"/>
                <a:gd name="T41" fmla="*/ 65 w 65"/>
                <a:gd name="T42" fmla="*/ 16 h 1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5" h="16">
                  <a:moveTo>
                    <a:pt x="1" y="16"/>
                  </a:moveTo>
                  <a:lnTo>
                    <a:pt x="1" y="16"/>
                  </a:lnTo>
                  <a:lnTo>
                    <a:pt x="16" y="11"/>
                  </a:lnTo>
                  <a:lnTo>
                    <a:pt x="29" y="9"/>
                  </a:lnTo>
                  <a:lnTo>
                    <a:pt x="46" y="9"/>
                  </a:lnTo>
                  <a:lnTo>
                    <a:pt x="65" y="7"/>
                  </a:lnTo>
                  <a:lnTo>
                    <a:pt x="65" y="0"/>
                  </a:lnTo>
                  <a:lnTo>
                    <a:pt x="46" y="2"/>
                  </a:lnTo>
                  <a:lnTo>
                    <a:pt x="29" y="4"/>
                  </a:lnTo>
                  <a:lnTo>
                    <a:pt x="16" y="7"/>
                  </a:lnTo>
                  <a:lnTo>
                    <a:pt x="0" y="9"/>
                  </a:lnTo>
                  <a:lnTo>
                    <a:pt x="1" y="1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824" name="Freeform 65"/>
            <p:cNvSpPr>
              <a:spLocks/>
            </p:cNvSpPr>
            <p:nvPr/>
          </p:nvSpPr>
          <p:spPr bwMode="auto">
            <a:xfrm>
              <a:off x="246" y="505"/>
              <a:ext cx="42" cy="22"/>
            </a:xfrm>
            <a:custGeom>
              <a:avLst/>
              <a:gdLst>
                <a:gd name="T0" fmla="*/ 1 w 42"/>
                <a:gd name="T1" fmla="*/ 22 h 22"/>
                <a:gd name="T2" fmla="*/ 1 w 42"/>
                <a:gd name="T3" fmla="*/ 22 h 22"/>
                <a:gd name="T4" fmla="*/ 9 w 42"/>
                <a:gd name="T5" fmla="*/ 18 h 22"/>
                <a:gd name="T6" fmla="*/ 18 w 42"/>
                <a:gd name="T7" fmla="*/ 14 h 22"/>
                <a:gd name="T8" fmla="*/ 26 w 42"/>
                <a:gd name="T9" fmla="*/ 9 h 22"/>
                <a:gd name="T10" fmla="*/ 42 w 42"/>
                <a:gd name="T11" fmla="*/ 7 h 22"/>
                <a:gd name="T12" fmla="*/ 41 w 42"/>
                <a:gd name="T13" fmla="*/ 0 h 22"/>
                <a:gd name="T14" fmla="*/ 26 w 42"/>
                <a:gd name="T15" fmla="*/ 5 h 22"/>
                <a:gd name="T16" fmla="*/ 14 w 42"/>
                <a:gd name="T17" fmla="*/ 9 h 22"/>
                <a:gd name="T18" fmla="*/ 6 w 42"/>
                <a:gd name="T19" fmla="*/ 13 h 22"/>
                <a:gd name="T20" fmla="*/ 0 w 42"/>
                <a:gd name="T21" fmla="*/ 18 h 22"/>
                <a:gd name="T22" fmla="*/ 0 w 42"/>
                <a:gd name="T23" fmla="*/ 18 h 22"/>
                <a:gd name="T24" fmla="*/ 1 w 42"/>
                <a:gd name="T25" fmla="*/ 22 h 2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2"/>
                <a:gd name="T40" fmla="*/ 0 h 22"/>
                <a:gd name="T41" fmla="*/ 42 w 42"/>
                <a:gd name="T42" fmla="*/ 22 h 2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2" h="22">
                  <a:moveTo>
                    <a:pt x="1" y="22"/>
                  </a:moveTo>
                  <a:lnTo>
                    <a:pt x="1" y="22"/>
                  </a:lnTo>
                  <a:lnTo>
                    <a:pt x="9" y="18"/>
                  </a:lnTo>
                  <a:lnTo>
                    <a:pt x="18" y="14"/>
                  </a:lnTo>
                  <a:lnTo>
                    <a:pt x="26" y="9"/>
                  </a:lnTo>
                  <a:lnTo>
                    <a:pt x="42" y="7"/>
                  </a:lnTo>
                  <a:lnTo>
                    <a:pt x="41" y="0"/>
                  </a:lnTo>
                  <a:lnTo>
                    <a:pt x="26" y="5"/>
                  </a:lnTo>
                  <a:lnTo>
                    <a:pt x="14" y="9"/>
                  </a:lnTo>
                  <a:lnTo>
                    <a:pt x="6" y="13"/>
                  </a:lnTo>
                  <a:lnTo>
                    <a:pt x="0" y="18"/>
                  </a:lnTo>
                  <a:lnTo>
                    <a:pt x="1" y="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825" name="Freeform 66"/>
            <p:cNvSpPr>
              <a:spLocks/>
            </p:cNvSpPr>
            <p:nvPr/>
          </p:nvSpPr>
          <p:spPr bwMode="auto">
            <a:xfrm>
              <a:off x="226" y="523"/>
              <a:ext cx="21" cy="14"/>
            </a:xfrm>
            <a:custGeom>
              <a:avLst/>
              <a:gdLst>
                <a:gd name="T0" fmla="*/ 0 w 21"/>
                <a:gd name="T1" fmla="*/ 11 h 14"/>
                <a:gd name="T2" fmla="*/ 0 w 21"/>
                <a:gd name="T3" fmla="*/ 11 h 14"/>
                <a:gd name="T4" fmla="*/ 3 w 21"/>
                <a:gd name="T5" fmla="*/ 14 h 14"/>
                <a:gd name="T6" fmla="*/ 10 w 21"/>
                <a:gd name="T7" fmla="*/ 11 h 14"/>
                <a:gd name="T8" fmla="*/ 16 w 21"/>
                <a:gd name="T9" fmla="*/ 9 h 14"/>
                <a:gd name="T10" fmla="*/ 21 w 21"/>
                <a:gd name="T11" fmla="*/ 4 h 14"/>
                <a:gd name="T12" fmla="*/ 20 w 21"/>
                <a:gd name="T13" fmla="*/ 0 h 14"/>
                <a:gd name="T14" fmla="*/ 13 w 21"/>
                <a:gd name="T15" fmla="*/ 2 h 14"/>
                <a:gd name="T16" fmla="*/ 8 w 21"/>
                <a:gd name="T17" fmla="*/ 7 h 14"/>
                <a:gd name="T18" fmla="*/ 2 w 21"/>
                <a:gd name="T19" fmla="*/ 9 h 14"/>
                <a:gd name="T20" fmla="*/ 3 w 21"/>
                <a:gd name="T21" fmla="*/ 11 h 14"/>
                <a:gd name="T22" fmla="*/ 3 w 21"/>
                <a:gd name="T23" fmla="*/ 11 h 14"/>
                <a:gd name="T24" fmla="*/ 0 w 21"/>
                <a:gd name="T25" fmla="*/ 11 h 1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"/>
                <a:gd name="T40" fmla="*/ 0 h 14"/>
                <a:gd name="T41" fmla="*/ 21 w 21"/>
                <a:gd name="T42" fmla="*/ 14 h 1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" h="14">
                  <a:moveTo>
                    <a:pt x="0" y="11"/>
                  </a:moveTo>
                  <a:lnTo>
                    <a:pt x="0" y="11"/>
                  </a:lnTo>
                  <a:lnTo>
                    <a:pt x="3" y="14"/>
                  </a:lnTo>
                  <a:lnTo>
                    <a:pt x="10" y="11"/>
                  </a:lnTo>
                  <a:lnTo>
                    <a:pt x="16" y="9"/>
                  </a:lnTo>
                  <a:lnTo>
                    <a:pt x="21" y="4"/>
                  </a:lnTo>
                  <a:lnTo>
                    <a:pt x="20" y="0"/>
                  </a:lnTo>
                  <a:lnTo>
                    <a:pt x="13" y="2"/>
                  </a:lnTo>
                  <a:lnTo>
                    <a:pt x="8" y="7"/>
                  </a:lnTo>
                  <a:lnTo>
                    <a:pt x="2" y="9"/>
                  </a:lnTo>
                  <a:lnTo>
                    <a:pt x="3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826" name="Freeform 67"/>
            <p:cNvSpPr>
              <a:spLocks/>
            </p:cNvSpPr>
            <p:nvPr/>
          </p:nvSpPr>
          <p:spPr bwMode="auto">
            <a:xfrm>
              <a:off x="226" y="415"/>
              <a:ext cx="5" cy="119"/>
            </a:xfrm>
            <a:custGeom>
              <a:avLst/>
              <a:gdLst>
                <a:gd name="T0" fmla="*/ 5 w 5"/>
                <a:gd name="T1" fmla="*/ 0 h 119"/>
                <a:gd name="T2" fmla="*/ 0 w 5"/>
                <a:gd name="T3" fmla="*/ 0 h 119"/>
                <a:gd name="T4" fmla="*/ 0 w 5"/>
                <a:gd name="T5" fmla="*/ 119 h 119"/>
                <a:gd name="T6" fmla="*/ 3 w 5"/>
                <a:gd name="T7" fmla="*/ 119 h 119"/>
                <a:gd name="T8" fmla="*/ 5 w 5"/>
                <a:gd name="T9" fmla="*/ 0 h 119"/>
                <a:gd name="T10" fmla="*/ 5 w 5"/>
                <a:gd name="T11" fmla="*/ 0 h 1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"/>
                <a:gd name="T19" fmla="*/ 0 h 119"/>
                <a:gd name="T20" fmla="*/ 5 w 5"/>
                <a:gd name="T21" fmla="*/ 119 h 11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" h="119">
                  <a:moveTo>
                    <a:pt x="5" y="0"/>
                  </a:moveTo>
                  <a:lnTo>
                    <a:pt x="0" y="0"/>
                  </a:lnTo>
                  <a:lnTo>
                    <a:pt x="0" y="119"/>
                  </a:lnTo>
                  <a:lnTo>
                    <a:pt x="3" y="119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827" name="Freeform 68"/>
            <p:cNvSpPr>
              <a:spLocks/>
            </p:cNvSpPr>
            <p:nvPr/>
          </p:nvSpPr>
          <p:spPr bwMode="auto">
            <a:xfrm>
              <a:off x="226" y="415"/>
              <a:ext cx="20" cy="18"/>
            </a:xfrm>
            <a:custGeom>
              <a:avLst/>
              <a:gdLst>
                <a:gd name="T0" fmla="*/ 20 w 20"/>
                <a:gd name="T1" fmla="*/ 11 h 18"/>
                <a:gd name="T2" fmla="*/ 20 w 20"/>
                <a:gd name="T3" fmla="*/ 11 h 18"/>
                <a:gd name="T4" fmla="*/ 7 w 20"/>
                <a:gd name="T5" fmla="*/ 2 h 18"/>
                <a:gd name="T6" fmla="*/ 5 w 20"/>
                <a:gd name="T7" fmla="*/ 0 h 18"/>
                <a:gd name="T8" fmla="*/ 0 w 20"/>
                <a:gd name="T9" fmla="*/ 2 h 18"/>
                <a:gd name="T10" fmla="*/ 3 w 20"/>
                <a:gd name="T11" fmla="*/ 7 h 18"/>
                <a:gd name="T12" fmla="*/ 20 w 20"/>
                <a:gd name="T13" fmla="*/ 18 h 18"/>
                <a:gd name="T14" fmla="*/ 20 w 20"/>
                <a:gd name="T15" fmla="*/ 18 h 18"/>
                <a:gd name="T16" fmla="*/ 20 w 20"/>
                <a:gd name="T17" fmla="*/ 11 h 1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0"/>
                <a:gd name="T28" fmla="*/ 0 h 18"/>
                <a:gd name="T29" fmla="*/ 20 w 20"/>
                <a:gd name="T30" fmla="*/ 18 h 1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0" h="18">
                  <a:moveTo>
                    <a:pt x="20" y="11"/>
                  </a:moveTo>
                  <a:lnTo>
                    <a:pt x="20" y="11"/>
                  </a:lnTo>
                  <a:lnTo>
                    <a:pt x="7" y="2"/>
                  </a:lnTo>
                  <a:lnTo>
                    <a:pt x="5" y="0"/>
                  </a:lnTo>
                  <a:lnTo>
                    <a:pt x="0" y="2"/>
                  </a:lnTo>
                  <a:lnTo>
                    <a:pt x="3" y="7"/>
                  </a:lnTo>
                  <a:lnTo>
                    <a:pt x="20" y="18"/>
                  </a:lnTo>
                  <a:lnTo>
                    <a:pt x="2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828" name="Freeform 69"/>
            <p:cNvSpPr>
              <a:spLocks/>
            </p:cNvSpPr>
            <p:nvPr/>
          </p:nvSpPr>
          <p:spPr bwMode="auto">
            <a:xfrm>
              <a:off x="246" y="426"/>
              <a:ext cx="36" cy="23"/>
            </a:xfrm>
            <a:custGeom>
              <a:avLst/>
              <a:gdLst>
                <a:gd name="T0" fmla="*/ 36 w 36"/>
                <a:gd name="T1" fmla="*/ 19 h 23"/>
                <a:gd name="T2" fmla="*/ 36 w 36"/>
                <a:gd name="T3" fmla="*/ 19 h 23"/>
                <a:gd name="T4" fmla="*/ 19 w 36"/>
                <a:gd name="T5" fmla="*/ 10 h 23"/>
                <a:gd name="T6" fmla="*/ 0 w 36"/>
                <a:gd name="T7" fmla="*/ 0 h 23"/>
                <a:gd name="T8" fmla="*/ 0 w 36"/>
                <a:gd name="T9" fmla="*/ 7 h 23"/>
                <a:gd name="T10" fmla="*/ 18 w 36"/>
                <a:gd name="T11" fmla="*/ 18 h 23"/>
                <a:gd name="T12" fmla="*/ 34 w 36"/>
                <a:gd name="T13" fmla="*/ 23 h 23"/>
                <a:gd name="T14" fmla="*/ 34 w 36"/>
                <a:gd name="T15" fmla="*/ 23 h 23"/>
                <a:gd name="T16" fmla="*/ 36 w 36"/>
                <a:gd name="T17" fmla="*/ 19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6"/>
                <a:gd name="T28" fmla="*/ 0 h 23"/>
                <a:gd name="T29" fmla="*/ 36 w 36"/>
                <a:gd name="T30" fmla="*/ 23 h 2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6" h="23">
                  <a:moveTo>
                    <a:pt x="36" y="19"/>
                  </a:moveTo>
                  <a:lnTo>
                    <a:pt x="36" y="19"/>
                  </a:lnTo>
                  <a:lnTo>
                    <a:pt x="19" y="10"/>
                  </a:lnTo>
                  <a:lnTo>
                    <a:pt x="0" y="0"/>
                  </a:lnTo>
                  <a:lnTo>
                    <a:pt x="0" y="7"/>
                  </a:lnTo>
                  <a:lnTo>
                    <a:pt x="18" y="18"/>
                  </a:lnTo>
                  <a:lnTo>
                    <a:pt x="34" y="23"/>
                  </a:lnTo>
                  <a:lnTo>
                    <a:pt x="36" y="1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829" name="Freeform 70"/>
            <p:cNvSpPr>
              <a:spLocks/>
            </p:cNvSpPr>
            <p:nvPr/>
          </p:nvSpPr>
          <p:spPr bwMode="auto">
            <a:xfrm>
              <a:off x="280" y="445"/>
              <a:ext cx="30" cy="13"/>
            </a:xfrm>
            <a:custGeom>
              <a:avLst/>
              <a:gdLst>
                <a:gd name="T0" fmla="*/ 30 w 30"/>
                <a:gd name="T1" fmla="*/ 8 h 13"/>
                <a:gd name="T2" fmla="*/ 30 w 30"/>
                <a:gd name="T3" fmla="*/ 8 h 13"/>
                <a:gd name="T4" fmla="*/ 15 w 30"/>
                <a:gd name="T5" fmla="*/ 4 h 13"/>
                <a:gd name="T6" fmla="*/ 2 w 30"/>
                <a:gd name="T7" fmla="*/ 0 h 13"/>
                <a:gd name="T8" fmla="*/ 0 w 30"/>
                <a:gd name="T9" fmla="*/ 4 h 13"/>
                <a:gd name="T10" fmla="*/ 13 w 30"/>
                <a:gd name="T11" fmla="*/ 9 h 13"/>
                <a:gd name="T12" fmla="*/ 28 w 30"/>
                <a:gd name="T13" fmla="*/ 13 h 13"/>
                <a:gd name="T14" fmla="*/ 28 w 30"/>
                <a:gd name="T15" fmla="*/ 13 h 13"/>
                <a:gd name="T16" fmla="*/ 30 w 30"/>
                <a:gd name="T17" fmla="*/ 8 h 1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0"/>
                <a:gd name="T28" fmla="*/ 0 h 13"/>
                <a:gd name="T29" fmla="*/ 30 w 30"/>
                <a:gd name="T30" fmla="*/ 13 h 1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0" h="13">
                  <a:moveTo>
                    <a:pt x="30" y="8"/>
                  </a:moveTo>
                  <a:lnTo>
                    <a:pt x="30" y="8"/>
                  </a:lnTo>
                  <a:lnTo>
                    <a:pt x="15" y="4"/>
                  </a:lnTo>
                  <a:lnTo>
                    <a:pt x="2" y="0"/>
                  </a:lnTo>
                  <a:lnTo>
                    <a:pt x="0" y="4"/>
                  </a:lnTo>
                  <a:lnTo>
                    <a:pt x="13" y="9"/>
                  </a:lnTo>
                  <a:lnTo>
                    <a:pt x="28" y="13"/>
                  </a:lnTo>
                  <a:lnTo>
                    <a:pt x="30" y="8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830" name="Freeform 71"/>
            <p:cNvSpPr>
              <a:spLocks/>
            </p:cNvSpPr>
            <p:nvPr/>
          </p:nvSpPr>
          <p:spPr bwMode="auto">
            <a:xfrm>
              <a:off x="308" y="453"/>
              <a:ext cx="41" cy="9"/>
            </a:xfrm>
            <a:custGeom>
              <a:avLst/>
              <a:gdLst>
                <a:gd name="T0" fmla="*/ 41 w 41"/>
                <a:gd name="T1" fmla="*/ 1 h 9"/>
                <a:gd name="T2" fmla="*/ 41 w 41"/>
                <a:gd name="T3" fmla="*/ 1 h 9"/>
                <a:gd name="T4" fmla="*/ 21 w 41"/>
                <a:gd name="T5" fmla="*/ 1 h 9"/>
                <a:gd name="T6" fmla="*/ 2 w 41"/>
                <a:gd name="T7" fmla="*/ 0 h 9"/>
                <a:gd name="T8" fmla="*/ 0 w 41"/>
                <a:gd name="T9" fmla="*/ 5 h 9"/>
                <a:gd name="T10" fmla="*/ 20 w 41"/>
                <a:gd name="T11" fmla="*/ 9 h 9"/>
                <a:gd name="T12" fmla="*/ 41 w 41"/>
                <a:gd name="T13" fmla="*/ 9 h 9"/>
                <a:gd name="T14" fmla="*/ 41 w 41"/>
                <a:gd name="T15" fmla="*/ 9 h 9"/>
                <a:gd name="T16" fmla="*/ 41 w 41"/>
                <a:gd name="T17" fmla="*/ 1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1"/>
                <a:gd name="T28" fmla="*/ 0 h 9"/>
                <a:gd name="T29" fmla="*/ 41 w 41"/>
                <a:gd name="T30" fmla="*/ 9 h 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1" h="9">
                  <a:moveTo>
                    <a:pt x="41" y="1"/>
                  </a:moveTo>
                  <a:lnTo>
                    <a:pt x="41" y="1"/>
                  </a:lnTo>
                  <a:lnTo>
                    <a:pt x="21" y="1"/>
                  </a:lnTo>
                  <a:lnTo>
                    <a:pt x="2" y="0"/>
                  </a:lnTo>
                  <a:lnTo>
                    <a:pt x="0" y="5"/>
                  </a:lnTo>
                  <a:lnTo>
                    <a:pt x="20" y="9"/>
                  </a:lnTo>
                  <a:lnTo>
                    <a:pt x="41" y="9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831" name="Freeform 72"/>
            <p:cNvSpPr>
              <a:spLocks/>
            </p:cNvSpPr>
            <p:nvPr/>
          </p:nvSpPr>
          <p:spPr bwMode="auto">
            <a:xfrm>
              <a:off x="349" y="449"/>
              <a:ext cx="39" cy="13"/>
            </a:xfrm>
            <a:custGeom>
              <a:avLst/>
              <a:gdLst>
                <a:gd name="T0" fmla="*/ 36 w 39"/>
                <a:gd name="T1" fmla="*/ 0 h 13"/>
                <a:gd name="T2" fmla="*/ 36 w 39"/>
                <a:gd name="T3" fmla="*/ 0 h 13"/>
                <a:gd name="T4" fmla="*/ 28 w 39"/>
                <a:gd name="T5" fmla="*/ 5 h 13"/>
                <a:gd name="T6" fmla="*/ 20 w 39"/>
                <a:gd name="T7" fmla="*/ 7 h 13"/>
                <a:gd name="T8" fmla="*/ 10 w 39"/>
                <a:gd name="T9" fmla="*/ 7 h 13"/>
                <a:gd name="T10" fmla="*/ 0 w 39"/>
                <a:gd name="T11" fmla="*/ 5 h 13"/>
                <a:gd name="T12" fmla="*/ 0 w 39"/>
                <a:gd name="T13" fmla="*/ 13 h 13"/>
                <a:gd name="T14" fmla="*/ 10 w 39"/>
                <a:gd name="T15" fmla="*/ 13 h 13"/>
                <a:gd name="T16" fmla="*/ 20 w 39"/>
                <a:gd name="T17" fmla="*/ 13 h 13"/>
                <a:gd name="T18" fmla="*/ 29 w 39"/>
                <a:gd name="T19" fmla="*/ 11 h 13"/>
                <a:gd name="T20" fmla="*/ 39 w 39"/>
                <a:gd name="T21" fmla="*/ 5 h 13"/>
                <a:gd name="T22" fmla="*/ 39 w 39"/>
                <a:gd name="T23" fmla="*/ 5 h 13"/>
                <a:gd name="T24" fmla="*/ 36 w 39"/>
                <a:gd name="T25" fmla="*/ 0 h 1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9"/>
                <a:gd name="T40" fmla="*/ 0 h 13"/>
                <a:gd name="T41" fmla="*/ 39 w 39"/>
                <a:gd name="T42" fmla="*/ 13 h 1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9" h="13">
                  <a:moveTo>
                    <a:pt x="36" y="0"/>
                  </a:moveTo>
                  <a:lnTo>
                    <a:pt x="36" y="0"/>
                  </a:lnTo>
                  <a:lnTo>
                    <a:pt x="28" y="5"/>
                  </a:lnTo>
                  <a:lnTo>
                    <a:pt x="20" y="7"/>
                  </a:lnTo>
                  <a:lnTo>
                    <a:pt x="10" y="7"/>
                  </a:lnTo>
                  <a:lnTo>
                    <a:pt x="0" y="5"/>
                  </a:lnTo>
                  <a:lnTo>
                    <a:pt x="0" y="13"/>
                  </a:lnTo>
                  <a:lnTo>
                    <a:pt x="10" y="13"/>
                  </a:lnTo>
                  <a:lnTo>
                    <a:pt x="20" y="13"/>
                  </a:lnTo>
                  <a:lnTo>
                    <a:pt x="29" y="11"/>
                  </a:lnTo>
                  <a:lnTo>
                    <a:pt x="39" y="5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832" name="Freeform 73"/>
            <p:cNvSpPr>
              <a:spLocks/>
            </p:cNvSpPr>
            <p:nvPr/>
          </p:nvSpPr>
          <p:spPr bwMode="auto">
            <a:xfrm>
              <a:off x="385" y="447"/>
              <a:ext cx="10" cy="20"/>
            </a:xfrm>
            <a:custGeom>
              <a:avLst/>
              <a:gdLst>
                <a:gd name="T0" fmla="*/ 2 w 10"/>
                <a:gd name="T1" fmla="*/ 7 h 20"/>
                <a:gd name="T2" fmla="*/ 2 w 10"/>
                <a:gd name="T3" fmla="*/ 7 h 20"/>
                <a:gd name="T4" fmla="*/ 2 w 10"/>
                <a:gd name="T5" fmla="*/ 16 h 20"/>
                <a:gd name="T6" fmla="*/ 3 w 10"/>
                <a:gd name="T7" fmla="*/ 20 h 20"/>
                <a:gd name="T8" fmla="*/ 8 w 10"/>
                <a:gd name="T9" fmla="*/ 18 h 20"/>
                <a:gd name="T10" fmla="*/ 8 w 10"/>
                <a:gd name="T11" fmla="*/ 15 h 20"/>
                <a:gd name="T12" fmla="*/ 10 w 10"/>
                <a:gd name="T13" fmla="*/ 9 h 20"/>
                <a:gd name="T14" fmla="*/ 8 w 10"/>
                <a:gd name="T15" fmla="*/ 6 h 20"/>
                <a:gd name="T16" fmla="*/ 7 w 10"/>
                <a:gd name="T17" fmla="*/ 4 h 20"/>
                <a:gd name="T18" fmla="*/ 3 w 10"/>
                <a:gd name="T19" fmla="*/ 0 h 20"/>
                <a:gd name="T20" fmla="*/ 2 w 10"/>
                <a:gd name="T21" fmla="*/ 2 h 20"/>
                <a:gd name="T22" fmla="*/ 0 w 10"/>
                <a:gd name="T23" fmla="*/ 2 h 20"/>
                <a:gd name="T24" fmla="*/ 3 w 10"/>
                <a:gd name="T25" fmla="*/ 7 h 20"/>
                <a:gd name="T26" fmla="*/ 3 w 10"/>
                <a:gd name="T27" fmla="*/ 7 h 20"/>
                <a:gd name="T28" fmla="*/ 3 w 10"/>
                <a:gd name="T29" fmla="*/ 7 h 20"/>
                <a:gd name="T30" fmla="*/ 3 w 10"/>
                <a:gd name="T31" fmla="*/ 7 h 20"/>
                <a:gd name="T32" fmla="*/ 3 w 10"/>
                <a:gd name="T33" fmla="*/ 7 h 20"/>
                <a:gd name="T34" fmla="*/ 3 w 10"/>
                <a:gd name="T35" fmla="*/ 9 h 20"/>
                <a:gd name="T36" fmla="*/ 3 w 10"/>
                <a:gd name="T37" fmla="*/ 15 h 20"/>
                <a:gd name="T38" fmla="*/ 3 w 10"/>
                <a:gd name="T39" fmla="*/ 16 h 20"/>
                <a:gd name="T40" fmla="*/ 7 w 10"/>
                <a:gd name="T41" fmla="*/ 18 h 20"/>
                <a:gd name="T42" fmla="*/ 7 w 10"/>
                <a:gd name="T43" fmla="*/ 15 h 20"/>
                <a:gd name="T44" fmla="*/ 7 w 10"/>
                <a:gd name="T45" fmla="*/ 7 h 20"/>
                <a:gd name="T46" fmla="*/ 7 w 10"/>
                <a:gd name="T47" fmla="*/ 7 h 20"/>
                <a:gd name="T48" fmla="*/ 2 w 10"/>
                <a:gd name="T49" fmla="*/ 7 h 2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0"/>
                <a:gd name="T76" fmla="*/ 0 h 20"/>
                <a:gd name="T77" fmla="*/ 10 w 10"/>
                <a:gd name="T78" fmla="*/ 20 h 20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0" h="20">
                  <a:moveTo>
                    <a:pt x="2" y="7"/>
                  </a:moveTo>
                  <a:lnTo>
                    <a:pt x="2" y="7"/>
                  </a:lnTo>
                  <a:lnTo>
                    <a:pt x="2" y="16"/>
                  </a:lnTo>
                  <a:lnTo>
                    <a:pt x="3" y="20"/>
                  </a:lnTo>
                  <a:lnTo>
                    <a:pt x="8" y="18"/>
                  </a:lnTo>
                  <a:lnTo>
                    <a:pt x="8" y="15"/>
                  </a:lnTo>
                  <a:lnTo>
                    <a:pt x="10" y="9"/>
                  </a:lnTo>
                  <a:lnTo>
                    <a:pt x="8" y="6"/>
                  </a:lnTo>
                  <a:lnTo>
                    <a:pt x="7" y="4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3" y="7"/>
                  </a:lnTo>
                  <a:lnTo>
                    <a:pt x="3" y="9"/>
                  </a:lnTo>
                  <a:lnTo>
                    <a:pt x="3" y="15"/>
                  </a:lnTo>
                  <a:lnTo>
                    <a:pt x="3" y="16"/>
                  </a:lnTo>
                  <a:lnTo>
                    <a:pt x="7" y="18"/>
                  </a:lnTo>
                  <a:lnTo>
                    <a:pt x="7" y="15"/>
                  </a:lnTo>
                  <a:lnTo>
                    <a:pt x="7" y="7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833" name="Freeform 74"/>
            <p:cNvSpPr>
              <a:spLocks/>
            </p:cNvSpPr>
            <p:nvPr/>
          </p:nvSpPr>
          <p:spPr bwMode="auto">
            <a:xfrm>
              <a:off x="383" y="395"/>
              <a:ext cx="9" cy="59"/>
            </a:xfrm>
            <a:custGeom>
              <a:avLst/>
              <a:gdLst>
                <a:gd name="T0" fmla="*/ 0 w 9"/>
                <a:gd name="T1" fmla="*/ 0 h 59"/>
                <a:gd name="T2" fmla="*/ 0 w 9"/>
                <a:gd name="T3" fmla="*/ 0 h 59"/>
                <a:gd name="T4" fmla="*/ 4 w 9"/>
                <a:gd name="T5" fmla="*/ 20 h 59"/>
                <a:gd name="T6" fmla="*/ 4 w 9"/>
                <a:gd name="T7" fmla="*/ 31 h 59"/>
                <a:gd name="T8" fmla="*/ 4 w 9"/>
                <a:gd name="T9" fmla="*/ 40 h 59"/>
                <a:gd name="T10" fmla="*/ 4 w 9"/>
                <a:gd name="T11" fmla="*/ 59 h 59"/>
                <a:gd name="T12" fmla="*/ 9 w 9"/>
                <a:gd name="T13" fmla="*/ 59 h 59"/>
                <a:gd name="T14" fmla="*/ 9 w 9"/>
                <a:gd name="T15" fmla="*/ 40 h 59"/>
                <a:gd name="T16" fmla="*/ 9 w 9"/>
                <a:gd name="T17" fmla="*/ 31 h 59"/>
                <a:gd name="T18" fmla="*/ 9 w 9"/>
                <a:gd name="T19" fmla="*/ 20 h 59"/>
                <a:gd name="T20" fmla="*/ 5 w 9"/>
                <a:gd name="T21" fmla="*/ 0 h 59"/>
                <a:gd name="T22" fmla="*/ 5 w 9"/>
                <a:gd name="T23" fmla="*/ 0 h 59"/>
                <a:gd name="T24" fmla="*/ 0 w 9"/>
                <a:gd name="T25" fmla="*/ 0 h 5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9"/>
                <a:gd name="T40" fmla="*/ 0 h 59"/>
                <a:gd name="T41" fmla="*/ 9 w 9"/>
                <a:gd name="T42" fmla="*/ 59 h 5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9" h="59">
                  <a:moveTo>
                    <a:pt x="0" y="0"/>
                  </a:moveTo>
                  <a:lnTo>
                    <a:pt x="0" y="0"/>
                  </a:lnTo>
                  <a:lnTo>
                    <a:pt x="4" y="20"/>
                  </a:lnTo>
                  <a:lnTo>
                    <a:pt x="4" y="31"/>
                  </a:lnTo>
                  <a:lnTo>
                    <a:pt x="4" y="40"/>
                  </a:lnTo>
                  <a:lnTo>
                    <a:pt x="4" y="59"/>
                  </a:lnTo>
                  <a:lnTo>
                    <a:pt x="9" y="59"/>
                  </a:lnTo>
                  <a:lnTo>
                    <a:pt x="9" y="40"/>
                  </a:lnTo>
                  <a:lnTo>
                    <a:pt x="9" y="31"/>
                  </a:lnTo>
                  <a:lnTo>
                    <a:pt x="9" y="2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834" name="Freeform 75"/>
            <p:cNvSpPr>
              <a:spLocks/>
            </p:cNvSpPr>
            <p:nvPr/>
          </p:nvSpPr>
          <p:spPr bwMode="auto">
            <a:xfrm>
              <a:off x="375" y="332"/>
              <a:ext cx="13" cy="63"/>
            </a:xfrm>
            <a:custGeom>
              <a:avLst/>
              <a:gdLst>
                <a:gd name="T0" fmla="*/ 0 w 13"/>
                <a:gd name="T1" fmla="*/ 0 h 63"/>
                <a:gd name="T2" fmla="*/ 0 w 13"/>
                <a:gd name="T3" fmla="*/ 0 h 63"/>
                <a:gd name="T4" fmla="*/ 2 w 13"/>
                <a:gd name="T5" fmla="*/ 14 h 63"/>
                <a:gd name="T6" fmla="*/ 3 w 13"/>
                <a:gd name="T7" fmla="*/ 25 h 63"/>
                <a:gd name="T8" fmla="*/ 5 w 13"/>
                <a:gd name="T9" fmla="*/ 39 h 63"/>
                <a:gd name="T10" fmla="*/ 8 w 13"/>
                <a:gd name="T11" fmla="*/ 63 h 63"/>
                <a:gd name="T12" fmla="*/ 13 w 13"/>
                <a:gd name="T13" fmla="*/ 63 h 63"/>
                <a:gd name="T14" fmla="*/ 12 w 13"/>
                <a:gd name="T15" fmla="*/ 38 h 63"/>
                <a:gd name="T16" fmla="*/ 8 w 13"/>
                <a:gd name="T17" fmla="*/ 25 h 63"/>
                <a:gd name="T18" fmla="*/ 7 w 13"/>
                <a:gd name="T19" fmla="*/ 12 h 63"/>
                <a:gd name="T20" fmla="*/ 5 w 13"/>
                <a:gd name="T21" fmla="*/ 0 h 63"/>
                <a:gd name="T22" fmla="*/ 5 w 13"/>
                <a:gd name="T23" fmla="*/ 0 h 63"/>
                <a:gd name="T24" fmla="*/ 0 w 13"/>
                <a:gd name="T25" fmla="*/ 0 h 6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"/>
                <a:gd name="T40" fmla="*/ 0 h 63"/>
                <a:gd name="T41" fmla="*/ 13 w 13"/>
                <a:gd name="T42" fmla="*/ 63 h 6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" h="63">
                  <a:moveTo>
                    <a:pt x="0" y="0"/>
                  </a:moveTo>
                  <a:lnTo>
                    <a:pt x="0" y="0"/>
                  </a:lnTo>
                  <a:lnTo>
                    <a:pt x="2" y="14"/>
                  </a:lnTo>
                  <a:lnTo>
                    <a:pt x="3" y="25"/>
                  </a:lnTo>
                  <a:lnTo>
                    <a:pt x="5" y="39"/>
                  </a:lnTo>
                  <a:lnTo>
                    <a:pt x="8" y="63"/>
                  </a:lnTo>
                  <a:lnTo>
                    <a:pt x="13" y="63"/>
                  </a:lnTo>
                  <a:lnTo>
                    <a:pt x="12" y="38"/>
                  </a:lnTo>
                  <a:lnTo>
                    <a:pt x="8" y="25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835" name="Freeform 76"/>
            <p:cNvSpPr>
              <a:spLocks/>
            </p:cNvSpPr>
            <p:nvPr/>
          </p:nvSpPr>
          <p:spPr bwMode="auto">
            <a:xfrm>
              <a:off x="362" y="283"/>
              <a:ext cx="18" cy="49"/>
            </a:xfrm>
            <a:custGeom>
              <a:avLst/>
              <a:gdLst>
                <a:gd name="T0" fmla="*/ 0 w 18"/>
                <a:gd name="T1" fmla="*/ 2 h 49"/>
                <a:gd name="T2" fmla="*/ 0 w 18"/>
                <a:gd name="T3" fmla="*/ 2 h 49"/>
                <a:gd name="T4" fmla="*/ 5 w 18"/>
                <a:gd name="T5" fmla="*/ 14 h 49"/>
                <a:gd name="T6" fmla="*/ 8 w 18"/>
                <a:gd name="T7" fmla="*/ 25 h 49"/>
                <a:gd name="T8" fmla="*/ 12 w 18"/>
                <a:gd name="T9" fmla="*/ 36 h 49"/>
                <a:gd name="T10" fmla="*/ 13 w 18"/>
                <a:gd name="T11" fmla="*/ 49 h 49"/>
                <a:gd name="T12" fmla="*/ 18 w 18"/>
                <a:gd name="T13" fmla="*/ 49 h 49"/>
                <a:gd name="T14" fmla="*/ 16 w 18"/>
                <a:gd name="T15" fmla="*/ 34 h 49"/>
                <a:gd name="T16" fmla="*/ 13 w 18"/>
                <a:gd name="T17" fmla="*/ 23 h 49"/>
                <a:gd name="T18" fmla="*/ 10 w 18"/>
                <a:gd name="T19" fmla="*/ 14 h 49"/>
                <a:gd name="T20" fmla="*/ 5 w 18"/>
                <a:gd name="T21" fmla="*/ 0 h 49"/>
                <a:gd name="T22" fmla="*/ 5 w 18"/>
                <a:gd name="T23" fmla="*/ 0 h 49"/>
                <a:gd name="T24" fmla="*/ 0 w 18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8"/>
                <a:gd name="T40" fmla="*/ 0 h 49"/>
                <a:gd name="T41" fmla="*/ 18 w 18"/>
                <a:gd name="T42" fmla="*/ 49 h 4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8" h="49">
                  <a:moveTo>
                    <a:pt x="0" y="2"/>
                  </a:moveTo>
                  <a:lnTo>
                    <a:pt x="0" y="2"/>
                  </a:lnTo>
                  <a:lnTo>
                    <a:pt x="5" y="14"/>
                  </a:lnTo>
                  <a:lnTo>
                    <a:pt x="8" y="25"/>
                  </a:lnTo>
                  <a:lnTo>
                    <a:pt x="12" y="36"/>
                  </a:lnTo>
                  <a:lnTo>
                    <a:pt x="13" y="49"/>
                  </a:lnTo>
                  <a:lnTo>
                    <a:pt x="18" y="49"/>
                  </a:lnTo>
                  <a:lnTo>
                    <a:pt x="16" y="34"/>
                  </a:lnTo>
                  <a:lnTo>
                    <a:pt x="13" y="23"/>
                  </a:lnTo>
                  <a:lnTo>
                    <a:pt x="10" y="14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836" name="Freeform 77"/>
            <p:cNvSpPr>
              <a:spLocks/>
            </p:cNvSpPr>
            <p:nvPr/>
          </p:nvSpPr>
          <p:spPr bwMode="auto">
            <a:xfrm>
              <a:off x="342" y="247"/>
              <a:ext cx="25" cy="38"/>
            </a:xfrm>
            <a:custGeom>
              <a:avLst/>
              <a:gdLst>
                <a:gd name="T0" fmla="*/ 0 w 25"/>
                <a:gd name="T1" fmla="*/ 0 h 38"/>
                <a:gd name="T2" fmla="*/ 0 w 25"/>
                <a:gd name="T3" fmla="*/ 5 h 38"/>
                <a:gd name="T4" fmla="*/ 2 w 25"/>
                <a:gd name="T5" fmla="*/ 9 h 38"/>
                <a:gd name="T6" fmla="*/ 10 w 25"/>
                <a:gd name="T7" fmla="*/ 18 h 38"/>
                <a:gd name="T8" fmla="*/ 17 w 25"/>
                <a:gd name="T9" fmla="*/ 29 h 38"/>
                <a:gd name="T10" fmla="*/ 20 w 25"/>
                <a:gd name="T11" fmla="*/ 38 h 38"/>
                <a:gd name="T12" fmla="*/ 25 w 25"/>
                <a:gd name="T13" fmla="*/ 36 h 38"/>
                <a:gd name="T14" fmla="*/ 20 w 25"/>
                <a:gd name="T15" fmla="*/ 25 h 38"/>
                <a:gd name="T16" fmla="*/ 14 w 25"/>
                <a:gd name="T17" fmla="*/ 14 h 38"/>
                <a:gd name="T18" fmla="*/ 7 w 25"/>
                <a:gd name="T19" fmla="*/ 3 h 38"/>
                <a:gd name="T20" fmla="*/ 0 w 25"/>
                <a:gd name="T21" fmla="*/ 0 h 38"/>
                <a:gd name="T22" fmla="*/ 0 w 25"/>
                <a:gd name="T23" fmla="*/ 5 h 38"/>
                <a:gd name="T24" fmla="*/ 0 w 25"/>
                <a:gd name="T25" fmla="*/ 0 h 3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5"/>
                <a:gd name="T40" fmla="*/ 0 h 38"/>
                <a:gd name="T41" fmla="*/ 25 w 25"/>
                <a:gd name="T42" fmla="*/ 38 h 3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5" h="38">
                  <a:moveTo>
                    <a:pt x="0" y="0"/>
                  </a:moveTo>
                  <a:lnTo>
                    <a:pt x="0" y="5"/>
                  </a:lnTo>
                  <a:lnTo>
                    <a:pt x="2" y="9"/>
                  </a:lnTo>
                  <a:lnTo>
                    <a:pt x="10" y="18"/>
                  </a:lnTo>
                  <a:lnTo>
                    <a:pt x="17" y="29"/>
                  </a:lnTo>
                  <a:lnTo>
                    <a:pt x="20" y="38"/>
                  </a:lnTo>
                  <a:lnTo>
                    <a:pt x="25" y="36"/>
                  </a:lnTo>
                  <a:lnTo>
                    <a:pt x="20" y="25"/>
                  </a:lnTo>
                  <a:lnTo>
                    <a:pt x="14" y="14"/>
                  </a:lnTo>
                  <a:lnTo>
                    <a:pt x="7" y="3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837" name="Rectangle 78"/>
            <p:cNvSpPr>
              <a:spLocks noChangeArrowheads="1"/>
            </p:cNvSpPr>
            <p:nvPr/>
          </p:nvSpPr>
          <p:spPr bwMode="auto">
            <a:xfrm>
              <a:off x="149" y="196"/>
              <a:ext cx="508" cy="6"/>
            </a:xfrm>
            <a:prstGeom prst="rect">
              <a:avLst/>
            </a:pr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</p:grpSp>
      <p:pic>
        <p:nvPicPr>
          <p:cNvPr id="159746" name="Picture 91" descr="&#10;pie_chart.jpg                                                  00092B0BMacintosh HD                   BCFB972B: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253"/>
          <a:stretch/>
        </p:blipFill>
        <p:spPr bwMode="auto">
          <a:xfrm>
            <a:off x="395536" y="989013"/>
            <a:ext cx="8153400" cy="4665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9748" name="Picture 79" descr="icc5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52400"/>
            <a:ext cx="9906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9749" name="Text Box 80"/>
          <p:cNvSpPr txBox="1">
            <a:spLocks noChangeArrowheads="1"/>
          </p:cNvSpPr>
          <p:nvPr/>
        </p:nvSpPr>
        <p:spPr bwMode="auto">
          <a:xfrm>
            <a:off x="2209800" y="228600"/>
            <a:ext cx="5902325" cy="669925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  <a:sym typeface="Symbol" charset="0"/>
              </a:rPr>
              <a:t>The content of our universe</a:t>
            </a:r>
            <a:r>
              <a:rPr kumimoji="0" lang="en-GB" sz="3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</a:t>
            </a:r>
          </a:p>
        </p:txBody>
      </p:sp>
      <p:sp>
        <p:nvSpPr>
          <p:cNvPr id="159753" name="TextBox 90"/>
          <p:cNvSpPr txBox="1">
            <a:spLocks noChangeArrowheads="1"/>
          </p:cNvSpPr>
          <p:nvPr/>
        </p:nvSpPr>
        <p:spPr bwMode="auto">
          <a:xfrm>
            <a:off x="5862638" y="4735513"/>
            <a:ext cx="538162" cy="36988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5 %</a:t>
            </a:r>
          </a:p>
        </p:txBody>
      </p:sp>
      <p:sp>
        <p:nvSpPr>
          <p:cNvPr id="159754" name="TextBox 92"/>
          <p:cNvSpPr txBox="1">
            <a:spLocks noChangeArrowheads="1"/>
          </p:cNvSpPr>
          <p:nvPr/>
        </p:nvSpPr>
        <p:spPr bwMode="auto">
          <a:xfrm>
            <a:off x="5119688" y="3135313"/>
            <a:ext cx="595312" cy="369887"/>
          </a:xfrm>
          <a:prstGeom prst="rect">
            <a:avLst/>
          </a:prstGeom>
          <a:solidFill>
            <a:srgbClr val="2F277D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25%</a:t>
            </a:r>
          </a:p>
        </p:txBody>
      </p:sp>
      <p:sp>
        <p:nvSpPr>
          <p:cNvPr id="159755" name="TextBox 93"/>
          <p:cNvSpPr txBox="1">
            <a:spLocks noChangeArrowheads="1"/>
          </p:cNvSpPr>
          <p:nvPr/>
        </p:nvSpPr>
        <p:spPr bwMode="auto">
          <a:xfrm>
            <a:off x="2452688" y="3048000"/>
            <a:ext cx="595312" cy="369888"/>
          </a:xfrm>
          <a:prstGeom prst="rect">
            <a:avLst/>
          </a:prstGeom>
          <a:solidFill>
            <a:srgbClr val="125118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70%</a:t>
            </a:r>
          </a:p>
        </p:txBody>
      </p:sp>
      <p:sp>
        <p:nvSpPr>
          <p:cNvPr id="7" name="Rectangle 90">
            <a:extLst>
              <a:ext uri="{FF2B5EF4-FFF2-40B4-BE49-F238E27FC236}">
                <a16:creationId xmlns:a16="http://schemas.microsoft.com/office/drawing/2014/main" id="{92FAF993-6EC5-8E15-07DA-A02EA6FB69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880" y="5639106"/>
            <a:ext cx="8752717" cy="480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Dark matter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ＭＳ Ｐゴシック" charset="0"/>
                <a:sym typeface="Symbol" charset="0"/>
              </a:rPr>
              <a:t> matter that does not emit light at any wavelength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6" name="Rectangle 90">
            <a:extLst>
              <a:ext uri="{FF2B5EF4-FFF2-40B4-BE49-F238E27FC236}">
                <a16:creationId xmlns:a16="http://schemas.microsoft.com/office/drawing/2014/main" id="{5E4C81B6-E8A8-EA81-0F44-9EAC69358F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520" y="5517336"/>
            <a:ext cx="8640960" cy="83099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Dark energy 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charset="0"/>
                <a:ea typeface="ＭＳ Ｐゴシック" charset="0"/>
                <a:sym typeface="Symbol" charset="0"/>
              </a:rPr>
              <a:t> mysterious form of energy that opposes gravity and is causing the cosmic expansion to accelerate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6267875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3" descr="planck_CMB_node_full_imag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82750"/>
            <a:ext cx="9128125" cy="46151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2187574" y="212725"/>
            <a:ext cx="6575425" cy="1077218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The initial conditions for galaxy formation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50244" y="3429000"/>
            <a:ext cx="7318380" cy="646331"/>
          </a:xfrm>
          <a:prstGeom prst="rect">
            <a:avLst/>
          </a:prstGeom>
          <a:solidFill>
            <a:srgbClr val="EC7CBC">
              <a:alpha val="58000"/>
            </a:srgbClr>
          </a:solidFill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Quantum fluctuations from inflation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496" y="6381328"/>
            <a:ext cx="28936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Planck collaboration ‘13 </a:t>
            </a:r>
          </a:p>
        </p:txBody>
      </p:sp>
    </p:spTree>
    <p:extLst>
      <p:ext uri="{BB962C8B-B14F-4D97-AF65-F5344CB8AC3E}">
        <p14:creationId xmlns:p14="http://schemas.microsoft.com/office/powerpoint/2010/main" val="1515470764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2019891" y="260648"/>
            <a:ext cx="5792469" cy="648512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lIns="90000" tIns="46800" rIns="90000" bIns="46800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How to make a virtual universe</a:t>
            </a: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9512" y="1556792"/>
            <a:ext cx="3672408" cy="228678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bg1">
                <a:alpha val="75000"/>
              </a:schemeClr>
            </a:glow>
            <a:outerShdw blurRad="50800" dist="38100" dir="2700000" algn="tl" rotWithShape="0">
              <a:srgbClr val="000000">
                <a:alpha val="43000"/>
              </a:srgbClr>
            </a:outerShdw>
            <a:softEdge rad="152400"/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buSzTx/>
              <a:buFontTx/>
              <a:buNone/>
              <a:tabLst/>
              <a:defRPr/>
            </a:pPr>
            <a:r>
              <a:rPr kumimoji="0" lang="en-US" sz="2800" b="0" i="0" u="sng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Equations of physics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: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General Relativity Dynamics                 Radiative hydrodynamics </a:t>
            </a:r>
          </a:p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Atomic physics,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etc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832932" y="1844823"/>
            <a:ext cx="4699508" cy="2786063"/>
            <a:chOff x="3832932" y="1445601"/>
            <a:chExt cx="5059548" cy="3185286"/>
          </a:xfrm>
        </p:grpSpPr>
        <p:pic>
          <p:nvPicPr>
            <p:cNvPr id="4" name="Picture 17" descr="cosma3_1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17355" y="1844824"/>
              <a:ext cx="4175125" cy="27860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AutoShape 28"/>
            <p:cNvSpPr>
              <a:spLocks noChangeArrowheads="1"/>
            </p:cNvSpPr>
            <p:nvPr/>
          </p:nvSpPr>
          <p:spPr bwMode="auto">
            <a:xfrm rot="17766615">
              <a:off x="5035406" y="243127"/>
              <a:ext cx="897433" cy="3302381"/>
            </a:xfrm>
            <a:prstGeom prst="curvedLeftArrow">
              <a:avLst>
                <a:gd name="adj1" fmla="val 14069"/>
                <a:gd name="adj2" fmla="val 120986"/>
                <a:gd name="adj3" fmla="val 22605"/>
              </a:avLst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square" anchor="ctr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611560" y="4077072"/>
            <a:ext cx="5413567" cy="2664296"/>
            <a:chOff x="472860" y="3727276"/>
            <a:chExt cx="5840299" cy="3086100"/>
          </a:xfrm>
        </p:grpSpPr>
        <p:pic>
          <p:nvPicPr>
            <p:cNvPr id="9" name="Picture 8" descr="hubble-image-of-Stephans-Quintet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649668" y="3550468"/>
              <a:ext cx="3086100" cy="3439716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/>
            </a:sp3d>
          </p:spPr>
        </p:pic>
        <p:sp>
          <p:nvSpPr>
            <p:cNvPr id="10" name="AutoShape 28"/>
            <p:cNvSpPr>
              <a:spLocks noChangeArrowheads="1"/>
            </p:cNvSpPr>
            <p:nvPr/>
          </p:nvSpPr>
          <p:spPr bwMode="auto">
            <a:xfrm rot="3186499">
              <a:off x="4238280" y="3879295"/>
              <a:ext cx="801991" cy="3347766"/>
            </a:xfrm>
            <a:prstGeom prst="curvedLeftArrow">
              <a:avLst>
                <a:gd name="adj1" fmla="val 14069"/>
                <a:gd name="adj2" fmla="val 120986"/>
                <a:gd name="adj3" fmla="val 22605"/>
              </a:avLst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square" anchor="ctr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107504" y="980728"/>
            <a:ext cx="9176736" cy="5770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Initial conditions + assumption about content of Universe</a:t>
            </a:r>
          </a:p>
        </p:txBody>
      </p:sp>
      <p:sp>
        <p:nvSpPr>
          <p:cNvPr id="14" name="AutoShape 28"/>
          <p:cNvSpPr>
            <a:spLocks noChangeArrowheads="1"/>
          </p:cNvSpPr>
          <p:nvPr/>
        </p:nvSpPr>
        <p:spPr bwMode="auto">
          <a:xfrm rot="1727728">
            <a:off x="7366456" y="1671031"/>
            <a:ext cx="675783" cy="2507828"/>
          </a:xfrm>
          <a:prstGeom prst="curvedLeftArrow">
            <a:avLst>
              <a:gd name="adj1" fmla="val 14069"/>
              <a:gd name="adj2" fmla="val 166265"/>
              <a:gd name="adj3" fmla="val 22605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0125099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3" grpId="0"/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ulti_component.mov">
            <a:hlinkClick r:id="" action="ppaction://media"/>
            <a:extLst>
              <a:ext uri="{FF2B5EF4-FFF2-40B4-BE49-F238E27FC236}">
                <a16:creationId xmlns:a16="http://schemas.microsoft.com/office/drawing/2014/main" id="{CF352408-1348-504A-AEC3-95C238660F9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255268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2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ubble_ultra_deep_field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t="32708" r="-2"/>
          <a:stretch/>
        </p:blipFill>
        <p:spPr>
          <a:xfrm>
            <a:off x="-215900" y="-27384"/>
            <a:ext cx="9396412" cy="6347668"/>
          </a:xfrm>
          <a:prstGeom prst="rect">
            <a:avLst/>
          </a:prstGeom>
        </p:spPr>
      </p:pic>
      <p:pic>
        <p:nvPicPr>
          <p:cNvPr id="25395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236177" y="4183"/>
            <a:ext cx="4995174" cy="6660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258050" y="6456362"/>
            <a:ext cx="1790462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4572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defRPr/>
            </a:pPr>
            <a:r>
              <a:rPr lang="en-US" sz="1800" dirty="0" err="1">
                <a:solidFill>
                  <a:srgbClr val="FFFFFF"/>
                </a:solidFill>
                <a:latin typeface="Calibri"/>
              </a:rPr>
              <a:t>Trayford</a:t>
            </a:r>
            <a:r>
              <a:rPr lang="en-US" sz="1800" dirty="0">
                <a:solidFill>
                  <a:srgbClr val="FFFFFF"/>
                </a:solidFill>
                <a:latin typeface="Calibri"/>
              </a:rPr>
              <a:t> et al ‘15</a:t>
            </a:r>
          </a:p>
        </p:txBody>
      </p:sp>
    </p:spTree>
    <p:extLst>
      <p:ext uri="{BB962C8B-B14F-4D97-AF65-F5344CB8AC3E}">
        <p14:creationId xmlns:p14="http://schemas.microsoft.com/office/powerpoint/2010/main" val="2253934990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1000"/>
                                        <p:tgtEl>
                                          <p:spTgt spid="2539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9B23CF3-ED32-5842-ACD8-8D1254B9DC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67744" y="188640"/>
            <a:ext cx="5616624" cy="646331"/>
          </a:xfrm>
          <a:prstGeom prst="rect">
            <a:avLst/>
          </a:prstGeom>
          <a:solidFill>
            <a:srgbClr val="FFCC00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The end of our World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256D637-3540-0342-B631-92B05D3366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5656" y="1210699"/>
            <a:ext cx="6840760" cy="454975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43AB8EA-0239-824C-8DB4-675F27DBA898}"/>
              </a:ext>
            </a:extLst>
          </p:cNvPr>
          <p:cNvSpPr txBox="1"/>
          <p:nvPr/>
        </p:nvSpPr>
        <p:spPr>
          <a:xfrm>
            <a:off x="5292080" y="5928107"/>
            <a:ext cx="2839239" cy="3837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Albrecht Durer 1479-1528</a:t>
            </a:r>
          </a:p>
        </p:txBody>
      </p:sp>
    </p:spTree>
    <p:extLst>
      <p:ext uri="{BB962C8B-B14F-4D97-AF65-F5344CB8AC3E}">
        <p14:creationId xmlns:p14="http://schemas.microsoft.com/office/powerpoint/2010/main" val="3913712387"/>
      </p:ext>
    </p:extLst>
  </p:cSld>
  <p:clrMapOvr>
    <a:masterClrMapping/>
  </p:clrMapOvr>
  <p:transition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0502B90-642C-2A44-B66D-AB7A0F557A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67744" y="188640"/>
            <a:ext cx="5616624" cy="646331"/>
          </a:xfrm>
          <a:prstGeom prst="rect">
            <a:avLst/>
          </a:prstGeom>
          <a:solidFill>
            <a:srgbClr val="FFCC00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The end of our World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04912E-4964-4747-813E-028B7C855324}"/>
              </a:ext>
            </a:extLst>
          </p:cNvPr>
          <p:cNvSpPr txBox="1"/>
          <p:nvPr/>
        </p:nvSpPr>
        <p:spPr>
          <a:xfrm>
            <a:off x="1556" y="2132857"/>
            <a:ext cx="4426428" cy="20322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To understand the end of the Universe, we first need to understand its beginning and evolution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7613A5E-A32A-F344-9529-730E8ABA6B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4048" y="980728"/>
            <a:ext cx="3816424" cy="543425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01CABE5-0BEF-45AF-CA13-533EBF273D02}"/>
              </a:ext>
            </a:extLst>
          </p:cNvPr>
          <p:cNvSpPr txBox="1"/>
          <p:nvPr/>
        </p:nvSpPr>
        <p:spPr>
          <a:xfrm>
            <a:off x="1616927" y="5129561"/>
            <a:ext cx="184731" cy="545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A36BEA1-3C11-C915-B867-E2C234E71213}"/>
              </a:ext>
            </a:extLst>
          </p:cNvPr>
          <p:cNvSpPr txBox="1"/>
          <p:nvPr/>
        </p:nvSpPr>
        <p:spPr>
          <a:xfrm>
            <a:off x="1403648" y="4851266"/>
            <a:ext cx="15536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ymbol" charset="2"/>
                <a:ea typeface="ＭＳ Ｐゴシック" charset="0"/>
                <a:cs typeface="Symbol" charset="2"/>
              </a:rPr>
              <a:t>L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CDM</a:t>
            </a:r>
          </a:p>
        </p:txBody>
      </p:sp>
    </p:spTree>
    <p:extLst>
      <p:ext uri="{BB962C8B-B14F-4D97-AF65-F5344CB8AC3E}">
        <p14:creationId xmlns:p14="http://schemas.microsoft.com/office/powerpoint/2010/main" val="2909378667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128.gif">
            <a:extLst>
              <a:ext uri="{FF2B5EF4-FFF2-40B4-BE49-F238E27FC236}">
                <a16:creationId xmlns:a16="http://schemas.microsoft.com/office/drawing/2014/main" id="{0F40C569-F171-B44A-8880-B58644D01F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7784" y="1052736"/>
            <a:ext cx="5256584" cy="525658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66EC94B-397A-AD4F-874D-0BA41F9F46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67744" y="188641"/>
            <a:ext cx="6264696" cy="646331"/>
          </a:xfrm>
          <a:prstGeom prst="rect">
            <a:avLst/>
          </a:prstGeom>
          <a:solidFill>
            <a:srgbClr val="FFCC00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The far future of the Universe</a:t>
            </a:r>
          </a:p>
        </p:txBody>
      </p:sp>
    </p:spTree>
    <p:extLst>
      <p:ext uri="{BB962C8B-B14F-4D97-AF65-F5344CB8AC3E}">
        <p14:creationId xmlns:p14="http://schemas.microsoft.com/office/powerpoint/2010/main" val="2568088185"/>
      </p:ext>
    </p:extLst>
  </p:cSld>
  <p:clrMapOvr>
    <a:masterClrMapping/>
  </p:clrMapOvr>
  <p:transition>
    <p:zo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0E2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9DD1A9D-7A4D-EF40-946C-A1A067DCEDA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16" t="1411" r="2694" b="1191"/>
          <a:stretch/>
        </p:blipFill>
        <p:spPr>
          <a:xfrm>
            <a:off x="2483768" y="1196752"/>
            <a:ext cx="6480720" cy="496855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7782ECE-6AA5-C743-81AC-0784BAE9FFF9}"/>
              </a:ext>
            </a:extLst>
          </p:cNvPr>
          <p:cNvSpPr txBox="1"/>
          <p:nvPr/>
        </p:nvSpPr>
        <p:spPr>
          <a:xfrm>
            <a:off x="-180528" y="1556792"/>
            <a:ext cx="3312368" cy="1755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The future of the universe depends on the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behaviour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 of the dark energy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139CD78-8149-2040-AD45-E16C5FA7B5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67744" y="188641"/>
            <a:ext cx="6264696" cy="646331"/>
          </a:xfrm>
          <a:prstGeom prst="rect">
            <a:avLst/>
          </a:prstGeom>
          <a:solidFill>
            <a:srgbClr val="FFCC00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The far future of the Universe</a:t>
            </a:r>
          </a:p>
        </p:txBody>
      </p:sp>
    </p:spTree>
    <p:extLst>
      <p:ext uri="{BB962C8B-B14F-4D97-AF65-F5344CB8AC3E}">
        <p14:creationId xmlns:p14="http://schemas.microsoft.com/office/powerpoint/2010/main" val="3200215471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2BAD6D1-A499-B943-AC48-CB163621533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687" t="18500" r="36716" b="15980"/>
          <a:stretch/>
        </p:blipFill>
        <p:spPr>
          <a:xfrm>
            <a:off x="2771800" y="1355567"/>
            <a:ext cx="6372200" cy="461045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FAC6280-F364-B54F-A90D-74866B0D741B}"/>
              </a:ext>
            </a:extLst>
          </p:cNvPr>
          <p:cNvSpPr txBox="1"/>
          <p:nvPr/>
        </p:nvSpPr>
        <p:spPr>
          <a:xfrm>
            <a:off x="7159127" y="5966025"/>
            <a:ext cx="1737976" cy="318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From New Scientist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138F348-8CB4-DF44-A803-410F6EBDCF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81867" y="190381"/>
            <a:ext cx="3744416" cy="646331"/>
          </a:xfrm>
          <a:prstGeom prst="rect">
            <a:avLst/>
          </a:prstGeom>
          <a:solidFill>
            <a:srgbClr val="FFCC00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The Big Rip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BDC1436-4ACE-0846-915E-8B6B9FD872D5}"/>
              </a:ext>
            </a:extLst>
          </p:cNvPr>
          <p:cNvSpPr txBox="1"/>
          <p:nvPr/>
        </p:nvSpPr>
        <p:spPr>
          <a:xfrm>
            <a:off x="-15029" y="1414769"/>
            <a:ext cx="3290885" cy="25922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With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“phantom”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dark energy, the energy density increases with time; the expansion accelerates at an increasing rate;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horizon shrinks to 0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and a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singularity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forms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F7EEFDA-C746-1F44-B174-74A39A1096C8}"/>
              </a:ext>
            </a:extLst>
          </p:cNvPr>
          <p:cNvSpPr txBox="1"/>
          <p:nvPr/>
        </p:nvSpPr>
        <p:spPr>
          <a:xfrm>
            <a:off x="179512" y="4941168"/>
            <a:ext cx="3193759" cy="4161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Unphysical! (Very unlikely)</a:t>
            </a:r>
          </a:p>
        </p:txBody>
      </p:sp>
    </p:spTree>
    <p:extLst>
      <p:ext uri="{BB962C8B-B14F-4D97-AF65-F5344CB8AC3E}">
        <p14:creationId xmlns:p14="http://schemas.microsoft.com/office/powerpoint/2010/main" val="3422527122"/>
      </p:ext>
    </p:extLst>
  </p:cSld>
  <p:clrMapOvr>
    <a:masterClrMapping/>
  </p:clrMapOvr>
  <p:transition>
    <p:zoom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010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C50B672-07C2-B546-A843-4D43276409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81867" y="190381"/>
            <a:ext cx="3744416" cy="646331"/>
          </a:xfrm>
          <a:prstGeom prst="rect">
            <a:avLst/>
          </a:prstGeom>
          <a:solidFill>
            <a:srgbClr val="FFCC00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The Big Crunch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C156970-27D8-A847-947D-DD15B175734F}"/>
              </a:ext>
            </a:extLst>
          </p:cNvPr>
          <p:cNvGrpSpPr/>
          <p:nvPr/>
        </p:nvGrpSpPr>
        <p:grpSpPr>
          <a:xfrm>
            <a:off x="3635896" y="1124744"/>
            <a:ext cx="5616624" cy="5256584"/>
            <a:chOff x="3700519" y="1628800"/>
            <a:chExt cx="5328592" cy="4824536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4FC55775-E208-824D-9DFD-826A11B10D7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1313" t="10499" r="1567" b="1567"/>
            <a:stretch/>
          </p:blipFill>
          <p:spPr>
            <a:xfrm>
              <a:off x="3700519" y="1628800"/>
              <a:ext cx="5328592" cy="4824536"/>
            </a:xfrm>
            <a:prstGeom prst="rect">
              <a:avLst/>
            </a:prstGeom>
          </p:spPr>
        </p:pic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D19602AF-37C3-DB41-A7C3-AADAFAFA2489}"/>
                </a:ext>
              </a:extLst>
            </p:cNvPr>
            <p:cNvSpPr/>
            <p:nvPr/>
          </p:nvSpPr>
          <p:spPr bwMode="auto">
            <a:xfrm>
              <a:off x="5004047" y="1628800"/>
              <a:ext cx="3888433" cy="1080120"/>
            </a:xfrm>
            <a:prstGeom prst="rect">
              <a:avLst/>
            </a:prstGeom>
            <a:solidFill>
              <a:srgbClr val="17062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457200" marR="0" lvl="0" indent="-45720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-65" charset="0"/>
                <a:ea typeface="ＭＳ Ｐゴシック" charset="0"/>
              </a:endParaRPr>
            </a:p>
          </p:txBody>
        </p:sp>
        <p:sp>
          <p:nvSpPr>
            <p:cNvPr id="3" name="Chord 2">
              <a:extLst>
                <a:ext uri="{FF2B5EF4-FFF2-40B4-BE49-F238E27FC236}">
                  <a16:creationId xmlns:a16="http://schemas.microsoft.com/office/drawing/2014/main" id="{3220E264-EA1D-FF46-9BEB-7C2FCAB457B7}"/>
                </a:ext>
              </a:extLst>
            </p:cNvPr>
            <p:cNvSpPr/>
            <p:nvPr/>
          </p:nvSpPr>
          <p:spPr bwMode="auto">
            <a:xfrm>
              <a:off x="6444208" y="2636912"/>
              <a:ext cx="2160240" cy="432048"/>
            </a:xfrm>
            <a:prstGeom prst="chord">
              <a:avLst/>
            </a:prstGeom>
            <a:solidFill>
              <a:srgbClr val="17062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457200" marR="0" lvl="0" indent="-45720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-65" charset="0"/>
                <a:ea typeface="ＭＳ Ｐゴシック" charset="0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D46FFF96-0A35-4043-AC6A-3459D881C87D}"/>
                </a:ext>
              </a:extLst>
            </p:cNvPr>
            <p:cNvSpPr/>
            <p:nvPr/>
          </p:nvSpPr>
          <p:spPr bwMode="auto">
            <a:xfrm rot="19949662">
              <a:off x="6772557" y="2780928"/>
              <a:ext cx="1346117" cy="504056"/>
            </a:xfrm>
            <a:prstGeom prst="rect">
              <a:avLst/>
            </a:prstGeom>
            <a:solidFill>
              <a:srgbClr val="17062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457200" marR="0" lvl="0" indent="-45720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-65" charset="0"/>
                <a:ea typeface="ＭＳ Ｐゴシック" charset="0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C0797A2-FA76-7547-BCC7-6641A05D3D84}"/>
                </a:ext>
              </a:extLst>
            </p:cNvPr>
            <p:cNvSpPr/>
            <p:nvPr/>
          </p:nvSpPr>
          <p:spPr bwMode="auto">
            <a:xfrm rot="19294589">
              <a:off x="6340004" y="2560972"/>
              <a:ext cx="526091" cy="216024"/>
            </a:xfrm>
            <a:prstGeom prst="rect">
              <a:avLst/>
            </a:prstGeom>
            <a:solidFill>
              <a:srgbClr val="17062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457200" marR="0" lvl="0" indent="-45720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-65" charset="0"/>
                <a:ea typeface="ＭＳ Ｐゴシック" charset="0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86919592-B396-0D4A-90EB-F99668D575FD}"/>
              </a:ext>
            </a:extLst>
          </p:cNvPr>
          <p:cNvSpPr txBox="1"/>
          <p:nvPr/>
        </p:nvSpPr>
        <p:spPr>
          <a:xfrm>
            <a:off x="155209" y="1378638"/>
            <a:ext cx="3500855" cy="26045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If the dark energy diminishes with time, the Universe reaches  a maximum size and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recolapses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into a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singularity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3CDFD36-73BC-594B-A7D2-10553069E19F}"/>
              </a:ext>
            </a:extLst>
          </p:cNvPr>
          <p:cNvSpPr txBox="1"/>
          <p:nvPr/>
        </p:nvSpPr>
        <p:spPr>
          <a:xfrm>
            <a:off x="155209" y="5085184"/>
            <a:ext cx="3024336" cy="9056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Could give rise to a  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”cyclical”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universe</a:t>
            </a:r>
          </a:p>
        </p:txBody>
      </p:sp>
    </p:spTree>
    <p:extLst>
      <p:ext uri="{BB962C8B-B14F-4D97-AF65-F5344CB8AC3E}">
        <p14:creationId xmlns:p14="http://schemas.microsoft.com/office/powerpoint/2010/main" val="558854567"/>
      </p:ext>
    </p:extLst>
  </p:cSld>
  <p:clrMapOvr>
    <a:masterClrMapping/>
  </p:clrMapOvr>
  <p:transition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7" descr="Exp_univ.jpeg">
            <a:extLst>
              <a:ext uri="{FF2B5EF4-FFF2-40B4-BE49-F238E27FC236}">
                <a16:creationId xmlns:a16="http://schemas.microsoft.com/office/drawing/2014/main" id="{39DEB090-0E6B-284A-00DC-8CBB8D4201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066801"/>
            <a:ext cx="6381874" cy="3985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9747" name="Group 2"/>
          <p:cNvGrpSpPr>
            <a:grpSpLocks/>
          </p:cNvGrpSpPr>
          <p:nvPr/>
        </p:nvGrpSpPr>
        <p:grpSpPr bwMode="auto">
          <a:xfrm>
            <a:off x="152400" y="152400"/>
            <a:ext cx="609600" cy="533400"/>
            <a:chOff x="146" y="195"/>
            <a:chExt cx="582" cy="669"/>
          </a:xfrm>
        </p:grpSpPr>
        <p:sp>
          <p:nvSpPr>
            <p:cNvPr id="159762" name="Freeform 3"/>
            <p:cNvSpPr>
              <a:spLocks/>
            </p:cNvSpPr>
            <p:nvPr/>
          </p:nvSpPr>
          <p:spPr bwMode="auto">
            <a:xfrm>
              <a:off x="246" y="247"/>
              <a:ext cx="478" cy="614"/>
            </a:xfrm>
            <a:custGeom>
              <a:avLst/>
              <a:gdLst>
                <a:gd name="T0" fmla="*/ 478 w 478"/>
                <a:gd name="T1" fmla="*/ 0 h 614"/>
                <a:gd name="T2" fmla="*/ 478 w 478"/>
                <a:gd name="T3" fmla="*/ 5 h 614"/>
                <a:gd name="T4" fmla="*/ 478 w 478"/>
                <a:gd name="T5" fmla="*/ 23 h 614"/>
                <a:gd name="T6" fmla="*/ 478 w 478"/>
                <a:gd name="T7" fmla="*/ 40 h 614"/>
                <a:gd name="T8" fmla="*/ 477 w 478"/>
                <a:gd name="T9" fmla="*/ 70 h 614"/>
                <a:gd name="T10" fmla="*/ 474 w 478"/>
                <a:gd name="T11" fmla="*/ 106 h 614"/>
                <a:gd name="T12" fmla="*/ 465 w 478"/>
                <a:gd name="T13" fmla="*/ 168 h 614"/>
                <a:gd name="T14" fmla="*/ 459 w 478"/>
                <a:gd name="T15" fmla="*/ 213 h 614"/>
                <a:gd name="T16" fmla="*/ 452 w 478"/>
                <a:gd name="T17" fmla="*/ 245 h 614"/>
                <a:gd name="T18" fmla="*/ 439 w 478"/>
                <a:gd name="T19" fmla="*/ 287 h 614"/>
                <a:gd name="T20" fmla="*/ 403 w 478"/>
                <a:gd name="T21" fmla="*/ 382 h 614"/>
                <a:gd name="T22" fmla="*/ 354 w 478"/>
                <a:gd name="T23" fmla="*/ 476 h 614"/>
                <a:gd name="T24" fmla="*/ 321 w 478"/>
                <a:gd name="T25" fmla="*/ 525 h 614"/>
                <a:gd name="T26" fmla="*/ 287 w 478"/>
                <a:gd name="T27" fmla="*/ 568 h 614"/>
                <a:gd name="T28" fmla="*/ 257 w 478"/>
                <a:gd name="T29" fmla="*/ 603 h 614"/>
                <a:gd name="T30" fmla="*/ 247 w 478"/>
                <a:gd name="T31" fmla="*/ 614 h 614"/>
                <a:gd name="T32" fmla="*/ 246 w 478"/>
                <a:gd name="T33" fmla="*/ 614 h 614"/>
                <a:gd name="T34" fmla="*/ 236 w 478"/>
                <a:gd name="T35" fmla="*/ 604 h 614"/>
                <a:gd name="T36" fmla="*/ 216 w 478"/>
                <a:gd name="T37" fmla="*/ 586 h 614"/>
                <a:gd name="T38" fmla="*/ 206 w 478"/>
                <a:gd name="T39" fmla="*/ 577 h 614"/>
                <a:gd name="T40" fmla="*/ 195 w 478"/>
                <a:gd name="T41" fmla="*/ 565 h 614"/>
                <a:gd name="T42" fmla="*/ 180 w 478"/>
                <a:gd name="T43" fmla="*/ 547 h 614"/>
                <a:gd name="T44" fmla="*/ 159 w 478"/>
                <a:gd name="T45" fmla="*/ 514 h 614"/>
                <a:gd name="T46" fmla="*/ 144 w 478"/>
                <a:gd name="T47" fmla="*/ 491 h 614"/>
                <a:gd name="T48" fmla="*/ 129 w 478"/>
                <a:gd name="T49" fmla="*/ 466 h 614"/>
                <a:gd name="T50" fmla="*/ 105 w 478"/>
                <a:gd name="T51" fmla="*/ 431 h 614"/>
                <a:gd name="T52" fmla="*/ 80 w 478"/>
                <a:gd name="T53" fmla="*/ 399 h 614"/>
                <a:gd name="T54" fmla="*/ 64 w 478"/>
                <a:gd name="T55" fmla="*/ 366 h 614"/>
                <a:gd name="T56" fmla="*/ 54 w 478"/>
                <a:gd name="T57" fmla="*/ 337 h 614"/>
                <a:gd name="T58" fmla="*/ 42 w 478"/>
                <a:gd name="T59" fmla="*/ 303 h 614"/>
                <a:gd name="T60" fmla="*/ 32 w 478"/>
                <a:gd name="T61" fmla="*/ 274 h 614"/>
                <a:gd name="T62" fmla="*/ 23 w 478"/>
                <a:gd name="T63" fmla="*/ 238 h 614"/>
                <a:gd name="T64" fmla="*/ 14 w 478"/>
                <a:gd name="T65" fmla="*/ 200 h 614"/>
                <a:gd name="T66" fmla="*/ 8 w 478"/>
                <a:gd name="T67" fmla="*/ 164 h 614"/>
                <a:gd name="T68" fmla="*/ 1 w 478"/>
                <a:gd name="T69" fmla="*/ 119 h 614"/>
                <a:gd name="T70" fmla="*/ 0 w 478"/>
                <a:gd name="T71" fmla="*/ 72 h 614"/>
                <a:gd name="T72" fmla="*/ 0 w 478"/>
                <a:gd name="T73" fmla="*/ 31 h 614"/>
                <a:gd name="T74" fmla="*/ 0 w 478"/>
                <a:gd name="T75" fmla="*/ 9 h 614"/>
                <a:gd name="T76" fmla="*/ 0 w 478"/>
                <a:gd name="T77" fmla="*/ 0 h 61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478"/>
                <a:gd name="T118" fmla="*/ 0 h 614"/>
                <a:gd name="T119" fmla="*/ 478 w 478"/>
                <a:gd name="T120" fmla="*/ 614 h 614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478" h="614">
                  <a:moveTo>
                    <a:pt x="0" y="0"/>
                  </a:moveTo>
                  <a:lnTo>
                    <a:pt x="478" y="0"/>
                  </a:lnTo>
                  <a:lnTo>
                    <a:pt x="478" y="5"/>
                  </a:lnTo>
                  <a:lnTo>
                    <a:pt x="478" y="13"/>
                  </a:lnTo>
                  <a:lnTo>
                    <a:pt x="478" y="23"/>
                  </a:lnTo>
                  <a:lnTo>
                    <a:pt x="478" y="31"/>
                  </a:lnTo>
                  <a:lnTo>
                    <a:pt x="478" y="40"/>
                  </a:lnTo>
                  <a:lnTo>
                    <a:pt x="477" y="54"/>
                  </a:lnTo>
                  <a:lnTo>
                    <a:pt x="477" y="70"/>
                  </a:lnTo>
                  <a:lnTo>
                    <a:pt x="475" y="88"/>
                  </a:lnTo>
                  <a:lnTo>
                    <a:pt x="474" y="106"/>
                  </a:lnTo>
                  <a:lnTo>
                    <a:pt x="469" y="148"/>
                  </a:lnTo>
                  <a:lnTo>
                    <a:pt x="465" y="168"/>
                  </a:lnTo>
                  <a:lnTo>
                    <a:pt x="462" y="182"/>
                  </a:lnTo>
                  <a:lnTo>
                    <a:pt x="459" y="213"/>
                  </a:lnTo>
                  <a:lnTo>
                    <a:pt x="455" y="227"/>
                  </a:lnTo>
                  <a:lnTo>
                    <a:pt x="452" y="245"/>
                  </a:lnTo>
                  <a:lnTo>
                    <a:pt x="446" y="265"/>
                  </a:lnTo>
                  <a:lnTo>
                    <a:pt x="439" y="287"/>
                  </a:lnTo>
                  <a:lnTo>
                    <a:pt x="423" y="337"/>
                  </a:lnTo>
                  <a:lnTo>
                    <a:pt x="403" y="382"/>
                  </a:lnTo>
                  <a:lnTo>
                    <a:pt x="380" y="429"/>
                  </a:lnTo>
                  <a:lnTo>
                    <a:pt x="354" y="476"/>
                  </a:lnTo>
                  <a:lnTo>
                    <a:pt x="339" y="500"/>
                  </a:lnTo>
                  <a:lnTo>
                    <a:pt x="321" y="525"/>
                  </a:lnTo>
                  <a:lnTo>
                    <a:pt x="303" y="547"/>
                  </a:lnTo>
                  <a:lnTo>
                    <a:pt x="287" y="568"/>
                  </a:lnTo>
                  <a:lnTo>
                    <a:pt x="272" y="586"/>
                  </a:lnTo>
                  <a:lnTo>
                    <a:pt x="257" y="603"/>
                  </a:lnTo>
                  <a:lnTo>
                    <a:pt x="249" y="612"/>
                  </a:lnTo>
                  <a:lnTo>
                    <a:pt x="247" y="614"/>
                  </a:lnTo>
                  <a:lnTo>
                    <a:pt x="246" y="614"/>
                  </a:lnTo>
                  <a:lnTo>
                    <a:pt x="241" y="610"/>
                  </a:lnTo>
                  <a:lnTo>
                    <a:pt x="236" y="604"/>
                  </a:lnTo>
                  <a:lnTo>
                    <a:pt x="231" y="599"/>
                  </a:lnTo>
                  <a:lnTo>
                    <a:pt x="216" y="586"/>
                  </a:lnTo>
                  <a:lnTo>
                    <a:pt x="211" y="583"/>
                  </a:lnTo>
                  <a:lnTo>
                    <a:pt x="206" y="577"/>
                  </a:lnTo>
                  <a:lnTo>
                    <a:pt x="198" y="570"/>
                  </a:lnTo>
                  <a:lnTo>
                    <a:pt x="195" y="565"/>
                  </a:lnTo>
                  <a:lnTo>
                    <a:pt x="187" y="558"/>
                  </a:lnTo>
                  <a:lnTo>
                    <a:pt x="180" y="547"/>
                  </a:lnTo>
                  <a:lnTo>
                    <a:pt x="170" y="534"/>
                  </a:lnTo>
                  <a:lnTo>
                    <a:pt x="159" y="514"/>
                  </a:lnTo>
                  <a:lnTo>
                    <a:pt x="151" y="505"/>
                  </a:lnTo>
                  <a:lnTo>
                    <a:pt x="144" y="491"/>
                  </a:lnTo>
                  <a:lnTo>
                    <a:pt x="137" y="478"/>
                  </a:lnTo>
                  <a:lnTo>
                    <a:pt x="129" y="466"/>
                  </a:lnTo>
                  <a:lnTo>
                    <a:pt x="116" y="447"/>
                  </a:lnTo>
                  <a:lnTo>
                    <a:pt x="105" y="431"/>
                  </a:lnTo>
                  <a:lnTo>
                    <a:pt x="91" y="417"/>
                  </a:lnTo>
                  <a:lnTo>
                    <a:pt x="80" y="399"/>
                  </a:lnTo>
                  <a:lnTo>
                    <a:pt x="70" y="379"/>
                  </a:lnTo>
                  <a:lnTo>
                    <a:pt x="64" y="366"/>
                  </a:lnTo>
                  <a:lnTo>
                    <a:pt x="59" y="354"/>
                  </a:lnTo>
                  <a:lnTo>
                    <a:pt x="54" y="337"/>
                  </a:lnTo>
                  <a:lnTo>
                    <a:pt x="47" y="321"/>
                  </a:lnTo>
                  <a:lnTo>
                    <a:pt x="42" y="303"/>
                  </a:lnTo>
                  <a:lnTo>
                    <a:pt x="36" y="287"/>
                  </a:lnTo>
                  <a:lnTo>
                    <a:pt x="32" y="274"/>
                  </a:lnTo>
                  <a:lnTo>
                    <a:pt x="28" y="260"/>
                  </a:lnTo>
                  <a:lnTo>
                    <a:pt x="23" y="238"/>
                  </a:lnTo>
                  <a:lnTo>
                    <a:pt x="18" y="218"/>
                  </a:lnTo>
                  <a:lnTo>
                    <a:pt x="14" y="200"/>
                  </a:lnTo>
                  <a:lnTo>
                    <a:pt x="11" y="182"/>
                  </a:lnTo>
                  <a:lnTo>
                    <a:pt x="8" y="164"/>
                  </a:lnTo>
                  <a:lnTo>
                    <a:pt x="5" y="142"/>
                  </a:lnTo>
                  <a:lnTo>
                    <a:pt x="1" y="119"/>
                  </a:lnTo>
                  <a:lnTo>
                    <a:pt x="0" y="97"/>
                  </a:lnTo>
                  <a:lnTo>
                    <a:pt x="0" y="72"/>
                  </a:lnTo>
                  <a:lnTo>
                    <a:pt x="0" y="50"/>
                  </a:lnTo>
                  <a:lnTo>
                    <a:pt x="0" y="31"/>
                  </a:lnTo>
                  <a:lnTo>
                    <a:pt x="0" y="14"/>
                  </a:lnTo>
                  <a:lnTo>
                    <a:pt x="0" y="9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763" name="Freeform 4"/>
            <p:cNvSpPr>
              <a:spLocks/>
            </p:cNvSpPr>
            <p:nvPr/>
          </p:nvSpPr>
          <p:spPr bwMode="auto">
            <a:xfrm>
              <a:off x="246" y="241"/>
              <a:ext cx="480" cy="8"/>
            </a:xfrm>
            <a:custGeom>
              <a:avLst/>
              <a:gdLst>
                <a:gd name="T0" fmla="*/ 480 w 480"/>
                <a:gd name="T1" fmla="*/ 6 h 8"/>
                <a:gd name="T2" fmla="*/ 478 w 480"/>
                <a:gd name="T3" fmla="*/ 0 h 8"/>
                <a:gd name="T4" fmla="*/ 0 w 480"/>
                <a:gd name="T5" fmla="*/ 0 h 8"/>
                <a:gd name="T6" fmla="*/ 0 w 480"/>
                <a:gd name="T7" fmla="*/ 8 h 8"/>
                <a:gd name="T8" fmla="*/ 478 w 480"/>
                <a:gd name="T9" fmla="*/ 8 h 8"/>
                <a:gd name="T10" fmla="*/ 480 w 480"/>
                <a:gd name="T11" fmla="*/ 6 h 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80"/>
                <a:gd name="T19" fmla="*/ 0 h 8"/>
                <a:gd name="T20" fmla="*/ 480 w 480"/>
                <a:gd name="T21" fmla="*/ 8 h 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80" h="8">
                  <a:moveTo>
                    <a:pt x="480" y="6"/>
                  </a:moveTo>
                  <a:lnTo>
                    <a:pt x="478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478" y="8"/>
                  </a:lnTo>
                  <a:lnTo>
                    <a:pt x="480" y="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764" name="Freeform 5"/>
            <p:cNvSpPr>
              <a:spLocks/>
            </p:cNvSpPr>
            <p:nvPr/>
          </p:nvSpPr>
          <p:spPr bwMode="auto">
            <a:xfrm>
              <a:off x="721" y="247"/>
              <a:ext cx="7" cy="23"/>
            </a:xfrm>
            <a:custGeom>
              <a:avLst/>
              <a:gdLst>
                <a:gd name="T0" fmla="*/ 5 w 7"/>
                <a:gd name="T1" fmla="*/ 23 h 23"/>
                <a:gd name="T2" fmla="*/ 5 w 7"/>
                <a:gd name="T3" fmla="*/ 23 h 23"/>
                <a:gd name="T4" fmla="*/ 7 w 7"/>
                <a:gd name="T5" fmla="*/ 5 h 23"/>
                <a:gd name="T6" fmla="*/ 5 w 7"/>
                <a:gd name="T7" fmla="*/ 0 h 23"/>
                <a:gd name="T8" fmla="*/ 0 w 7"/>
                <a:gd name="T9" fmla="*/ 0 h 23"/>
                <a:gd name="T10" fmla="*/ 0 w 7"/>
                <a:gd name="T11" fmla="*/ 5 h 23"/>
                <a:gd name="T12" fmla="*/ 0 w 7"/>
                <a:gd name="T13" fmla="*/ 22 h 23"/>
                <a:gd name="T14" fmla="*/ 0 w 7"/>
                <a:gd name="T15" fmla="*/ 22 h 23"/>
                <a:gd name="T16" fmla="*/ 5 w 7"/>
                <a:gd name="T17" fmla="*/ 23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"/>
                <a:gd name="T28" fmla="*/ 0 h 23"/>
                <a:gd name="T29" fmla="*/ 7 w 7"/>
                <a:gd name="T30" fmla="*/ 23 h 2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" h="23">
                  <a:moveTo>
                    <a:pt x="5" y="23"/>
                  </a:moveTo>
                  <a:lnTo>
                    <a:pt x="5" y="23"/>
                  </a:lnTo>
                  <a:lnTo>
                    <a:pt x="7" y="5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22"/>
                  </a:lnTo>
                  <a:lnTo>
                    <a:pt x="5" y="23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765" name="Freeform 6"/>
            <p:cNvSpPr>
              <a:spLocks/>
            </p:cNvSpPr>
            <p:nvPr/>
          </p:nvSpPr>
          <p:spPr bwMode="auto">
            <a:xfrm>
              <a:off x="711" y="269"/>
              <a:ext cx="15" cy="126"/>
            </a:xfrm>
            <a:custGeom>
              <a:avLst/>
              <a:gdLst>
                <a:gd name="T0" fmla="*/ 5 w 15"/>
                <a:gd name="T1" fmla="*/ 126 h 126"/>
                <a:gd name="T2" fmla="*/ 5 w 15"/>
                <a:gd name="T3" fmla="*/ 126 h 126"/>
                <a:gd name="T4" fmla="*/ 12 w 15"/>
                <a:gd name="T5" fmla="*/ 86 h 126"/>
                <a:gd name="T6" fmla="*/ 13 w 15"/>
                <a:gd name="T7" fmla="*/ 48 h 126"/>
                <a:gd name="T8" fmla="*/ 15 w 15"/>
                <a:gd name="T9" fmla="*/ 18 h 126"/>
                <a:gd name="T10" fmla="*/ 15 w 15"/>
                <a:gd name="T11" fmla="*/ 1 h 126"/>
                <a:gd name="T12" fmla="*/ 10 w 15"/>
                <a:gd name="T13" fmla="*/ 0 h 126"/>
                <a:gd name="T14" fmla="*/ 10 w 15"/>
                <a:gd name="T15" fmla="*/ 18 h 126"/>
                <a:gd name="T16" fmla="*/ 9 w 15"/>
                <a:gd name="T17" fmla="*/ 48 h 126"/>
                <a:gd name="T18" fmla="*/ 5 w 15"/>
                <a:gd name="T19" fmla="*/ 84 h 126"/>
                <a:gd name="T20" fmla="*/ 0 w 15"/>
                <a:gd name="T21" fmla="*/ 126 h 126"/>
                <a:gd name="T22" fmla="*/ 0 w 15"/>
                <a:gd name="T23" fmla="*/ 126 h 126"/>
                <a:gd name="T24" fmla="*/ 5 w 15"/>
                <a:gd name="T25" fmla="*/ 126 h 12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5"/>
                <a:gd name="T40" fmla="*/ 0 h 126"/>
                <a:gd name="T41" fmla="*/ 15 w 15"/>
                <a:gd name="T42" fmla="*/ 126 h 12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5" h="126">
                  <a:moveTo>
                    <a:pt x="5" y="126"/>
                  </a:moveTo>
                  <a:lnTo>
                    <a:pt x="5" y="126"/>
                  </a:lnTo>
                  <a:lnTo>
                    <a:pt x="12" y="86"/>
                  </a:lnTo>
                  <a:lnTo>
                    <a:pt x="13" y="48"/>
                  </a:lnTo>
                  <a:lnTo>
                    <a:pt x="15" y="18"/>
                  </a:lnTo>
                  <a:lnTo>
                    <a:pt x="15" y="1"/>
                  </a:lnTo>
                  <a:lnTo>
                    <a:pt x="10" y="0"/>
                  </a:lnTo>
                  <a:lnTo>
                    <a:pt x="10" y="18"/>
                  </a:lnTo>
                  <a:lnTo>
                    <a:pt x="9" y="48"/>
                  </a:lnTo>
                  <a:lnTo>
                    <a:pt x="5" y="84"/>
                  </a:lnTo>
                  <a:lnTo>
                    <a:pt x="0" y="126"/>
                  </a:lnTo>
                  <a:lnTo>
                    <a:pt x="5" y="12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766" name="Freeform 7"/>
            <p:cNvSpPr>
              <a:spLocks/>
            </p:cNvSpPr>
            <p:nvPr/>
          </p:nvSpPr>
          <p:spPr bwMode="auto">
            <a:xfrm>
              <a:off x="682" y="395"/>
              <a:ext cx="34" cy="139"/>
            </a:xfrm>
            <a:custGeom>
              <a:avLst/>
              <a:gdLst>
                <a:gd name="T0" fmla="*/ 6 w 34"/>
                <a:gd name="T1" fmla="*/ 139 h 139"/>
                <a:gd name="T2" fmla="*/ 6 w 34"/>
                <a:gd name="T3" fmla="*/ 139 h 139"/>
                <a:gd name="T4" fmla="*/ 18 w 34"/>
                <a:gd name="T5" fmla="*/ 99 h 139"/>
                <a:gd name="T6" fmla="*/ 24 w 34"/>
                <a:gd name="T7" fmla="*/ 67 h 139"/>
                <a:gd name="T8" fmla="*/ 29 w 34"/>
                <a:gd name="T9" fmla="*/ 36 h 139"/>
                <a:gd name="T10" fmla="*/ 34 w 34"/>
                <a:gd name="T11" fmla="*/ 0 h 139"/>
                <a:gd name="T12" fmla="*/ 29 w 34"/>
                <a:gd name="T13" fmla="*/ 0 h 139"/>
                <a:gd name="T14" fmla="*/ 24 w 34"/>
                <a:gd name="T15" fmla="*/ 34 h 139"/>
                <a:gd name="T16" fmla="*/ 19 w 34"/>
                <a:gd name="T17" fmla="*/ 65 h 139"/>
                <a:gd name="T18" fmla="*/ 13 w 34"/>
                <a:gd name="T19" fmla="*/ 97 h 139"/>
                <a:gd name="T20" fmla="*/ 0 w 34"/>
                <a:gd name="T21" fmla="*/ 139 h 139"/>
                <a:gd name="T22" fmla="*/ 0 w 34"/>
                <a:gd name="T23" fmla="*/ 139 h 139"/>
                <a:gd name="T24" fmla="*/ 6 w 34"/>
                <a:gd name="T25" fmla="*/ 139 h 1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4"/>
                <a:gd name="T40" fmla="*/ 0 h 139"/>
                <a:gd name="T41" fmla="*/ 34 w 34"/>
                <a:gd name="T42" fmla="*/ 139 h 13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4" h="139">
                  <a:moveTo>
                    <a:pt x="6" y="139"/>
                  </a:moveTo>
                  <a:lnTo>
                    <a:pt x="6" y="139"/>
                  </a:lnTo>
                  <a:lnTo>
                    <a:pt x="18" y="99"/>
                  </a:lnTo>
                  <a:lnTo>
                    <a:pt x="24" y="67"/>
                  </a:lnTo>
                  <a:lnTo>
                    <a:pt x="29" y="36"/>
                  </a:lnTo>
                  <a:lnTo>
                    <a:pt x="34" y="0"/>
                  </a:lnTo>
                  <a:lnTo>
                    <a:pt x="29" y="0"/>
                  </a:lnTo>
                  <a:lnTo>
                    <a:pt x="24" y="34"/>
                  </a:lnTo>
                  <a:lnTo>
                    <a:pt x="19" y="65"/>
                  </a:lnTo>
                  <a:lnTo>
                    <a:pt x="13" y="97"/>
                  </a:lnTo>
                  <a:lnTo>
                    <a:pt x="0" y="139"/>
                  </a:lnTo>
                  <a:lnTo>
                    <a:pt x="6" y="13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767" name="Freeform 8"/>
            <p:cNvSpPr>
              <a:spLocks/>
            </p:cNvSpPr>
            <p:nvPr/>
          </p:nvSpPr>
          <p:spPr bwMode="auto">
            <a:xfrm>
              <a:off x="598" y="534"/>
              <a:ext cx="90" cy="189"/>
            </a:xfrm>
            <a:custGeom>
              <a:avLst/>
              <a:gdLst>
                <a:gd name="T0" fmla="*/ 5 w 90"/>
                <a:gd name="T1" fmla="*/ 189 h 189"/>
                <a:gd name="T2" fmla="*/ 5 w 90"/>
                <a:gd name="T3" fmla="*/ 189 h 189"/>
                <a:gd name="T4" fmla="*/ 18 w 90"/>
                <a:gd name="T5" fmla="*/ 168 h 189"/>
                <a:gd name="T6" fmla="*/ 30 w 90"/>
                <a:gd name="T7" fmla="*/ 144 h 189"/>
                <a:gd name="T8" fmla="*/ 43 w 90"/>
                <a:gd name="T9" fmla="*/ 119 h 189"/>
                <a:gd name="T10" fmla="*/ 54 w 90"/>
                <a:gd name="T11" fmla="*/ 97 h 189"/>
                <a:gd name="T12" fmla="*/ 64 w 90"/>
                <a:gd name="T13" fmla="*/ 74 h 189"/>
                <a:gd name="T14" fmla="*/ 72 w 90"/>
                <a:gd name="T15" fmla="*/ 50 h 189"/>
                <a:gd name="T16" fmla="*/ 82 w 90"/>
                <a:gd name="T17" fmla="*/ 27 h 189"/>
                <a:gd name="T18" fmla="*/ 90 w 90"/>
                <a:gd name="T19" fmla="*/ 0 h 189"/>
                <a:gd name="T20" fmla="*/ 84 w 90"/>
                <a:gd name="T21" fmla="*/ 0 h 189"/>
                <a:gd name="T22" fmla="*/ 77 w 90"/>
                <a:gd name="T23" fmla="*/ 23 h 189"/>
                <a:gd name="T24" fmla="*/ 67 w 90"/>
                <a:gd name="T25" fmla="*/ 49 h 189"/>
                <a:gd name="T26" fmla="*/ 58 w 90"/>
                <a:gd name="T27" fmla="*/ 70 h 189"/>
                <a:gd name="T28" fmla="*/ 48 w 90"/>
                <a:gd name="T29" fmla="*/ 94 h 189"/>
                <a:gd name="T30" fmla="*/ 38 w 90"/>
                <a:gd name="T31" fmla="*/ 119 h 189"/>
                <a:gd name="T32" fmla="*/ 26 w 90"/>
                <a:gd name="T33" fmla="*/ 141 h 189"/>
                <a:gd name="T34" fmla="*/ 13 w 90"/>
                <a:gd name="T35" fmla="*/ 164 h 189"/>
                <a:gd name="T36" fmla="*/ 0 w 90"/>
                <a:gd name="T37" fmla="*/ 188 h 189"/>
                <a:gd name="T38" fmla="*/ 0 w 90"/>
                <a:gd name="T39" fmla="*/ 188 h 189"/>
                <a:gd name="T40" fmla="*/ 5 w 90"/>
                <a:gd name="T41" fmla="*/ 189 h 18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90"/>
                <a:gd name="T64" fmla="*/ 0 h 189"/>
                <a:gd name="T65" fmla="*/ 90 w 90"/>
                <a:gd name="T66" fmla="*/ 189 h 189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90" h="189">
                  <a:moveTo>
                    <a:pt x="5" y="189"/>
                  </a:moveTo>
                  <a:lnTo>
                    <a:pt x="5" y="189"/>
                  </a:lnTo>
                  <a:lnTo>
                    <a:pt x="18" y="168"/>
                  </a:lnTo>
                  <a:lnTo>
                    <a:pt x="30" y="144"/>
                  </a:lnTo>
                  <a:lnTo>
                    <a:pt x="43" y="119"/>
                  </a:lnTo>
                  <a:lnTo>
                    <a:pt x="54" y="97"/>
                  </a:lnTo>
                  <a:lnTo>
                    <a:pt x="64" y="74"/>
                  </a:lnTo>
                  <a:lnTo>
                    <a:pt x="72" y="50"/>
                  </a:lnTo>
                  <a:lnTo>
                    <a:pt x="82" y="27"/>
                  </a:lnTo>
                  <a:lnTo>
                    <a:pt x="90" y="0"/>
                  </a:lnTo>
                  <a:lnTo>
                    <a:pt x="84" y="0"/>
                  </a:lnTo>
                  <a:lnTo>
                    <a:pt x="77" y="23"/>
                  </a:lnTo>
                  <a:lnTo>
                    <a:pt x="67" y="49"/>
                  </a:lnTo>
                  <a:lnTo>
                    <a:pt x="58" y="70"/>
                  </a:lnTo>
                  <a:lnTo>
                    <a:pt x="48" y="94"/>
                  </a:lnTo>
                  <a:lnTo>
                    <a:pt x="38" y="119"/>
                  </a:lnTo>
                  <a:lnTo>
                    <a:pt x="26" y="141"/>
                  </a:lnTo>
                  <a:lnTo>
                    <a:pt x="13" y="164"/>
                  </a:lnTo>
                  <a:lnTo>
                    <a:pt x="0" y="188"/>
                  </a:lnTo>
                  <a:lnTo>
                    <a:pt x="5" y="18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768" name="Freeform 9"/>
            <p:cNvSpPr>
              <a:spLocks/>
            </p:cNvSpPr>
            <p:nvPr/>
          </p:nvSpPr>
          <p:spPr bwMode="auto">
            <a:xfrm>
              <a:off x="490" y="722"/>
              <a:ext cx="113" cy="142"/>
            </a:xfrm>
            <a:custGeom>
              <a:avLst/>
              <a:gdLst>
                <a:gd name="T0" fmla="*/ 2 w 113"/>
                <a:gd name="T1" fmla="*/ 142 h 142"/>
                <a:gd name="T2" fmla="*/ 3 w 113"/>
                <a:gd name="T3" fmla="*/ 140 h 142"/>
                <a:gd name="T4" fmla="*/ 16 w 113"/>
                <a:gd name="T5" fmla="*/ 129 h 142"/>
                <a:gd name="T6" fmla="*/ 44 w 113"/>
                <a:gd name="T7" fmla="*/ 95 h 142"/>
                <a:gd name="T8" fmla="*/ 62 w 113"/>
                <a:gd name="T9" fmla="*/ 74 h 142"/>
                <a:gd name="T10" fmla="*/ 80 w 113"/>
                <a:gd name="T11" fmla="*/ 50 h 142"/>
                <a:gd name="T12" fmla="*/ 97 w 113"/>
                <a:gd name="T13" fmla="*/ 27 h 142"/>
                <a:gd name="T14" fmla="*/ 113 w 113"/>
                <a:gd name="T15" fmla="*/ 1 h 142"/>
                <a:gd name="T16" fmla="*/ 108 w 113"/>
                <a:gd name="T17" fmla="*/ 0 h 142"/>
                <a:gd name="T18" fmla="*/ 92 w 113"/>
                <a:gd name="T19" fmla="*/ 21 h 142"/>
                <a:gd name="T20" fmla="*/ 75 w 113"/>
                <a:gd name="T21" fmla="*/ 46 h 142"/>
                <a:gd name="T22" fmla="*/ 57 w 113"/>
                <a:gd name="T23" fmla="*/ 70 h 142"/>
                <a:gd name="T24" fmla="*/ 39 w 113"/>
                <a:gd name="T25" fmla="*/ 90 h 142"/>
                <a:gd name="T26" fmla="*/ 13 w 113"/>
                <a:gd name="T27" fmla="*/ 124 h 142"/>
                <a:gd name="T28" fmla="*/ 0 w 113"/>
                <a:gd name="T29" fmla="*/ 137 h 142"/>
                <a:gd name="T30" fmla="*/ 3 w 113"/>
                <a:gd name="T31" fmla="*/ 137 h 142"/>
                <a:gd name="T32" fmla="*/ 2 w 113"/>
                <a:gd name="T33" fmla="*/ 142 h 14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13"/>
                <a:gd name="T52" fmla="*/ 0 h 142"/>
                <a:gd name="T53" fmla="*/ 113 w 113"/>
                <a:gd name="T54" fmla="*/ 142 h 14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13" h="142">
                  <a:moveTo>
                    <a:pt x="2" y="142"/>
                  </a:moveTo>
                  <a:lnTo>
                    <a:pt x="3" y="140"/>
                  </a:lnTo>
                  <a:lnTo>
                    <a:pt x="16" y="129"/>
                  </a:lnTo>
                  <a:lnTo>
                    <a:pt x="44" y="95"/>
                  </a:lnTo>
                  <a:lnTo>
                    <a:pt x="62" y="74"/>
                  </a:lnTo>
                  <a:lnTo>
                    <a:pt x="80" y="50"/>
                  </a:lnTo>
                  <a:lnTo>
                    <a:pt x="97" y="27"/>
                  </a:lnTo>
                  <a:lnTo>
                    <a:pt x="113" y="1"/>
                  </a:lnTo>
                  <a:lnTo>
                    <a:pt x="108" y="0"/>
                  </a:lnTo>
                  <a:lnTo>
                    <a:pt x="92" y="21"/>
                  </a:lnTo>
                  <a:lnTo>
                    <a:pt x="75" y="46"/>
                  </a:lnTo>
                  <a:lnTo>
                    <a:pt x="57" y="70"/>
                  </a:lnTo>
                  <a:lnTo>
                    <a:pt x="39" y="90"/>
                  </a:lnTo>
                  <a:lnTo>
                    <a:pt x="13" y="124"/>
                  </a:lnTo>
                  <a:lnTo>
                    <a:pt x="0" y="137"/>
                  </a:lnTo>
                  <a:lnTo>
                    <a:pt x="3" y="137"/>
                  </a:lnTo>
                  <a:lnTo>
                    <a:pt x="2" y="14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769" name="Freeform 10"/>
            <p:cNvSpPr>
              <a:spLocks/>
            </p:cNvSpPr>
            <p:nvPr/>
          </p:nvSpPr>
          <p:spPr bwMode="auto">
            <a:xfrm>
              <a:off x="449" y="821"/>
              <a:ext cx="44" cy="43"/>
            </a:xfrm>
            <a:custGeom>
              <a:avLst/>
              <a:gdLst>
                <a:gd name="T0" fmla="*/ 0 w 44"/>
                <a:gd name="T1" fmla="*/ 5 h 43"/>
                <a:gd name="T2" fmla="*/ 0 w 44"/>
                <a:gd name="T3" fmla="*/ 5 h 43"/>
                <a:gd name="T4" fmla="*/ 25 w 44"/>
                <a:gd name="T5" fmla="*/ 29 h 43"/>
                <a:gd name="T6" fmla="*/ 43 w 44"/>
                <a:gd name="T7" fmla="*/ 43 h 43"/>
                <a:gd name="T8" fmla="*/ 44 w 44"/>
                <a:gd name="T9" fmla="*/ 38 h 43"/>
                <a:gd name="T10" fmla="*/ 28 w 44"/>
                <a:gd name="T11" fmla="*/ 23 h 43"/>
                <a:gd name="T12" fmla="*/ 5 w 44"/>
                <a:gd name="T13" fmla="*/ 0 h 43"/>
                <a:gd name="T14" fmla="*/ 5 w 44"/>
                <a:gd name="T15" fmla="*/ 0 h 43"/>
                <a:gd name="T16" fmla="*/ 0 w 44"/>
                <a:gd name="T17" fmla="*/ 5 h 4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4"/>
                <a:gd name="T28" fmla="*/ 0 h 43"/>
                <a:gd name="T29" fmla="*/ 44 w 44"/>
                <a:gd name="T30" fmla="*/ 43 h 4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4" h="43">
                  <a:moveTo>
                    <a:pt x="0" y="5"/>
                  </a:moveTo>
                  <a:lnTo>
                    <a:pt x="0" y="5"/>
                  </a:lnTo>
                  <a:lnTo>
                    <a:pt x="25" y="29"/>
                  </a:lnTo>
                  <a:lnTo>
                    <a:pt x="43" y="43"/>
                  </a:lnTo>
                  <a:lnTo>
                    <a:pt x="44" y="38"/>
                  </a:lnTo>
                  <a:lnTo>
                    <a:pt x="28" y="23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770" name="Freeform 11"/>
            <p:cNvSpPr>
              <a:spLocks/>
            </p:cNvSpPr>
            <p:nvPr/>
          </p:nvSpPr>
          <p:spPr bwMode="auto">
            <a:xfrm>
              <a:off x="388" y="736"/>
              <a:ext cx="66" cy="90"/>
            </a:xfrm>
            <a:custGeom>
              <a:avLst/>
              <a:gdLst>
                <a:gd name="T0" fmla="*/ 0 w 66"/>
                <a:gd name="T1" fmla="*/ 4 h 90"/>
                <a:gd name="T2" fmla="*/ 0 w 66"/>
                <a:gd name="T3" fmla="*/ 4 h 90"/>
                <a:gd name="T4" fmla="*/ 13 w 66"/>
                <a:gd name="T5" fmla="*/ 27 h 90"/>
                <a:gd name="T6" fmla="*/ 27 w 66"/>
                <a:gd name="T7" fmla="*/ 45 h 90"/>
                <a:gd name="T8" fmla="*/ 35 w 66"/>
                <a:gd name="T9" fmla="*/ 61 h 90"/>
                <a:gd name="T10" fmla="*/ 45 w 66"/>
                <a:gd name="T11" fmla="*/ 70 h 90"/>
                <a:gd name="T12" fmla="*/ 54 w 66"/>
                <a:gd name="T13" fmla="*/ 83 h 90"/>
                <a:gd name="T14" fmla="*/ 61 w 66"/>
                <a:gd name="T15" fmla="*/ 90 h 90"/>
                <a:gd name="T16" fmla="*/ 66 w 66"/>
                <a:gd name="T17" fmla="*/ 85 h 90"/>
                <a:gd name="T18" fmla="*/ 59 w 66"/>
                <a:gd name="T19" fmla="*/ 78 h 90"/>
                <a:gd name="T20" fmla="*/ 48 w 66"/>
                <a:gd name="T21" fmla="*/ 65 h 90"/>
                <a:gd name="T22" fmla="*/ 40 w 66"/>
                <a:gd name="T23" fmla="*/ 56 h 90"/>
                <a:gd name="T24" fmla="*/ 30 w 66"/>
                <a:gd name="T25" fmla="*/ 43 h 90"/>
                <a:gd name="T26" fmla="*/ 18 w 66"/>
                <a:gd name="T27" fmla="*/ 25 h 90"/>
                <a:gd name="T28" fmla="*/ 5 w 66"/>
                <a:gd name="T29" fmla="*/ 0 h 90"/>
                <a:gd name="T30" fmla="*/ 5 w 66"/>
                <a:gd name="T31" fmla="*/ 0 h 90"/>
                <a:gd name="T32" fmla="*/ 0 w 66"/>
                <a:gd name="T33" fmla="*/ 4 h 9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6"/>
                <a:gd name="T52" fmla="*/ 0 h 90"/>
                <a:gd name="T53" fmla="*/ 66 w 66"/>
                <a:gd name="T54" fmla="*/ 90 h 9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6" h="90">
                  <a:moveTo>
                    <a:pt x="0" y="4"/>
                  </a:moveTo>
                  <a:lnTo>
                    <a:pt x="0" y="4"/>
                  </a:lnTo>
                  <a:lnTo>
                    <a:pt x="13" y="27"/>
                  </a:lnTo>
                  <a:lnTo>
                    <a:pt x="27" y="45"/>
                  </a:lnTo>
                  <a:lnTo>
                    <a:pt x="35" y="61"/>
                  </a:lnTo>
                  <a:lnTo>
                    <a:pt x="45" y="70"/>
                  </a:lnTo>
                  <a:lnTo>
                    <a:pt x="54" y="83"/>
                  </a:lnTo>
                  <a:lnTo>
                    <a:pt x="61" y="90"/>
                  </a:lnTo>
                  <a:lnTo>
                    <a:pt x="66" y="85"/>
                  </a:lnTo>
                  <a:lnTo>
                    <a:pt x="59" y="78"/>
                  </a:lnTo>
                  <a:lnTo>
                    <a:pt x="48" y="65"/>
                  </a:lnTo>
                  <a:lnTo>
                    <a:pt x="40" y="56"/>
                  </a:lnTo>
                  <a:lnTo>
                    <a:pt x="30" y="43"/>
                  </a:lnTo>
                  <a:lnTo>
                    <a:pt x="18" y="25"/>
                  </a:lnTo>
                  <a:lnTo>
                    <a:pt x="5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771" name="Freeform 12"/>
            <p:cNvSpPr>
              <a:spLocks/>
            </p:cNvSpPr>
            <p:nvPr/>
          </p:nvSpPr>
          <p:spPr bwMode="auto">
            <a:xfrm>
              <a:off x="290" y="566"/>
              <a:ext cx="103" cy="174"/>
            </a:xfrm>
            <a:custGeom>
              <a:avLst/>
              <a:gdLst>
                <a:gd name="T0" fmla="*/ 0 w 103"/>
                <a:gd name="T1" fmla="*/ 4 h 174"/>
                <a:gd name="T2" fmla="*/ 0 w 103"/>
                <a:gd name="T3" fmla="*/ 4 h 174"/>
                <a:gd name="T4" fmla="*/ 11 w 103"/>
                <a:gd name="T5" fmla="*/ 36 h 174"/>
                <a:gd name="T6" fmla="*/ 23 w 103"/>
                <a:gd name="T7" fmla="*/ 62 h 174"/>
                <a:gd name="T8" fmla="*/ 34 w 103"/>
                <a:gd name="T9" fmla="*/ 82 h 174"/>
                <a:gd name="T10" fmla="*/ 44 w 103"/>
                <a:gd name="T11" fmla="*/ 98 h 174"/>
                <a:gd name="T12" fmla="*/ 57 w 103"/>
                <a:gd name="T13" fmla="*/ 114 h 174"/>
                <a:gd name="T14" fmla="*/ 70 w 103"/>
                <a:gd name="T15" fmla="*/ 130 h 174"/>
                <a:gd name="T16" fmla="*/ 82 w 103"/>
                <a:gd name="T17" fmla="*/ 150 h 174"/>
                <a:gd name="T18" fmla="*/ 98 w 103"/>
                <a:gd name="T19" fmla="*/ 174 h 174"/>
                <a:gd name="T20" fmla="*/ 103 w 103"/>
                <a:gd name="T21" fmla="*/ 170 h 174"/>
                <a:gd name="T22" fmla="*/ 88 w 103"/>
                <a:gd name="T23" fmla="*/ 147 h 174"/>
                <a:gd name="T24" fmla="*/ 74 w 103"/>
                <a:gd name="T25" fmla="*/ 127 h 174"/>
                <a:gd name="T26" fmla="*/ 62 w 103"/>
                <a:gd name="T27" fmla="*/ 110 h 174"/>
                <a:gd name="T28" fmla="*/ 51 w 103"/>
                <a:gd name="T29" fmla="*/ 96 h 174"/>
                <a:gd name="T30" fmla="*/ 39 w 103"/>
                <a:gd name="T31" fmla="*/ 78 h 174"/>
                <a:gd name="T32" fmla="*/ 28 w 103"/>
                <a:gd name="T33" fmla="*/ 58 h 174"/>
                <a:gd name="T34" fmla="*/ 18 w 103"/>
                <a:gd name="T35" fmla="*/ 35 h 174"/>
                <a:gd name="T36" fmla="*/ 6 w 103"/>
                <a:gd name="T37" fmla="*/ 0 h 174"/>
                <a:gd name="T38" fmla="*/ 6 w 103"/>
                <a:gd name="T39" fmla="*/ 0 h 174"/>
                <a:gd name="T40" fmla="*/ 0 w 103"/>
                <a:gd name="T41" fmla="*/ 4 h 17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03"/>
                <a:gd name="T64" fmla="*/ 0 h 174"/>
                <a:gd name="T65" fmla="*/ 103 w 103"/>
                <a:gd name="T66" fmla="*/ 174 h 17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03" h="174">
                  <a:moveTo>
                    <a:pt x="0" y="4"/>
                  </a:moveTo>
                  <a:lnTo>
                    <a:pt x="0" y="4"/>
                  </a:lnTo>
                  <a:lnTo>
                    <a:pt x="11" y="36"/>
                  </a:lnTo>
                  <a:lnTo>
                    <a:pt x="23" y="62"/>
                  </a:lnTo>
                  <a:lnTo>
                    <a:pt x="34" y="82"/>
                  </a:lnTo>
                  <a:lnTo>
                    <a:pt x="44" y="98"/>
                  </a:lnTo>
                  <a:lnTo>
                    <a:pt x="57" y="114"/>
                  </a:lnTo>
                  <a:lnTo>
                    <a:pt x="70" y="130"/>
                  </a:lnTo>
                  <a:lnTo>
                    <a:pt x="82" y="150"/>
                  </a:lnTo>
                  <a:lnTo>
                    <a:pt x="98" y="174"/>
                  </a:lnTo>
                  <a:lnTo>
                    <a:pt x="103" y="170"/>
                  </a:lnTo>
                  <a:lnTo>
                    <a:pt x="88" y="147"/>
                  </a:lnTo>
                  <a:lnTo>
                    <a:pt x="74" y="127"/>
                  </a:lnTo>
                  <a:lnTo>
                    <a:pt x="62" y="110"/>
                  </a:lnTo>
                  <a:lnTo>
                    <a:pt x="51" y="96"/>
                  </a:lnTo>
                  <a:lnTo>
                    <a:pt x="39" y="78"/>
                  </a:lnTo>
                  <a:lnTo>
                    <a:pt x="28" y="58"/>
                  </a:lnTo>
                  <a:lnTo>
                    <a:pt x="18" y="35"/>
                  </a:lnTo>
                  <a:lnTo>
                    <a:pt x="6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772" name="Freeform 13"/>
            <p:cNvSpPr>
              <a:spLocks/>
            </p:cNvSpPr>
            <p:nvPr/>
          </p:nvSpPr>
          <p:spPr bwMode="auto">
            <a:xfrm>
              <a:off x="246" y="389"/>
              <a:ext cx="50" cy="181"/>
            </a:xfrm>
            <a:custGeom>
              <a:avLst/>
              <a:gdLst>
                <a:gd name="T0" fmla="*/ 0 w 50"/>
                <a:gd name="T1" fmla="*/ 0 h 181"/>
                <a:gd name="T2" fmla="*/ 1 w 50"/>
                <a:gd name="T3" fmla="*/ 0 h 181"/>
                <a:gd name="T4" fmla="*/ 8 w 50"/>
                <a:gd name="T5" fmla="*/ 42 h 181"/>
                <a:gd name="T6" fmla="*/ 14 w 50"/>
                <a:gd name="T7" fmla="*/ 76 h 181"/>
                <a:gd name="T8" fmla="*/ 26 w 50"/>
                <a:gd name="T9" fmla="*/ 120 h 181"/>
                <a:gd name="T10" fmla="*/ 44 w 50"/>
                <a:gd name="T11" fmla="*/ 181 h 181"/>
                <a:gd name="T12" fmla="*/ 50 w 50"/>
                <a:gd name="T13" fmla="*/ 177 h 181"/>
                <a:gd name="T14" fmla="*/ 31 w 50"/>
                <a:gd name="T15" fmla="*/ 118 h 181"/>
                <a:gd name="T16" fmla="*/ 21 w 50"/>
                <a:gd name="T17" fmla="*/ 76 h 181"/>
                <a:gd name="T18" fmla="*/ 13 w 50"/>
                <a:gd name="T19" fmla="*/ 40 h 181"/>
                <a:gd name="T20" fmla="*/ 8 w 50"/>
                <a:gd name="T21" fmla="*/ 0 h 181"/>
                <a:gd name="T22" fmla="*/ 8 w 50"/>
                <a:gd name="T23" fmla="*/ 0 h 181"/>
                <a:gd name="T24" fmla="*/ 0 w 50"/>
                <a:gd name="T25" fmla="*/ 0 h 18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0"/>
                <a:gd name="T40" fmla="*/ 0 h 181"/>
                <a:gd name="T41" fmla="*/ 50 w 50"/>
                <a:gd name="T42" fmla="*/ 181 h 181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0" h="181">
                  <a:moveTo>
                    <a:pt x="0" y="0"/>
                  </a:moveTo>
                  <a:lnTo>
                    <a:pt x="1" y="0"/>
                  </a:lnTo>
                  <a:lnTo>
                    <a:pt x="8" y="42"/>
                  </a:lnTo>
                  <a:lnTo>
                    <a:pt x="14" y="76"/>
                  </a:lnTo>
                  <a:lnTo>
                    <a:pt x="26" y="120"/>
                  </a:lnTo>
                  <a:lnTo>
                    <a:pt x="44" y="181"/>
                  </a:lnTo>
                  <a:lnTo>
                    <a:pt x="50" y="177"/>
                  </a:lnTo>
                  <a:lnTo>
                    <a:pt x="31" y="118"/>
                  </a:lnTo>
                  <a:lnTo>
                    <a:pt x="21" y="76"/>
                  </a:lnTo>
                  <a:lnTo>
                    <a:pt x="13" y="40"/>
                  </a:ln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773" name="Freeform 14"/>
            <p:cNvSpPr>
              <a:spLocks/>
            </p:cNvSpPr>
            <p:nvPr/>
          </p:nvSpPr>
          <p:spPr bwMode="auto">
            <a:xfrm>
              <a:off x="242" y="241"/>
              <a:ext cx="12" cy="148"/>
            </a:xfrm>
            <a:custGeom>
              <a:avLst/>
              <a:gdLst>
                <a:gd name="T0" fmla="*/ 4 w 12"/>
                <a:gd name="T1" fmla="*/ 0 h 148"/>
                <a:gd name="T2" fmla="*/ 0 w 12"/>
                <a:gd name="T3" fmla="*/ 6 h 148"/>
                <a:gd name="T4" fmla="*/ 0 w 12"/>
                <a:gd name="T5" fmla="*/ 19 h 148"/>
                <a:gd name="T6" fmla="*/ 0 w 12"/>
                <a:gd name="T7" fmla="*/ 56 h 148"/>
                <a:gd name="T8" fmla="*/ 2 w 12"/>
                <a:gd name="T9" fmla="*/ 103 h 148"/>
                <a:gd name="T10" fmla="*/ 4 w 12"/>
                <a:gd name="T11" fmla="*/ 148 h 148"/>
                <a:gd name="T12" fmla="*/ 12 w 12"/>
                <a:gd name="T13" fmla="*/ 148 h 148"/>
                <a:gd name="T14" fmla="*/ 7 w 12"/>
                <a:gd name="T15" fmla="*/ 103 h 148"/>
                <a:gd name="T16" fmla="*/ 5 w 12"/>
                <a:gd name="T17" fmla="*/ 56 h 148"/>
                <a:gd name="T18" fmla="*/ 5 w 12"/>
                <a:gd name="T19" fmla="*/ 19 h 148"/>
                <a:gd name="T20" fmla="*/ 5 w 12"/>
                <a:gd name="T21" fmla="*/ 6 h 148"/>
                <a:gd name="T22" fmla="*/ 4 w 12"/>
                <a:gd name="T23" fmla="*/ 8 h 148"/>
                <a:gd name="T24" fmla="*/ 4 w 12"/>
                <a:gd name="T25" fmla="*/ 0 h 148"/>
                <a:gd name="T26" fmla="*/ 0 w 12"/>
                <a:gd name="T27" fmla="*/ 0 h 148"/>
                <a:gd name="T28" fmla="*/ 0 w 12"/>
                <a:gd name="T29" fmla="*/ 6 h 148"/>
                <a:gd name="T30" fmla="*/ 4 w 12"/>
                <a:gd name="T31" fmla="*/ 0 h 14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2"/>
                <a:gd name="T49" fmla="*/ 0 h 148"/>
                <a:gd name="T50" fmla="*/ 12 w 12"/>
                <a:gd name="T51" fmla="*/ 148 h 148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2" h="148">
                  <a:moveTo>
                    <a:pt x="4" y="0"/>
                  </a:moveTo>
                  <a:lnTo>
                    <a:pt x="0" y="6"/>
                  </a:lnTo>
                  <a:lnTo>
                    <a:pt x="0" y="19"/>
                  </a:lnTo>
                  <a:lnTo>
                    <a:pt x="0" y="56"/>
                  </a:lnTo>
                  <a:lnTo>
                    <a:pt x="2" y="103"/>
                  </a:lnTo>
                  <a:lnTo>
                    <a:pt x="4" y="148"/>
                  </a:lnTo>
                  <a:lnTo>
                    <a:pt x="12" y="148"/>
                  </a:lnTo>
                  <a:lnTo>
                    <a:pt x="7" y="103"/>
                  </a:lnTo>
                  <a:lnTo>
                    <a:pt x="5" y="56"/>
                  </a:lnTo>
                  <a:lnTo>
                    <a:pt x="5" y="19"/>
                  </a:lnTo>
                  <a:lnTo>
                    <a:pt x="5" y="6"/>
                  </a:lnTo>
                  <a:lnTo>
                    <a:pt x="4" y="8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774" name="Freeform 15"/>
            <p:cNvSpPr>
              <a:spLocks/>
            </p:cNvSpPr>
            <p:nvPr/>
          </p:nvSpPr>
          <p:spPr bwMode="auto">
            <a:xfrm>
              <a:off x="146" y="196"/>
              <a:ext cx="514" cy="655"/>
            </a:xfrm>
            <a:custGeom>
              <a:avLst/>
              <a:gdLst>
                <a:gd name="T0" fmla="*/ 510 w 514"/>
                <a:gd name="T1" fmla="*/ 2 h 655"/>
                <a:gd name="T2" fmla="*/ 511 w 514"/>
                <a:gd name="T3" fmla="*/ 0 h 655"/>
                <a:gd name="T4" fmla="*/ 513 w 514"/>
                <a:gd name="T5" fmla="*/ 2 h 655"/>
                <a:gd name="T6" fmla="*/ 513 w 514"/>
                <a:gd name="T7" fmla="*/ 17 h 655"/>
                <a:gd name="T8" fmla="*/ 508 w 514"/>
                <a:gd name="T9" fmla="*/ 60 h 655"/>
                <a:gd name="T10" fmla="*/ 506 w 514"/>
                <a:gd name="T11" fmla="*/ 105 h 655"/>
                <a:gd name="T12" fmla="*/ 503 w 514"/>
                <a:gd name="T13" fmla="*/ 141 h 655"/>
                <a:gd name="T14" fmla="*/ 498 w 514"/>
                <a:gd name="T15" fmla="*/ 181 h 655"/>
                <a:gd name="T16" fmla="*/ 492 w 514"/>
                <a:gd name="T17" fmla="*/ 215 h 655"/>
                <a:gd name="T18" fmla="*/ 485 w 514"/>
                <a:gd name="T19" fmla="*/ 249 h 655"/>
                <a:gd name="T20" fmla="*/ 475 w 514"/>
                <a:gd name="T21" fmla="*/ 287 h 655"/>
                <a:gd name="T22" fmla="*/ 464 w 514"/>
                <a:gd name="T23" fmla="*/ 338 h 655"/>
                <a:gd name="T24" fmla="*/ 441 w 514"/>
                <a:gd name="T25" fmla="*/ 408 h 655"/>
                <a:gd name="T26" fmla="*/ 421 w 514"/>
                <a:gd name="T27" fmla="*/ 455 h 655"/>
                <a:gd name="T28" fmla="*/ 396 w 514"/>
                <a:gd name="T29" fmla="*/ 504 h 655"/>
                <a:gd name="T30" fmla="*/ 359 w 514"/>
                <a:gd name="T31" fmla="*/ 556 h 655"/>
                <a:gd name="T32" fmla="*/ 316 w 514"/>
                <a:gd name="T33" fmla="*/ 605 h 655"/>
                <a:gd name="T34" fmla="*/ 280 w 514"/>
                <a:gd name="T35" fmla="*/ 641 h 655"/>
                <a:gd name="T36" fmla="*/ 269 w 514"/>
                <a:gd name="T37" fmla="*/ 652 h 655"/>
                <a:gd name="T38" fmla="*/ 265 w 514"/>
                <a:gd name="T39" fmla="*/ 655 h 655"/>
                <a:gd name="T40" fmla="*/ 259 w 514"/>
                <a:gd name="T41" fmla="*/ 650 h 655"/>
                <a:gd name="T42" fmla="*/ 247 w 514"/>
                <a:gd name="T43" fmla="*/ 641 h 655"/>
                <a:gd name="T44" fmla="*/ 226 w 514"/>
                <a:gd name="T45" fmla="*/ 625 h 655"/>
                <a:gd name="T46" fmla="*/ 218 w 514"/>
                <a:gd name="T47" fmla="*/ 616 h 655"/>
                <a:gd name="T48" fmla="*/ 206 w 514"/>
                <a:gd name="T49" fmla="*/ 600 h 655"/>
                <a:gd name="T50" fmla="*/ 185 w 514"/>
                <a:gd name="T51" fmla="*/ 576 h 655"/>
                <a:gd name="T52" fmla="*/ 160 w 514"/>
                <a:gd name="T53" fmla="*/ 538 h 655"/>
                <a:gd name="T54" fmla="*/ 116 w 514"/>
                <a:gd name="T55" fmla="*/ 462 h 655"/>
                <a:gd name="T56" fmla="*/ 82 w 514"/>
                <a:gd name="T57" fmla="*/ 390 h 655"/>
                <a:gd name="T58" fmla="*/ 65 w 514"/>
                <a:gd name="T59" fmla="*/ 349 h 655"/>
                <a:gd name="T60" fmla="*/ 47 w 514"/>
                <a:gd name="T61" fmla="*/ 293 h 655"/>
                <a:gd name="T62" fmla="*/ 24 w 514"/>
                <a:gd name="T63" fmla="*/ 206 h 655"/>
                <a:gd name="T64" fmla="*/ 11 w 514"/>
                <a:gd name="T65" fmla="*/ 132 h 655"/>
                <a:gd name="T66" fmla="*/ 5 w 514"/>
                <a:gd name="T67" fmla="*/ 82 h 655"/>
                <a:gd name="T68" fmla="*/ 1 w 514"/>
                <a:gd name="T69" fmla="*/ 35 h 655"/>
                <a:gd name="T70" fmla="*/ 0 w 514"/>
                <a:gd name="T71" fmla="*/ 11 h 655"/>
                <a:gd name="T72" fmla="*/ 1 w 514"/>
                <a:gd name="T73" fmla="*/ 2 h 65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514"/>
                <a:gd name="T112" fmla="*/ 0 h 655"/>
                <a:gd name="T113" fmla="*/ 514 w 514"/>
                <a:gd name="T114" fmla="*/ 655 h 655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514" h="655">
                  <a:moveTo>
                    <a:pt x="1" y="2"/>
                  </a:moveTo>
                  <a:lnTo>
                    <a:pt x="510" y="2"/>
                  </a:lnTo>
                  <a:lnTo>
                    <a:pt x="511" y="2"/>
                  </a:lnTo>
                  <a:lnTo>
                    <a:pt x="511" y="0"/>
                  </a:lnTo>
                  <a:lnTo>
                    <a:pt x="513" y="0"/>
                  </a:lnTo>
                  <a:lnTo>
                    <a:pt x="513" y="2"/>
                  </a:lnTo>
                  <a:lnTo>
                    <a:pt x="514" y="8"/>
                  </a:lnTo>
                  <a:lnTo>
                    <a:pt x="513" y="17"/>
                  </a:lnTo>
                  <a:lnTo>
                    <a:pt x="511" y="29"/>
                  </a:lnTo>
                  <a:lnTo>
                    <a:pt x="508" y="60"/>
                  </a:lnTo>
                  <a:lnTo>
                    <a:pt x="508" y="89"/>
                  </a:lnTo>
                  <a:lnTo>
                    <a:pt x="506" y="105"/>
                  </a:lnTo>
                  <a:lnTo>
                    <a:pt x="505" y="121"/>
                  </a:lnTo>
                  <a:lnTo>
                    <a:pt x="503" y="141"/>
                  </a:lnTo>
                  <a:lnTo>
                    <a:pt x="500" y="161"/>
                  </a:lnTo>
                  <a:lnTo>
                    <a:pt x="498" y="181"/>
                  </a:lnTo>
                  <a:lnTo>
                    <a:pt x="495" y="199"/>
                  </a:lnTo>
                  <a:lnTo>
                    <a:pt x="492" y="215"/>
                  </a:lnTo>
                  <a:lnTo>
                    <a:pt x="490" y="231"/>
                  </a:lnTo>
                  <a:lnTo>
                    <a:pt x="485" y="249"/>
                  </a:lnTo>
                  <a:lnTo>
                    <a:pt x="480" y="267"/>
                  </a:lnTo>
                  <a:lnTo>
                    <a:pt x="475" y="287"/>
                  </a:lnTo>
                  <a:lnTo>
                    <a:pt x="469" y="311"/>
                  </a:lnTo>
                  <a:lnTo>
                    <a:pt x="464" y="338"/>
                  </a:lnTo>
                  <a:lnTo>
                    <a:pt x="455" y="361"/>
                  </a:lnTo>
                  <a:lnTo>
                    <a:pt x="441" y="408"/>
                  </a:lnTo>
                  <a:lnTo>
                    <a:pt x="433" y="432"/>
                  </a:lnTo>
                  <a:lnTo>
                    <a:pt x="421" y="455"/>
                  </a:lnTo>
                  <a:lnTo>
                    <a:pt x="410" y="479"/>
                  </a:lnTo>
                  <a:lnTo>
                    <a:pt x="396" y="504"/>
                  </a:lnTo>
                  <a:lnTo>
                    <a:pt x="380" y="529"/>
                  </a:lnTo>
                  <a:lnTo>
                    <a:pt x="359" y="556"/>
                  </a:lnTo>
                  <a:lnTo>
                    <a:pt x="337" y="581"/>
                  </a:lnTo>
                  <a:lnTo>
                    <a:pt x="316" y="605"/>
                  </a:lnTo>
                  <a:lnTo>
                    <a:pt x="295" y="625"/>
                  </a:lnTo>
                  <a:lnTo>
                    <a:pt x="280" y="641"/>
                  </a:lnTo>
                  <a:lnTo>
                    <a:pt x="273" y="646"/>
                  </a:lnTo>
                  <a:lnTo>
                    <a:pt x="269" y="652"/>
                  </a:lnTo>
                  <a:lnTo>
                    <a:pt x="267" y="654"/>
                  </a:lnTo>
                  <a:lnTo>
                    <a:pt x="265" y="655"/>
                  </a:lnTo>
                  <a:lnTo>
                    <a:pt x="264" y="654"/>
                  </a:lnTo>
                  <a:lnTo>
                    <a:pt x="259" y="650"/>
                  </a:lnTo>
                  <a:lnTo>
                    <a:pt x="254" y="646"/>
                  </a:lnTo>
                  <a:lnTo>
                    <a:pt x="247" y="641"/>
                  </a:lnTo>
                  <a:lnTo>
                    <a:pt x="232" y="630"/>
                  </a:lnTo>
                  <a:lnTo>
                    <a:pt x="226" y="625"/>
                  </a:lnTo>
                  <a:lnTo>
                    <a:pt x="223" y="619"/>
                  </a:lnTo>
                  <a:lnTo>
                    <a:pt x="218" y="616"/>
                  </a:lnTo>
                  <a:lnTo>
                    <a:pt x="213" y="609"/>
                  </a:lnTo>
                  <a:lnTo>
                    <a:pt x="206" y="600"/>
                  </a:lnTo>
                  <a:lnTo>
                    <a:pt x="196" y="589"/>
                  </a:lnTo>
                  <a:lnTo>
                    <a:pt x="185" y="576"/>
                  </a:lnTo>
                  <a:lnTo>
                    <a:pt x="173" y="558"/>
                  </a:lnTo>
                  <a:lnTo>
                    <a:pt x="160" y="538"/>
                  </a:lnTo>
                  <a:lnTo>
                    <a:pt x="144" y="515"/>
                  </a:lnTo>
                  <a:lnTo>
                    <a:pt x="116" y="462"/>
                  </a:lnTo>
                  <a:lnTo>
                    <a:pt x="91" y="414"/>
                  </a:lnTo>
                  <a:lnTo>
                    <a:pt x="82" y="390"/>
                  </a:lnTo>
                  <a:lnTo>
                    <a:pt x="72" y="369"/>
                  </a:lnTo>
                  <a:lnTo>
                    <a:pt x="65" y="349"/>
                  </a:lnTo>
                  <a:lnTo>
                    <a:pt x="57" y="331"/>
                  </a:lnTo>
                  <a:lnTo>
                    <a:pt x="47" y="293"/>
                  </a:lnTo>
                  <a:lnTo>
                    <a:pt x="36" y="251"/>
                  </a:lnTo>
                  <a:lnTo>
                    <a:pt x="24" y="206"/>
                  </a:lnTo>
                  <a:lnTo>
                    <a:pt x="16" y="157"/>
                  </a:lnTo>
                  <a:lnTo>
                    <a:pt x="11" y="132"/>
                  </a:lnTo>
                  <a:lnTo>
                    <a:pt x="8" y="107"/>
                  </a:lnTo>
                  <a:lnTo>
                    <a:pt x="5" y="82"/>
                  </a:lnTo>
                  <a:lnTo>
                    <a:pt x="3" y="56"/>
                  </a:lnTo>
                  <a:lnTo>
                    <a:pt x="1" y="35"/>
                  </a:lnTo>
                  <a:lnTo>
                    <a:pt x="0" y="17"/>
                  </a:lnTo>
                  <a:lnTo>
                    <a:pt x="0" y="11"/>
                  </a:lnTo>
                  <a:lnTo>
                    <a:pt x="0" y="6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775" name="Freeform 16"/>
            <p:cNvSpPr>
              <a:spLocks/>
            </p:cNvSpPr>
            <p:nvPr/>
          </p:nvSpPr>
          <p:spPr bwMode="auto">
            <a:xfrm>
              <a:off x="147" y="198"/>
              <a:ext cx="184" cy="175"/>
            </a:xfrm>
            <a:custGeom>
              <a:avLst/>
              <a:gdLst>
                <a:gd name="T0" fmla="*/ 17 w 184"/>
                <a:gd name="T1" fmla="*/ 0 h 175"/>
                <a:gd name="T2" fmla="*/ 184 w 184"/>
                <a:gd name="T3" fmla="*/ 0 h 175"/>
                <a:gd name="T4" fmla="*/ 182 w 184"/>
                <a:gd name="T5" fmla="*/ 175 h 175"/>
                <a:gd name="T6" fmla="*/ 15 w 184"/>
                <a:gd name="T7" fmla="*/ 175 h 175"/>
                <a:gd name="T8" fmla="*/ 15 w 184"/>
                <a:gd name="T9" fmla="*/ 175 h 175"/>
                <a:gd name="T10" fmla="*/ 17 w 184"/>
                <a:gd name="T11" fmla="*/ 175 h 175"/>
                <a:gd name="T12" fmla="*/ 18 w 184"/>
                <a:gd name="T13" fmla="*/ 172 h 175"/>
                <a:gd name="T14" fmla="*/ 17 w 184"/>
                <a:gd name="T15" fmla="*/ 168 h 175"/>
                <a:gd name="T16" fmla="*/ 15 w 184"/>
                <a:gd name="T17" fmla="*/ 161 h 175"/>
                <a:gd name="T18" fmla="*/ 15 w 184"/>
                <a:gd name="T19" fmla="*/ 157 h 175"/>
                <a:gd name="T20" fmla="*/ 15 w 184"/>
                <a:gd name="T21" fmla="*/ 154 h 175"/>
                <a:gd name="T22" fmla="*/ 15 w 184"/>
                <a:gd name="T23" fmla="*/ 148 h 175"/>
                <a:gd name="T24" fmla="*/ 13 w 184"/>
                <a:gd name="T25" fmla="*/ 139 h 175"/>
                <a:gd name="T26" fmla="*/ 12 w 184"/>
                <a:gd name="T27" fmla="*/ 132 h 175"/>
                <a:gd name="T28" fmla="*/ 10 w 184"/>
                <a:gd name="T29" fmla="*/ 123 h 175"/>
                <a:gd name="T30" fmla="*/ 8 w 184"/>
                <a:gd name="T31" fmla="*/ 112 h 175"/>
                <a:gd name="T32" fmla="*/ 8 w 184"/>
                <a:gd name="T33" fmla="*/ 103 h 175"/>
                <a:gd name="T34" fmla="*/ 7 w 184"/>
                <a:gd name="T35" fmla="*/ 94 h 175"/>
                <a:gd name="T36" fmla="*/ 5 w 184"/>
                <a:gd name="T37" fmla="*/ 85 h 175"/>
                <a:gd name="T38" fmla="*/ 2 w 184"/>
                <a:gd name="T39" fmla="*/ 65 h 175"/>
                <a:gd name="T40" fmla="*/ 2 w 184"/>
                <a:gd name="T41" fmla="*/ 45 h 175"/>
                <a:gd name="T42" fmla="*/ 2 w 184"/>
                <a:gd name="T43" fmla="*/ 40 h 175"/>
                <a:gd name="T44" fmla="*/ 2 w 184"/>
                <a:gd name="T45" fmla="*/ 33 h 175"/>
                <a:gd name="T46" fmla="*/ 2 w 184"/>
                <a:gd name="T47" fmla="*/ 20 h 175"/>
                <a:gd name="T48" fmla="*/ 0 w 184"/>
                <a:gd name="T49" fmla="*/ 11 h 175"/>
                <a:gd name="T50" fmla="*/ 0 w 184"/>
                <a:gd name="T51" fmla="*/ 6 h 175"/>
                <a:gd name="T52" fmla="*/ 0 w 184"/>
                <a:gd name="T53" fmla="*/ 2 h 175"/>
                <a:gd name="T54" fmla="*/ 0 w 184"/>
                <a:gd name="T55" fmla="*/ 0 h 175"/>
                <a:gd name="T56" fmla="*/ 17 w 184"/>
                <a:gd name="T57" fmla="*/ 0 h 17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84"/>
                <a:gd name="T88" fmla="*/ 0 h 175"/>
                <a:gd name="T89" fmla="*/ 184 w 184"/>
                <a:gd name="T90" fmla="*/ 175 h 17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84" h="175">
                  <a:moveTo>
                    <a:pt x="17" y="0"/>
                  </a:moveTo>
                  <a:lnTo>
                    <a:pt x="184" y="0"/>
                  </a:lnTo>
                  <a:lnTo>
                    <a:pt x="182" y="175"/>
                  </a:lnTo>
                  <a:lnTo>
                    <a:pt x="15" y="175"/>
                  </a:lnTo>
                  <a:lnTo>
                    <a:pt x="17" y="175"/>
                  </a:lnTo>
                  <a:lnTo>
                    <a:pt x="18" y="172"/>
                  </a:lnTo>
                  <a:lnTo>
                    <a:pt x="17" y="168"/>
                  </a:lnTo>
                  <a:lnTo>
                    <a:pt x="15" y="161"/>
                  </a:lnTo>
                  <a:lnTo>
                    <a:pt x="15" y="157"/>
                  </a:lnTo>
                  <a:lnTo>
                    <a:pt x="15" y="154"/>
                  </a:lnTo>
                  <a:lnTo>
                    <a:pt x="15" y="148"/>
                  </a:lnTo>
                  <a:lnTo>
                    <a:pt x="13" y="139"/>
                  </a:lnTo>
                  <a:lnTo>
                    <a:pt x="12" y="132"/>
                  </a:lnTo>
                  <a:lnTo>
                    <a:pt x="10" y="123"/>
                  </a:lnTo>
                  <a:lnTo>
                    <a:pt x="8" y="112"/>
                  </a:lnTo>
                  <a:lnTo>
                    <a:pt x="8" y="103"/>
                  </a:lnTo>
                  <a:lnTo>
                    <a:pt x="7" y="94"/>
                  </a:lnTo>
                  <a:lnTo>
                    <a:pt x="5" y="85"/>
                  </a:lnTo>
                  <a:lnTo>
                    <a:pt x="2" y="65"/>
                  </a:lnTo>
                  <a:lnTo>
                    <a:pt x="2" y="45"/>
                  </a:lnTo>
                  <a:lnTo>
                    <a:pt x="2" y="40"/>
                  </a:lnTo>
                  <a:lnTo>
                    <a:pt x="2" y="33"/>
                  </a:lnTo>
                  <a:lnTo>
                    <a:pt x="2" y="20"/>
                  </a:lnTo>
                  <a:lnTo>
                    <a:pt x="0" y="11"/>
                  </a:lnTo>
                  <a:lnTo>
                    <a:pt x="0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776" name="Freeform 17"/>
            <p:cNvSpPr>
              <a:spLocks/>
            </p:cNvSpPr>
            <p:nvPr/>
          </p:nvSpPr>
          <p:spPr bwMode="auto">
            <a:xfrm>
              <a:off x="160" y="207"/>
              <a:ext cx="58" cy="89"/>
            </a:xfrm>
            <a:custGeom>
              <a:avLst/>
              <a:gdLst>
                <a:gd name="T0" fmla="*/ 20 w 58"/>
                <a:gd name="T1" fmla="*/ 25 h 89"/>
                <a:gd name="T2" fmla="*/ 22 w 58"/>
                <a:gd name="T3" fmla="*/ 24 h 89"/>
                <a:gd name="T4" fmla="*/ 20 w 58"/>
                <a:gd name="T5" fmla="*/ 18 h 89"/>
                <a:gd name="T6" fmla="*/ 20 w 58"/>
                <a:gd name="T7" fmla="*/ 15 h 89"/>
                <a:gd name="T8" fmla="*/ 25 w 58"/>
                <a:gd name="T9" fmla="*/ 13 h 89"/>
                <a:gd name="T10" fmla="*/ 23 w 58"/>
                <a:gd name="T11" fmla="*/ 11 h 89"/>
                <a:gd name="T12" fmla="*/ 27 w 58"/>
                <a:gd name="T13" fmla="*/ 7 h 89"/>
                <a:gd name="T14" fmla="*/ 30 w 58"/>
                <a:gd name="T15" fmla="*/ 6 h 89"/>
                <a:gd name="T16" fmla="*/ 33 w 58"/>
                <a:gd name="T17" fmla="*/ 4 h 89"/>
                <a:gd name="T18" fmla="*/ 40 w 58"/>
                <a:gd name="T19" fmla="*/ 2 h 89"/>
                <a:gd name="T20" fmla="*/ 41 w 58"/>
                <a:gd name="T21" fmla="*/ 4 h 89"/>
                <a:gd name="T22" fmla="*/ 41 w 58"/>
                <a:gd name="T23" fmla="*/ 7 h 89"/>
                <a:gd name="T24" fmla="*/ 41 w 58"/>
                <a:gd name="T25" fmla="*/ 9 h 89"/>
                <a:gd name="T26" fmla="*/ 43 w 58"/>
                <a:gd name="T27" fmla="*/ 27 h 89"/>
                <a:gd name="T28" fmla="*/ 38 w 58"/>
                <a:gd name="T29" fmla="*/ 33 h 89"/>
                <a:gd name="T30" fmla="*/ 33 w 58"/>
                <a:gd name="T31" fmla="*/ 34 h 89"/>
                <a:gd name="T32" fmla="*/ 33 w 58"/>
                <a:gd name="T33" fmla="*/ 42 h 89"/>
                <a:gd name="T34" fmla="*/ 36 w 58"/>
                <a:gd name="T35" fmla="*/ 45 h 89"/>
                <a:gd name="T36" fmla="*/ 38 w 58"/>
                <a:gd name="T37" fmla="*/ 54 h 89"/>
                <a:gd name="T38" fmla="*/ 41 w 58"/>
                <a:gd name="T39" fmla="*/ 33 h 89"/>
                <a:gd name="T40" fmla="*/ 43 w 58"/>
                <a:gd name="T41" fmla="*/ 31 h 89"/>
                <a:gd name="T42" fmla="*/ 46 w 58"/>
                <a:gd name="T43" fmla="*/ 31 h 89"/>
                <a:gd name="T44" fmla="*/ 51 w 58"/>
                <a:gd name="T45" fmla="*/ 31 h 89"/>
                <a:gd name="T46" fmla="*/ 58 w 58"/>
                <a:gd name="T47" fmla="*/ 38 h 89"/>
                <a:gd name="T48" fmla="*/ 51 w 58"/>
                <a:gd name="T49" fmla="*/ 40 h 89"/>
                <a:gd name="T50" fmla="*/ 46 w 58"/>
                <a:gd name="T51" fmla="*/ 34 h 89"/>
                <a:gd name="T52" fmla="*/ 43 w 58"/>
                <a:gd name="T53" fmla="*/ 34 h 89"/>
                <a:gd name="T54" fmla="*/ 41 w 58"/>
                <a:gd name="T55" fmla="*/ 36 h 89"/>
                <a:gd name="T56" fmla="*/ 43 w 58"/>
                <a:gd name="T57" fmla="*/ 40 h 89"/>
                <a:gd name="T58" fmla="*/ 43 w 58"/>
                <a:gd name="T59" fmla="*/ 51 h 89"/>
                <a:gd name="T60" fmla="*/ 36 w 58"/>
                <a:gd name="T61" fmla="*/ 62 h 89"/>
                <a:gd name="T62" fmla="*/ 40 w 58"/>
                <a:gd name="T63" fmla="*/ 81 h 89"/>
                <a:gd name="T64" fmla="*/ 33 w 58"/>
                <a:gd name="T65" fmla="*/ 89 h 89"/>
                <a:gd name="T66" fmla="*/ 23 w 58"/>
                <a:gd name="T67" fmla="*/ 83 h 89"/>
                <a:gd name="T68" fmla="*/ 23 w 58"/>
                <a:gd name="T69" fmla="*/ 78 h 89"/>
                <a:gd name="T70" fmla="*/ 30 w 58"/>
                <a:gd name="T71" fmla="*/ 76 h 89"/>
                <a:gd name="T72" fmla="*/ 30 w 58"/>
                <a:gd name="T73" fmla="*/ 72 h 89"/>
                <a:gd name="T74" fmla="*/ 23 w 58"/>
                <a:gd name="T75" fmla="*/ 72 h 89"/>
                <a:gd name="T76" fmla="*/ 12 w 58"/>
                <a:gd name="T77" fmla="*/ 65 h 89"/>
                <a:gd name="T78" fmla="*/ 9 w 58"/>
                <a:gd name="T79" fmla="*/ 58 h 89"/>
                <a:gd name="T80" fmla="*/ 12 w 58"/>
                <a:gd name="T81" fmla="*/ 54 h 89"/>
                <a:gd name="T82" fmla="*/ 15 w 58"/>
                <a:gd name="T83" fmla="*/ 53 h 89"/>
                <a:gd name="T84" fmla="*/ 18 w 58"/>
                <a:gd name="T85" fmla="*/ 60 h 89"/>
                <a:gd name="T86" fmla="*/ 20 w 58"/>
                <a:gd name="T87" fmla="*/ 60 h 89"/>
                <a:gd name="T88" fmla="*/ 18 w 58"/>
                <a:gd name="T89" fmla="*/ 51 h 89"/>
                <a:gd name="T90" fmla="*/ 23 w 58"/>
                <a:gd name="T91" fmla="*/ 51 h 89"/>
                <a:gd name="T92" fmla="*/ 23 w 58"/>
                <a:gd name="T93" fmla="*/ 47 h 89"/>
                <a:gd name="T94" fmla="*/ 17 w 58"/>
                <a:gd name="T95" fmla="*/ 47 h 89"/>
                <a:gd name="T96" fmla="*/ 0 w 58"/>
                <a:gd name="T97" fmla="*/ 43 h 89"/>
                <a:gd name="T98" fmla="*/ 4 w 58"/>
                <a:gd name="T99" fmla="*/ 31 h 89"/>
                <a:gd name="T100" fmla="*/ 7 w 58"/>
                <a:gd name="T101" fmla="*/ 34 h 89"/>
                <a:gd name="T102" fmla="*/ 10 w 58"/>
                <a:gd name="T103" fmla="*/ 40 h 89"/>
                <a:gd name="T104" fmla="*/ 15 w 58"/>
                <a:gd name="T105" fmla="*/ 38 h 89"/>
                <a:gd name="T106" fmla="*/ 14 w 58"/>
                <a:gd name="T107" fmla="*/ 34 h 89"/>
                <a:gd name="T108" fmla="*/ 10 w 58"/>
                <a:gd name="T109" fmla="*/ 31 h 89"/>
                <a:gd name="T110" fmla="*/ 7 w 58"/>
                <a:gd name="T111" fmla="*/ 25 h 89"/>
                <a:gd name="T112" fmla="*/ 5 w 58"/>
                <a:gd name="T113" fmla="*/ 20 h 89"/>
                <a:gd name="T114" fmla="*/ 7 w 58"/>
                <a:gd name="T115" fmla="*/ 15 h 89"/>
                <a:gd name="T116" fmla="*/ 12 w 58"/>
                <a:gd name="T117" fmla="*/ 15 h 89"/>
                <a:gd name="T118" fmla="*/ 15 w 58"/>
                <a:gd name="T119" fmla="*/ 24 h 8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58"/>
                <a:gd name="T181" fmla="*/ 0 h 89"/>
                <a:gd name="T182" fmla="*/ 58 w 58"/>
                <a:gd name="T183" fmla="*/ 89 h 89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58" h="89">
                  <a:moveTo>
                    <a:pt x="15" y="24"/>
                  </a:moveTo>
                  <a:lnTo>
                    <a:pt x="15" y="24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2" y="24"/>
                  </a:lnTo>
                  <a:lnTo>
                    <a:pt x="22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3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7" y="9"/>
                  </a:lnTo>
                  <a:lnTo>
                    <a:pt x="27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2" y="6"/>
                  </a:lnTo>
                  <a:lnTo>
                    <a:pt x="32" y="4"/>
                  </a:lnTo>
                  <a:lnTo>
                    <a:pt x="33" y="4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40" y="2"/>
                  </a:lnTo>
                  <a:lnTo>
                    <a:pt x="40" y="4"/>
                  </a:lnTo>
                  <a:lnTo>
                    <a:pt x="41" y="4"/>
                  </a:lnTo>
                  <a:lnTo>
                    <a:pt x="41" y="6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5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3" y="40"/>
                  </a:lnTo>
                  <a:lnTo>
                    <a:pt x="33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8" y="51"/>
                  </a:lnTo>
                  <a:lnTo>
                    <a:pt x="38" y="53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40" y="56"/>
                  </a:lnTo>
                  <a:lnTo>
                    <a:pt x="41" y="54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8" y="31"/>
                  </a:lnTo>
                  <a:lnTo>
                    <a:pt x="48" y="29"/>
                  </a:lnTo>
                  <a:lnTo>
                    <a:pt x="50" y="31"/>
                  </a:lnTo>
                  <a:lnTo>
                    <a:pt x="51" y="31"/>
                  </a:lnTo>
                  <a:lnTo>
                    <a:pt x="53" y="33"/>
                  </a:lnTo>
                  <a:lnTo>
                    <a:pt x="55" y="34"/>
                  </a:lnTo>
                  <a:lnTo>
                    <a:pt x="56" y="36"/>
                  </a:lnTo>
                  <a:lnTo>
                    <a:pt x="58" y="36"/>
                  </a:lnTo>
                  <a:lnTo>
                    <a:pt x="58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5" y="40"/>
                  </a:lnTo>
                  <a:lnTo>
                    <a:pt x="51" y="40"/>
                  </a:lnTo>
                  <a:lnTo>
                    <a:pt x="50" y="40"/>
                  </a:lnTo>
                  <a:lnTo>
                    <a:pt x="48" y="38"/>
                  </a:lnTo>
                  <a:lnTo>
                    <a:pt x="48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3"/>
                  </a:lnTo>
                  <a:lnTo>
                    <a:pt x="45" y="33"/>
                  </a:lnTo>
                  <a:lnTo>
                    <a:pt x="45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3" y="40"/>
                  </a:lnTo>
                  <a:lnTo>
                    <a:pt x="43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1" y="60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40" y="72"/>
                  </a:lnTo>
                  <a:lnTo>
                    <a:pt x="40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9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0" y="89"/>
                  </a:lnTo>
                  <a:lnTo>
                    <a:pt x="27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3" y="81"/>
                  </a:lnTo>
                  <a:lnTo>
                    <a:pt x="22" y="80"/>
                  </a:lnTo>
                  <a:lnTo>
                    <a:pt x="23" y="80"/>
                  </a:lnTo>
                  <a:lnTo>
                    <a:pt x="23" y="78"/>
                  </a:lnTo>
                  <a:lnTo>
                    <a:pt x="27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2" y="76"/>
                  </a:lnTo>
                  <a:lnTo>
                    <a:pt x="32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7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4" y="67"/>
                  </a:lnTo>
                  <a:lnTo>
                    <a:pt x="12" y="67"/>
                  </a:lnTo>
                  <a:lnTo>
                    <a:pt x="12" y="65"/>
                  </a:lnTo>
                  <a:lnTo>
                    <a:pt x="10" y="65"/>
                  </a:lnTo>
                  <a:lnTo>
                    <a:pt x="9" y="63"/>
                  </a:lnTo>
                  <a:lnTo>
                    <a:pt x="9" y="60"/>
                  </a:lnTo>
                  <a:lnTo>
                    <a:pt x="9" y="58"/>
                  </a:lnTo>
                  <a:lnTo>
                    <a:pt x="9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4" y="53"/>
                  </a:lnTo>
                  <a:lnTo>
                    <a:pt x="15" y="53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3" y="51"/>
                  </a:lnTo>
                  <a:lnTo>
                    <a:pt x="23" y="49"/>
                  </a:lnTo>
                  <a:lnTo>
                    <a:pt x="23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7" y="47"/>
                  </a:lnTo>
                  <a:lnTo>
                    <a:pt x="15" y="47"/>
                  </a:lnTo>
                  <a:lnTo>
                    <a:pt x="9" y="45"/>
                  </a:lnTo>
                  <a:lnTo>
                    <a:pt x="7" y="45"/>
                  </a:lnTo>
                  <a:lnTo>
                    <a:pt x="5" y="45"/>
                  </a:lnTo>
                  <a:lnTo>
                    <a:pt x="4" y="45"/>
                  </a:lnTo>
                  <a:lnTo>
                    <a:pt x="2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4" y="31"/>
                  </a:lnTo>
                  <a:lnTo>
                    <a:pt x="5" y="31"/>
                  </a:lnTo>
                  <a:lnTo>
                    <a:pt x="5" y="33"/>
                  </a:lnTo>
                  <a:lnTo>
                    <a:pt x="7" y="33"/>
                  </a:lnTo>
                  <a:lnTo>
                    <a:pt x="7" y="34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9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4" y="40"/>
                  </a:lnTo>
                  <a:lnTo>
                    <a:pt x="14" y="38"/>
                  </a:lnTo>
                  <a:lnTo>
                    <a:pt x="15" y="38"/>
                  </a:lnTo>
                  <a:lnTo>
                    <a:pt x="15" y="36"/>
                  </a:lnTo>
                  <a:lnTo>
                    <a:pt x="14" y="36"/>
                  </a:lnTo>
                  <a:lnTo>
                    <a:pt x="14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9" y="31"/>
                  </a:lnTo>
                  <a:lnTo>
                    <a:pt x="9" y="29"/>
                  </a:lnTo>
                  <a:lnTo>
                    <a:pt x="7" y="25"/>
                  </a:lnTo>
                  <a:lnTo>
                    <a:pt x="7" y="24"/>
                  </a:lnTo>
                  <a:lnTo>
                    <a:pt x="7" y="22"/>
                  </a:lnTo>
                  <a:lnTo>
                    <a:pt x="5" y="22"/>
                  </a:lnTo>
                  <a:lnTo>
                    <a:pt x="4" y="20"/>
                  </a:lnTo>
                  <a:lnTo>
                    <a:pt x="5" y="20"/>
                  </a:lnTo>
                  <a:lnTo>
                    <a:pt x="5" y="18"/>
                  </a:lnTo>
                  <a:lnTo>
                    <a:pt x="7" y="18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9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4" y="15"/>
                  </a:lnTo>
                  <a:lnTo>
                    <a:pt x="14" y="22"/>
                  </a:lnTo>
                  <a:lnTo>
                    <a:pt x="14" y="24"/>
                  </a:lnTo>
                  <a:lnTo>
                    <a:pt x="15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777" name="Freeform 18"/>
            <p:cNvSpPr>
              <a:spLocks/>
            </p:cNvSpPr>
            <p:nvPr/>
          </p:nvSpPr>
          <p:spPr bwMode="auto">
            <a:xfrm>
              <a:off x="270" y="207"/>
              <a:ext cx="56" cy="89"/>
            </a:xfrm>
            <a:custGeom>
              <a:avLst/>
              <a:gdLst>
                <a:gd name="T0" fmla="*/ 18 w 56"/>
                <a:gd name="T1" fmla="*/ 25 h 89"/>
                <a:gd name="T2" fmla="*/ 20 w 56"/>
                <a:gd name="T3" fmla="*/ 24 h 89"/>
                <a:gd name="T4" fmla="*/ 20 w 56"/>
                <a:gd name="T5" fmla="*/ 18 h 89"/>
                <a:gd name="T6" fmla="*/ 20 w 56"/>
                <a:gd name="T7" fmla="*/ 15 h 89"/>
                <a:gd name="T8" fmla="*/ 23 w 56"/>
                <a:gd name="T9" fmla="*/ 13 h 89"/>
                <a:gd name="T10" fmla="*/ 23 w 56"/>
                <a:gd name="T11" fmla="*/ 11 h 89"/>
                <a:gd name="T12" fmla="*/ 26 w 56"/>
                <a:gd name="T13" fmla="*/ 7 h 89"/>
                <a:gd name="T14" fmla="*/ 30 w 56"/>
                <a:gd name="T15" fmla="*/ 6 h 89"/>
                <a:gd name="T16" fmla="*/ 31 w 56"/>
                <a:gd name="T17" fmla="*/ 2 h 89"/>
                <a:gd name="T18" fmla="*/ 38 w 56"/>
                <a:gd name="T19" fmla="*/ 2 h 89"/>
                <a:gd name="T20" fmla="*/ 40 w 56"/>
                <a:gd name="T21" fmla="*/ 4 h 89"/>
                <a:gd name="T22" fmla="*/ 40 w 56"/>
                <a:gd name="T23" fmla="*/ 7 h 89"/>
                <a:gd name="T24" fmla="*/ 43 w 56"/>
                <a:gd name="T25" fmla="*/ 11 h 89"/>
                <a:gd name="T26" fmla="*/ 41 w 56"/>
                <a:gd name="T27" fmla="*/ 29 h 89"/>
                <a:gd name="T28" fmla="*/ 36 w 56"/>
                <a:gd name="T29" fmla="*/ 33 h 89"/>
                <a:gd name="T30" fmla="*/ 33 w 56"/>
                <a:gd name="T31" fmla="*/ 34 h 89"/>
                <a:gd name="T32" fmla="*/ 31 w 56"/>
                <a:gd name="T33" fmla="*/ 42 h 89"/>
                <a:gd name="T34" fmla="*/ 35 w 56"/>
                <a:gd name="T35" fmla="*/ 45 h 89"/>
                <a:gd name="T36" fmla="*/ 38 w 56"/>
                <a:gd name="T37" fmla="*/ 54 h 89"/>
                <a:gd name="T38" fmla="*/ 40 w 56"/>
                <a:gd name="T39" fmla="*/ 33 h 89"/>
                <a:gd name="T40" fmla="*/ 43 w 56"/>
                <a:gd name="T41" fmla="*/ 31 h 89"/>
                <a:gd name="T42" fmla="*/ 46 w 56"/>
                <a:gd name="T43" fmla="*/ 31 h 89"/>
                <a:gd name="T44" fmla="*/ 53 w 56"/>
                <a:gd name="T45" fmla="*/ 33 h 89"/>
                <a:gd name="T46" fmla="*/ 56 w 56"/>
                <a:gd name="T47" fmla="*/ 38 h 89"/>
                <a:gd name="T48" fmla="*/ 48 w 56"/>
                <a:gd name="T49" fmla="*/ 40 h 89"/>
                <a:gd name="T50" fmla="*/ 46 w 56"/>
                <a:gd name="T51" fmla="*/ 34 h 89"/>
                <a:gd name="T52" fmla="*/ 43 w 56"/>
                <a:gd name="T53" fmla="*/ 34 h 89"/>
                <a:gd name="T54" fmla="*/ 41 w 56"/>
                <a:gd name="T55" fmla="*/ 36 h 89"/>
                <a:gd name="T56" fmla="*/ 41 w 56"/>
                <a:gd name="T57" fmla="*/ 42 h 89"/>
                <a:gd name="T58" fmla="*/ 41 w 56"/>
                <a:gd name="T59" fmla="*/ 56 h 89"/>
                <a:gd name="T60" fmla="*/ 36 w 56"/>
                <a:gd name="T61" fmla="*/ 63 h 89"/>
                <a:gd name="T62" fmla="*/ 38 w 56"/>
                <a:gd name="T63" fmla="*/ 81 h 89"/>
                <a:gd name="T64" fmla="*/ 25 w 56"/>
                <a:gd name="T65" fmla="*/ 89 h 89"/>
                <a:gd name="T66" fmla="*/ 20 w 56"/>
                <a:gd name="T67" fmla="*/ 81 h 89"/>
                <a:gd name="T68" fmla="*/ 23 w 56"/>
                <a:gd name="T69" fmla="*/ 78 h 89"/>
                <a:gd name="T70" fmla="*/ 30 w 56"/>
                <a:gd name="T71" fmla="*/ 76 h 89"/>
                <a:gd name="T72" fmla="*/ 28 w 56"/>
                <a:gd name="T73" fmla="*/ 71 h 89"/>
                <a:gd name="T74" fmla="*/ 20 w 56"/>
                <a:gd name="T75" fmla="*/ 71 h 89"/>
                <a:gd name="T76" fmla="*/ 8 w 56"/>
                <a:gd name="T77" fmla="*/ 63 h 89"/>
                <a:gd name="T78" fmla="*/ 8 w 56"/>
                <a:gd name="T79" fmla="*/ 56 h 89"/>
                <a:gd name="T80" fmla="*/ 12 w 56"/>
                <a:gd name="T81" fmla="*/ 54 h 89"/>
                <a:gd name="T82" fmla="*/ 13 w 56"/>
                <a:gd name="T83" fmla="*/ 54 h 89"/>
                <a:gd name="T84" fmla="*/ 18 w 56"/>
                <a:gd name="T85" fmla="*/ 60 h 89"/>
                <a:gd name="T86" fmla="*/ 18 w 56"/>
                <a:gd name="T87" fmla="*/ 60 h 89"/>
                <a:gd name="T88" fmla="*/ 20 w 56"/>
                <a:gd name="T89" fmla="*/ 51 h 89"/>
                <a:gd name="T90" fmla="*/ 22 w 56"/>
                <a:gd name="T91" fmla="*/ 51 h 89"/>
                <a:gd name="T92" fmla="*/ 22 w 56"/>
                <a:gd name="T93" fmla="*/ 47 h 89"/>
                <a:gd name="T94" fmla="*/ 12 w 56"/>
                <a:gd name="T95" fmla="*/ 47 h 89"/>
                <a:gd name="T96" fmla="*/ 0 w 56"/>
                <a:gd name="T97" fmla="*/ 40 h 89"/>
                <a:gd name="T98" fmla="*/ 2 w 56"/>
                <a:gd name="T99" fmla="*/ 31 h 89"/>
                <a:gd name="T100" fmla="*/ 7 w 56"/>
                <a:gd name="T101" fmla="*/ 38 h 89"/>
                <a:gd name="T102" fmla="*/ 12 w 56"/>
                <a:gd name="T103" fmla="*/ 40 h 89"/>
                <a:gd name="T104" fmla="*/ 13 w 56"/>
                <a:gd name="T105" fmla="*/ 36 h 89"/>
                <a:gd name="T106" fmla="*/ 12 w 56"/>
                <a:gd name="T107" fmla="*/ 33 h 89"/>
                <a:gd name="T108" fmla="*/ 8 w 56"/>
                <a:gd name="T109" fmla="*/ 31 h 89"/>
                <a:gd name="T110" fmla="*/ 5 w 56"/>
                <a:gd name="T111" fmla="*/ 22 h 89"/>
                <a:gd name="T112" fmla="*/ 4 w 56"/>
                <a:gd name="T113" fmla="*/ 18 h 89"/>
                <a:gd name="T114" fmla="*/ 7 w 56"/>
                <a:gd name="T115" fmla="*/ 15 h 89"/>
                <a:gd name="T116" fmla="*/ 12 w 56"/>
                <a:gd name="T117" fmla="*/ 15 h 89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56"/>
                <a:gd name="T178" fmla="*/ 0 h 89"/>
                <a:gd name="T179" fmla="*/ 56 w 56"/>
                <a:gd name="T180" fmla="*/ 89 h 89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56" h="89">
                  <a:moveTo>
                    <a:pt x="12" y="24"/>
                  </a:moveTo>
                  <a:lnTo>
                    <a:pt x="12" y="24"/>
                  </a:lnTo>
                  <a:lnTo>
                    <a:pt x="13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2" y="13"/>
                  </a:lnTo>
                  <a:lnTo>
                    <a:pt x="20" y="13"/>
                  </a:lnTo>
                  <a:lnTo>
                    <a:pt x="20" y="11"/>
                  </a:lnTo>
                  <a:lnTo>
                    <a:pt x="22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7"/>
                  </a:lnTo>
                  <a:lnTo>
                    <a:pt x="26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1" y="4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4"/>
                  </a:lnTo>
                  <a:lnTo>
                    <a:pt x="40" y="4"/>
                  </a:lnTo>
                  <a:lnTo>
                    <a:pt x="40" y="6"/>
                  </a:lnTo>
                  <a:lnTo>
                    <a:pt x="40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40"/>
                  </a:lnTo>
                  <a:lnTo>
                    <a:pt x="31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38" y="54"/>
                  </a:lnTo>
                  <a:lnTo>
                    <a:pt x="40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29"/>
                  </a:lnTo>
                  <a:lnTo>
                    <a:pt x="48" y="31"/>
                  </a:lnTo>
                  <a:lnTo>
                    <a:pt x="49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4"/>
                  </a:lnTo>
                  <a:lnTo>
                    <a:pt x="54" y="34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4" y="40"/>
                  </a:lnTo>
                  <a:lnTo>
                    <a:pt x="51" y="40"/>
                  </a:lnTo>
                  <a:lnTo>
                    <a:pt x="48" y="40"/>
                  </a:lnTo>
                  <a:lnTo>
                    <a:pt x="46" y="38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5" y="34"/>
                  </a:lnTo>
                  <a:lnTo>
                    <a:pt x="45" y="33"/>
                  </a:lnTo>
                  <a:lnTo>
                    <a:pt x="43" y="33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1" y="89"/>
                  </a:lnTo>
                  <a:lnTo>
                    <a:pt x="30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2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2" y="83"/>
                  </a:lnTo>
                  <a:lnTo>
                    <a:pt x="22" y="81"/>
                  </a:lnTo>
                  <a:lnTo>
                    <a:pt x="20" y="81"/>
                  </a:lnTo>
                  <a:lnTo>
                    <a:pt x="20" y="80"/>
                  </a:lnTo>
                  <a:lnTo>
                    <a:pt x="22" y="80"/>
                  </a:lnTo>
                  <a:lnTo>
                    <a:pt x="22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28" y="71"/>
                  </a:lnTo>
                  <a:lnTo>
                    <a:pt x="26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2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3"/>
                  </a:lnTo>
                  <a:lnTo>
                    <a:pt x="7" y="63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8" y="58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3"/>
                  </a:lnTo>
                  <a:lnTo>
                    <a:pt x="13" y="53"/>
                  </a:lnTo>
                  <a:lnTo>
                    <a:pt x="13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49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5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4" y="45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4" y="33"/>
                  </a:lnTo>
                  <a:lnTo>
                    <a:pt x="5" y="34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8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7" y="29"/>
                  </a:lnTo>
                  <a:lnTo>
                    <a:pt x="7" y="25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4" y="22"/>
                  </a:lnTo>
                  <a:lnTo>
                    <a:pt x="2" y="20"/>
                  </a:lnTo>
                  <a:lnTo>
                    <a:pt x="4" y="20"/>
                  </a:lnTo>
                  <a:lnTo>
                    <a:pt x="4" y="18"/>
                  </a:lnTo>
                  <a:lnTo>
                    <a:pt x="5" y="18"/>
                  </a:lnTo>
                  <a:lnTo>
                    <a:pt x="5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778" name="Freeform 19"/>
            <p:cNvSpPr>
              <a:spLocks/>
            </p:cNvSpPr>
            <p:nvPr/>
          </p:nvSpPr>
          <p:spPr bwMode="auto">
            <a:xfrm>
              <a:off x="216" y="279"/>
              <a:ext cx="56" cy="87"/>
            </a:xfrm>
            <a:custGeom>
              <a:avLst/>
              <a:gdLst>
                <a:gd name="T0" fmla="*/ 18 w 56"/>
                <a:gd name="T1" fmla="*/ 26 h 87"/>
                <a:gd name="T2" fmla="*/ 21 w 56"/>
                <a:gd name="T3" fmla="*/ 24 h 87"/>
                <a:gd name="T4" fmla="*/ 20 w 56"/>
                <a:gd name="T5" fmla="*/ 18 h 87"/>
                <a:gd name="T6" fmla="*/ 18 w 56"/>
                <a:gd name="T7" fmla="*/ 17 h 87"/>
                <a:gd name="T8" fmla="*/ 25 w 56"/>
                <a:gd name="T9" fmla="*/ 13 h 87"/>
                <a:gd name="T10" fmla="*/ 21 w 56"/>
                <a:gd name="T11" fmla="*/ 9 h 87"/>
                <a:gd name="T12" fmla="*/ 26 w 56"/>
                <a:gd name="T13" fmla="*/ 8 h 87"/>
                <a:gd name="T14" fmla="*/ 28 w 56"/>
                <a:gd name="T15" fmla="*/ 6 h 87"/>
                <a:gd name="T16" fmla="*/ 30 w 56"/>
                <a:gd name="T17" fmla="*/ 4 h 87"/>
                <a:gd name="T18" fmla="*/ 38 w 56"/>
                <a:gd name="T19" fmla="*/ 0 h 87"/>
                <a:gd name="T20" fmla="*/ 39 w 56"/>
                <a:gd name="T21" fmla="*/ 4 h 87"/>
                <a:gd name="T22" fmla="*/ 39 w 56"/>
                <a:gd name="T23" fmla="*/ 8 h 87"/>
                <a:gd name="T24" fmla="*/ 43 w 56"/>
                <a:gd name="T25" fmla="*/ 9 h 87"/>
                <a:gd name="T26" fmla="*/ 41 w 56"/>
                <a:gd name="T27" fmla="*/ 27 h 87"/>
                <a:gd name="T28" fmla="*/ 36 w 56"/>
                <a:gd name="T29" fmla="*/ 33 h 87"/>
                <a:gd name="T30" fmla="*/ 33 w 56"/>
                <a:gd name="T31" fmla="*/ 35 h 87"/>
                <a:gd name="T32" fmla="*/ 33 w 56"/>
                <a:gd name="T33" fmla="*/ 44 h 87"/>
                <a:gd name="T34" fmla="*/ 36 w 56"/>
                <a:gd name="T35" fmla="*/ 45 h 87"/>
                <a:gd name="T36" fmla="*/ 38 w 56"/>
                <a:gd name="T37" fmla="*/ 56 h 87"/>
                <a:gd name="T38" fmla="*/ 39 w 56"/>
                <a:gd name="T39" fmla="*/ 33 h 87"/>
                <a:gd name="T40" fmla="*/ 43 w 56"/>
                <a:gd name="T41" fmla="*/ 29 h 87"/>
                <a:gd name="T42" fmla="*/ 46 w 56"/>
                <a:gd name="T43" fmla="*/ 29 h 87"/>
                <a:gd name="T44" fmla="*/ 53 w 56"/>
                <a:gd name="T45" fmla="*/ 33 h 87"/>
                <a:gd name="T46" fmla="*/ 56 w 56"/>
                <a:gd name="T47" fmla="*/ 38 h 87"/>
                <a:gd name="T48" fmla="*/ 48 w 56"/>
                <a:gd name="T49" fmla="*/ 38 h 87"/>
                <a:gd name="T50" fmla="*/ 46 w 56"/>
                <a:gd name="T51" fmla="*/ 35 h 87"/>
                <a:gd name="T52" fmla="*/ 43 w 56"/>
                <a:gd name="T53" fmla="*/ 35 h 87"/>
                <a:gd name="T54" fmla="*/ 41 w 56"/>
                <a:gd name="T55" fmla="*/ 36 h 87"/>
                <a:gd name="T56" fmla="*/ 41 w 56"/>
                <a:gd name="T57" fmla="*/ 40 h 87"/>
                <a:gd name="T58" fmla="*/ 43 w 56"/>
                <a:gd name="T59" fmla="*/ 51 h 87"/>
                <a:gd name="T60" fmla="*/ 35 w 56"/>
                <a:gd name="T61" fmla="*/ 62 h 87"/>
                <a:gd name="T62" fmla="*/ 38 w 56"/>
                <a:gd name="T63" fmla="*/ 82 h 87"/>
                <a:gd name="T64" fmla="*/ 23 w 56"/>
                <a:gd name="T65" fmla="*/ 87 h 87"/>
                <a:gd name="T66" fmla="*/ 21 w 56"/>
                <a:gd name="T67" fmla="*/ 82 h 87"/>
                <a:gd name="T68" fmla="*/ 23 w 56"/>
                <a:gd name="T69" fmla="*/ 78 h 87"/>
                <a:gd name="T70" fmla="*/ 30 w 56"/>
                <a:gd name="T71" fmla="*/ 76 h 87"/>
                <a:gd name="T72" fmla="*/ 28 w 56"/>
                <a:gd name="T73" fmla="*/ 71 h 87"/>
                <a:gd name="T74" fmla="*/ 21 w 56"/>
                <a:gd name="T75" fmla="*/ 71 h 87"/>
                <a:gd name="T76" fmla="*/ 10 w 56"/>
                <a:gd name="T77" fmla="*/ 65 h 87"/>
                <a:gd name="T78" fmla="*/ 7 w 56"/>
                <a:gd name="T79" fmla="*/ 56 h 87"/>
                <a:gd name="T80" fmla="*/ 12 w 56"/>
                <a:gd name="T81" fmla="*/ 55 h 87"/>
                <a:gd name="T82" fmla="*/ 13 w 56"/>
                <a:gd name="T83" fmla="*/ 55 h 87"/>
                <a:gd name="T84" fmla="*/ 18 w 56"/>
                <a:gd name="T85" fmla="*/ 60 h 87"/>
                <a:gd name="T86" fmla="*/ 18 w 56"/>
                <a:gd name="T87" fmla="*/ 58 h 87"/>
                <a:gd name="T88" fmla="*/ 18 w 56"/>
                <a:gd name="T89" fmla="*/ 51 h 87"/>
                <a:gd name="T90" fmla="*/ 21 w 56"/>
                <a:gd name="T91" fmla="*/ 49 h 87"/>
                <a:gd name="T92" fmla="*/ 21 w 56"/>
                <a:gd name="T93" fmla="*/ 47 h 87"/>
                <a:gd name="T94" fmla="*/ 12 w 56"/>
                <a:gd name="T95" fmla="*/ 47 h 87"/>
                <a:gd name="T96" fmla="*/ 0 w 56"/>
                <a:gd name="T97" fmla="*/ 38 h 87"/>
                <a:gd name="T98" fmla="*/ 2 w 56"/>
                <a:gd name="T99" fmla="*/ 31 h 87"/>
                <a:gd name="T100" fmla="*/ 7 w 56"/>
                <a:gd name="T101" fmla="*/ 36 h 87"/>
                <a:gd name="T102" fmla="*/ 12 w 56"/>
                <a:gd name="T103" fmla="*/ 38 h 87"/>
                <a:gd name="T104" fmla="*/ 12 w 56"/>
                <a:gd name="T105" fmla="*/ 36 h 87"/>
                <a:gd name="T106" fmla="*/ 12 w 56"/>
                <a:gd name="T107" fmla="*/ 35 h 87"/>
                <a:gd name="T108" fmla="*/ 8 w 56"/>
                <a:gd name="T109" fmla="*/ 31 h 87"/>
                <a:gd name="T110" fmla="*/ 5 w 56"/>
                <a:gd name="T111" fmla="*/ 22 h 87"/>
                <a:gd name="T112" fmla="*/ 3 w 56"/>
                <a:gd name="T113" fmla="*/ 17 h 87"/>
                <a:gd name="T114" fmla="*/ 7 w 56"/>
                <a:gd name="T115" fmla="*/ 15 h 87"/>
                <a:gd name="T116" fmla="*/ 12 w 56"/>
                <a:gd name="T117" fmla="*/ 15 h 8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56"/>
                <a:gd name="T178" fmla="*/ 0 h 87"/>
                <a:gd name="T179" fmla="*/ 56 w 56"/>
                <a:gd name="T180" fmla="*/ 87 h 87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56" h="87">
                  <a:moveTo>
                    <a:pt x="12" y="24"/>
                  </a:moveTo>
                  <a:lnTo>
                    <a:pt x="12" y="24"/>
                  </a:lnTo>
                  <a:lnTo>
                    <a:pt x="13" y="24"/>
                  </a:lnTo>
                  <a:lnTo>
                    <a:pt x="13" y="26"/>
                  </a:lnTo>
                  <a:lnTo>
                    <a:pt x="15" y="26"/>
                  </a:lnTo>
                  <a:lnTo>
                    <a:pt x="17" y="26"/>
                  </a:lnTo>
                  <a:lnTo>
                    <a:pt x="18" y="26"/>
                  </a:lnTo>
                  <a:lnTo>
                    <a:pt x="20" y="26"/>
                  </a:lnTo>
                  <a:lnTo>
                    <a:pt x="20" y="24"/>
                  </a:lnTo>
                  <a:lnTo>
                    <a:pt x="21" y="24"/>
                  </a:lnTo>
                  <a:lnTo>
                    <a:pt x="21" y="22"/>
                  </a:lnTo>
                  <a:lnTo>
                    <a:pt x="21" y="18"/>
                  </a:lnTo>
                  <a:lnTo>
                    <a:pt x="20" y="18"/>
                  </a:lnTo>
                  <a:lnTo>
                    <a:pt x="18" y="17"/>
                  </a:lnTo>
                  <a:lnTo>
                    <a:pt x="20" y="17"/>
                  </a:lnTo>
                  <a:lnTo>
                    <a:pt x="20" y="15"/>
                  </a:lnTo>
                  <a:lnTo>
                    <a:pt x="21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1" y="13"/>
                  </a:lnTo>
                  <a:lnTo>
                    <a:pt x="21" y="11"/>
                  </a:lnTo>
                  <a:lnTo>
                    <a:pt x="21" y="9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5" y="8"/>
                  </a:lnTo>
                  <a:lnTo>
                    <a:pt x="26" y="8"/>
                  </a:lnTo>
                  <a:lnTo>
                    <a:pt x="28" y="8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9" y="2"/>
                  </a:lnTo>
                  <a:lnTo>
                    <a:pt x="39" y="4"/>
                  </a:lnTo>
                  <a:lnTo>
                    <a:pt x="39" y="6"/>
                  </a:lnTo>
                  <a:lnTo>
                    <a:pt x="39" y="8"/>
                  </a:lnTo>
                  <a:lnTo>
                    <a:pt x="41" y="8"/>
                  </a:lnTo>
                  <a:lnTo>
                    <a:pt x="43" y="9"/>
                  </a:lnTo>
                  <a:lnTo>
                    <a:pt x="41" y="9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4" y="18"/>
                  </a:lnTo>
                  <a:lnTo>
                    <a:pt x="44" y="20"/>
                  </a:lnTo>
                  <a:lnTo>
                    <a:pt x="43" y="22"/>
                  </a:lnTo>
                  <a:lnTo>
                    <a:pt x="43" y="24"/>
                  </a:lnTo>
                  <a:lnTo>
                    <a:pt x="43" y="26"/>
                  </a:lnTo>
                  <a:lnTo>
                    <a:pt x="41" y="27"/>
                  </a:lnTo>
                  <a:lnTo>
                    <a:pt x="41" y="29"/>
                  </a:lnTo>
                  <a:lnTo>
                    <a:pt x="39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5"/>
                  </a:lnTo>
                  <a:lnTo>
                    <a:pt x="33" y="35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38"/>
                  </a:lnTo>
                  <a:lnTo>
                    <a:pt x="31" y="42"/>
                  </a:lnTo>
                  <a:lnTo>
                    <a:pt x="33" y="44"/>
                  </a:lnTo>
                  <a:lnTo>
                    <a:pt x="35" y="44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5"/>
                  </a:lnTo>
                  <a:lnTo>
                    <a:pt x="38" y="55"/>
                  </a:lnTo>
                  <a:lnTo>
                    <a:pt x="38" y="56"/>
                  </a:lnTo>
                  <a:lnTo>
                    <a:pt x="39" y="56"/>
                  </a:lnTo>
                  <a:lnTo>
                    <a:pt x="39" y="55"/>
                  </a:lnTo>
                  <a:lnTo>
                    <a:pt x="39" y="33"/>
                  </a:lnTo>
                  <a:lnTo>
                    <a:pt x="39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29"/>
                  </a:lnTo>
                  <a:lnTo>
                    <a:pt x="44" y="29"/>
                  </a:lnTo>
                  <a:lnTo>
                    <a:pt x="46" y="29"/>
                  </a:lnTo>
                  <a:lnTo>
                    <a:pt x="48" y="29"/>
                  </a:lnTo>
                  <a:lnTo>
                    <a:pt x="48" y="27"/>
                  </a:lnTo>
                  <a:lnTo>
                    <a:pt x="48" y="29"/>
                  </a:lnTo>
                  <a:lnTo>
                    <a:pt x="49" y="29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5"/>
                  </a:lnTo>
                  <a:lnTo>
                    <a:pt x="54" y="35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4" y="38"/>
                  </a:lnTo>
                  <a:lnTo>
                    <a:pt x="53" y="38"/>
                  </a:lnTo>
                  <a:lnTo>
                    <a:pt x="51" y="38"/>
                  </a:lnTo>
                  <a:lnTo>
                    <a:pt x="48" y="38"/>
                  </a:lnTo>
                  <a:lnTo>
                    <a:pt x="46" y="36"/>
                  </a:lnTo>
                  <a:lnTo>
                    <a:pt x="46" y="35"/>
                  </a:lnTo>
                  <a:lnTo>
                    <a:pt x="44" y="35"/>
                  </a:lnTo>
                  <a:lnTo>
                    <a:pt x="44" y="33"/>
                  </a:lnTo>
                  <a:lnTo>
                    <a:pt x="43" y="33"/>
                  </a:lnTo>
                  <a:lnTo>
                    <a:pt x="43" y="35"/>
                  </a:lnTo>
                  <a:lnTo>
                    <a:pt x="41" y="35"/>
                  </a:lnTo>
                  <a:lnTo>
                    <a:pt x="41" y="36"/>
                  </a:lnTo>
                  <a:lnTo>
                    <a:pt x="41" y="38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4"/>
                  </a:lnTo>
                  <a:lnTo>
                    <a:pt x="43" y="44"/>
                  </a:lnTo>
                  <a:lnTo>
                    <a:pt x="43" y="47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39" y="60"/>
                  </a:lnTo>
                  <a:lnTo>
                    <a:pt x="38" y="58"/>
                  </a:lnTo>
                  <a:lnTo>
                    <a:pt x="36" y="58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5" y="62"/>
                  </a:lnTo>
                  <a:lnTo>
                    <a:pt x="35" y="64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71"/>
                  </a:lnTo>
                  <a:lnTo>
                    <a:pt x="38" y="71"/>
                  </a:lnTo>
                  <a:lnTo>
                    <a:pt x="39" y="73"/>
                  </a:lnTo>
                  <a:lnTo>
                    <a:pt x="39" y="82"/>
                  </a:lnTo>
                  <a:lnTo>
                    <a:pt x="38" y="82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7"/>
                  </a:lnTo>
                  <a:lnTo>
                    <a:pt x="33" y="87"/>
                  </a:lnTo>
                  <a:lnTo>
                    <a:pt x="31" y="87"/>
                  </a:lnTo>
                  <a:lnTo>
                    <a:pt x="30" y="87"/>
                  </a:lnTo>
                  <a:lnTo>
                    <a:pt x="25" y="87"/>
                  </a:lnTo>
                  <a:lnTo>
                    <a:pt x="23" y="87"/>
                  </a:lnTo>
                  <a:lnTo>
                    <a:pt x="21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1" y="83"/>
                  </a:lnTo>
                  <a:lnTo>
                    <a:pt x="21" y="82"/>
                  </a:lnTo>
                  <a:lnTo>
                    <a:pt x="21" y="80"/>
                  </a:lnTo>
                  <a:lnTo>
                    <a:pt x="21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3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6" y="69"/>
                  </a:lnTo>
                  <a:lnTo>
                    <a:pt x="26" y="71"/>
                  </a:lnTo>
                  <a:lnTo>
                    <a:pt x="25" y="73"/>
                  </a:lnTo>
                  <a:lnTo>
                    <a:pt x="23" y="73"/>
                  </a:lnTo>
                  <a:lnTo>
                    <a:pt x="21" y="73"/>
                  </a:lnTo>
                  <a:lnTo>
                    <a:pt x="21" y="71"/>
                  </a:lnTo>
                  <a:lnTo>
                    <a:pt x="20" y="69"/>
                  </a:lnTo>
                  <a:lnTo>
                    <a:pt x="15" y="67"/>
                  </a:lnTo>
                  <a:lnTo>
                    <a:pt x="13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4"/>
                  </a:lnTo>
                  <a:lnTo>
                    <a:pt x="7" y="64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7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5"/>
                  </a:lnTo>
                  <a:lnTo>
                    <a:pt x="12" y="55"/>
                  </a:lnTo>
                  <a:lnTo>
                    <a:pt x="12" y="53"/>
                  </a:lnTo>
                  <a:lnTo>
                    <a:pt x="12" y="51"/>
                  </a:lnTo>
                  <a:lnTo>
                    <a:pt x="13" y="53"/>
                  </a:lnTo>
                  <a:lnTo>
                    <a:pt x="13" y="55"/>
                  </a:lnTo>
                  <a:lnTo>
                    <a:pt x="15" y="55"/>
                  </a:lnTo>
                  <a:lnTo>
                    <a:pt x="15" y="58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7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1" y="51"/>
                  </a:lnTo>
                  <a:lnTo>
                    <a:pt x="21" y="49"/>
                  </a:lnTo>
                  <a:lnTo>
                    <a:pt x="21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4"/>
                  </a:lnTo>
                  <a:lnTo>
                    <a:pt x="3" y="44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3" y="31"/>
                  </a:lnTo>
                  <a:lnTo>
                    <a:pt x="3" y="33"/>
                  </a:lnTo>
                  <a:lnTo>
                    <a:pt x="3" y="35"/>
                  </a:lnTo>
                  <a:lnTo>
                    <a:pt x="5" y="35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8" y="38"/>
                  </a:lnTo>
                  <a:lnTo>
                    <a:pt x="10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29"/>
                  </a:lnTo>
                  <a:lnTo>
                    <a:pt x="7" y="27"/>
                  </a:lnTo>
                  <a:lnTo>
                    <a:pt x="7" y="26"/>
                  </a:lnTo>
                  <a:lnTo>
                    <a:pt x="7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3" y="22"/>
                  </a:lnTo>
                  <a:lnTo>
                    <a:pt x="3" y="20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5" y="17"/>
                  </a:lnTo>
                  <a:lnTo>
                    <a:pt x="7" y="17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3"/>
                  </a:lnTo>
                  <a:lnTo>
                    <a:pt x="12" y="13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779" name="Freeform 20"/>
            <p:cNvSpPr>
              <a:spLocks/>
            </p:cNvSpPr>
            <p:nvPr/>
          </p:nvSpPr>
          <p:spPr bwMode="auto">
            <a:xfrm>
              <a:off x="172" y="231"/>
              <a:ext cx="146" cy="124"/>
            </a:xfrm>
            <a:custGeom>
              <a:avLst/>
              <a:gdLst>
                <a:gd name="T0" fmla="*/ 0 w 146"/>
                <a:gd name="T1" fmla="*/ 99 h 124"/>
                <a:gd name="T2" fmla="*/ 72 w 146"/>
                <a:gd name="T3" fmla="*/ 0 h 124"/>
                <a:gd name="T4" fmla="*/ 146 w 146"/>
                <a:gd name="T5" fmla="*/ 99 h 124"/>
                <a:gd name="T6" fmla="*/ 146 w 146"/>
                <a:gd name="T7" fmla="*/ 122 h 124"/>
                <a:gd name="T8" fmla="*/ 72 w 146"/>
                <a:gd name="T9" fmla="*/ 30 h 124"/>
                <a:gd name="T10" fmla="*/ 2 w 146"/>
                <a:gd name="T11" fmla="*/ 124 h 124"/>
                <a:gd name="T12" fmla="*/ 0 w 146"/>
                <a:gd name="T13" fmla="*/ 99 h 12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46"/>
                <a:gd name="T22" fmla="*/ 0 h 124"/>
                <a:gd name="T23" fmla="*/ 146 w 146"/>
                <a:gd name="T24" fmla="*/ 124 h 12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46" h="124">
                  <a:moveTo>
                    <a:pt x="0" y="99"/>
                  </a:moveTo>
                  <a:lnTo>
                    <a:pt x="72" y="0"/>
                  </a:lnTo>
                  <a:lnTo>
                    <a:pt x="146" y="99"/>
                  </a:lnTo>
                  <a:lnTo>
                    <a:pt x="146" y="122"/>
                  </a:lnTo>
                  <a:lnTo>
                    <a:pt x="72" y="30"/>
                  </a:lnTo>
                  <a:lnTo>
                    <a:pt x="2" y="124"/>
                  </a:lnTo>
                  <a:lnTo>
                    <a:pt x="0" y="99"/>
                  </a:lnTo>
                  <a:close/>
                </a:path>
              </a:pathLst>
            </a:custGeom>
            <a:solidFill>
              <a:srgbClr val="F9A0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780" name="Freeform 21"/>
            <p:cNvSpPr>
              <a:spLocks/>
            </p:cNvSpPr>
            <p:nvPr/>
          </p:nvSpPr>
          <p:spPr bwMode="auto">
            <a:xfrm>
              <a:off x="326" y="204"/>
              <a:ext cx="5" cy="171"/>
            </a:xfrm>
            <a:custGeom>
              <a:avLst/>
              <a:gdLst>
                <a:gd name="T0" fmla="*/ 3 w 5"/>
                <a:gd name="T1" fmla="*/ 171 h 171"/>
                <a:gd name="T2" fmla="*/ 5 w 5"/>
                <a:gd name="T3" fmla="*/ 169 h 171"/>
                <a:gd name="T4" fmla="*/ 5 w 5"/>
                <a:gd name="T5" fmla="*/ 0 h 171"/>
                <a:gd name="T6" fmla="*/ 0 w 5"/>
                <a:gd name="T7" fmla="*/ 0 h 171"/>
                <a:gd name="T8" fmla="*/ 0 w 5"/>
                <a:gd name="T9" fmla="*/ 169 h 171"/>
                <a:gd name="T10" fmla="*/ 3 w 5"/>
                <a:gd name="T11" fmla="*/ 171 h 171"/>
                <a:gd name="T12" fmla="*/ 3 w 5"/>
                <a:gd name="T13" fmla="*/ 171 h 171"/>
                <a:gd name="T14" fmla="*/ 5 w 5"/>
                <a:gd name="T15" fmla="*/ 171 h 171"/>
                <a:gd name="T16" fmla="*/ 5 w 5"/>
                <a:gd name="T17" fmla="*/ 169 h 171"/>
                <a:gd name="T18" fmla="*/ 3 w 5"/>
                <a:gd name="T19" fmla="*/ 171 h 17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"/>
                <a:gd name="T31" fmla="*/ 0 h 171"/>
                <a:gd name="T32" fmla="*/ 5 w 5"/>
                <a:gd name="T33" fmla="*/ 171 h 17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" h="171">
                  <a:moveTo>
                    <a:pt x="3" y="171"/>
                  </a:moveTo>
                  <a:lnTo>
                    <a:pt x="5" y="16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69"/>
                  </a:lnTo>
                  <a:lnTo>
                    <a:pt x="3" y="171"/>
                  </a:lnTo>
                  <a:lnTo>
                    <a:pt x="5" y="171"/>
                  </a:lnTo>
                  <a:lnTo>
                    <a:pt x="5" y="169"/>
                  </a:lnTo>
                  <a:lnTo>
                    <a:pt x="3" y="171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781" name="Rectangle 22"/>
            <p:cNvSpPr>
              <a:spLocks noChangeArrowheads="1"/>
            </p:cNvSpPr>
            <p:nvPr/>
          </p:nvSpPr>
          <p:spPr bwMode="auto">
            <a:xfrm>
              <a:off x="170" y="371"/>
              <a:ext cx="159" cy="4"/>
            </a:xfrm>
            <a:prstGeom prst="rect">
              <a:avLst/>
            </a:pr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782" name="Freeform 23"/>
            <p:cNvSpPr>
              <a:spLocks/>
            </p:cNvSpPr>
            <p:nvPr/>
          </p:nvSpPr>
          <p:spPr bwMode="auto">
            <a:xfrm>
              <a:off x="149" y="195"/>
              <a:ext cx="505" cy="9"/>
            </a:xfrm>
            <a:custGeom>
              <a:avLst/>
              <a:gdLst>
                <a:gd name="T0" fmla="*/ 505 w 505"/>
                <a:gd name="T1" fmla="*/ 7 h 9"/>
                <a:gd name="T2" fmla="*/ 505 w 505"/>
                <a:gd name="T3" fmla="*/ 0 h 9"/>
                <a:gd name="T4" fmla="*/ 0 w 505"/>
                <a:gd name="T5" fmla="*/ 1 h 9"/>
                <a:gd name="T6" fmla="*/ 0 w 505"/>
                <a:gd name="T7" fmla="*/ 9 h 9"/>
                <a:gd name="T8" fmla="*/ 505 w 505"/>
                <a:gd name="T9" fmla="*/ 7 h 9"/>
                <a:gd name="T10" fmla="*/ 505 w 505"/>
                <a:gd name="T11" fmla="*/ 7 h 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05"/>
                <a:gd name="T19" fmla="*/ 0 h 9"/>
                <a:gd name="T20" fmla="*/ 505 w 505"/>
                <a:gd name="T21" fmla="*/ 9 h 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05" h="9">
                  <a:moveTo>
                    <a:pt x="505" y="7"/>
                  </a:moveTo>
                  <a:lnTo>
                    <a:pt x="505" y="0"/>
                  </a:lnTo>
                  <a:lnTo>
                    <a:pt x="0" y="1"/>
                  </a:lnTo>
                  <a:lnTo>
                    <a:pt x="0" y="9"/>
                  </a:lnTo>
                  <a:lnTo>
                    <a:pt x="505" y="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783" name="Freeform 24"/>
            <p:cNvSpPr>
              <a:spLocks/>
            </p:cNvSpPr>
            <p:nvPr/>
          </p:nvSpPr>
          <p:spPr bwMode="auto">
            <a:xfrm>
              <a:off x="651" y="195"/>
              <a:ext cx="6" cy="37"/>
            </a:xfrm>
            <a:custGeom>
              <a:avLst/>
              <a:gdLst>
                <a:gd name="T0" fmla="*/ 6 w 6"/>
                <a:gd name="T1" fmla="*/ 37 h 37"/>
                <a:gd name="T2" fmla="*/ 6 w 6"/>
                <a:gd name="T3" fmla="*/ 37 h 37"/>
                <a:gd name="T4" fmla="*/ 6 w 6"/>
                <a:gd name="T5" fmla="*/ 16 h 37"/>
                <a:gd name="T6" fmla="*/ 3 w 6"/>
                <a:gd name="T7" fmla="*/ 0 h 37"/>
                <a:gd name="T8" fmla="*/ 3 w 6"/>
                <a:gd name="T9" fmla="*/ 7 h 37"/>
                <a:gd name="T10" fmla="*/ 1 w 6"/>
                <a:gd name="T11" fmla="*/ 16 h 37"/>
                <a:gd name="T12" fmla="*/ 0 w 6"/>
                <a:gd name="T13" fmla="*/ 36 h 37"/>
                <a:gd name="T14" fmla="*/ 0 w 6"/>
                <a:gd name="T15" fmla="*/ 36 h 37"/>
                <a:gd name="T16" fmla="*/ 6 w 6"/>
                <a:gd name="T17" fmla="*/ 37 h 3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"/>
                <a:gd name="T28" fmla="*/ 0 h 37"/>
                <a:gd name="T29" fmla="*/ 6 w 6"/>
                <a:gd name="T30" fmla="*/ 37 h 3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" h="37">
                  <a:moveTo>
                    <a:pt x="6" y="37"/>
                  </a:moveTo>
                  <a:lnTo>
                    <a:pt x="6" y="37"/>
                  </a:lnTo>
                  <a:lnTo>
                    <a:pt x="6" y="16"/>
                  </a:lnTo>
                  <a:lnTo>
                    <a:pt x="3" y="0"/>
                  </a:lnTo>
                  <a:lnTo>
                    <a:pt x="3" y="7"/>
                  </a:lnTo>
                  <a:lnTo>
                    <a:pt x="1" y="16"/>
                  </a:lnTo>
                  <a:lnTo>
                    <a:pt x="0" y="36"/>
                  </a:lnTo>
                  <a:lnTo>
                    <a:pt x="6" y="3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784" name="Freeform 25"/>
            <p:cNvSpPr>
              <a:spLocks/>
            </p:cNvSpPr>
            <p:nvPr/>
          </p:nvSpPr>
          <p:spPr bwMode="auto">
            <a:xfrm>
              <a:off x="641" y="231"/>
              <a:ext cx="16" cy="131"/>
            </a:xfrm>
            <a:custGeom>
              <a:avLst/>
              <a:gdLst>
                <a:gd name="T0" fmla="*/ 5 w 16"/>
                <a:gd name="T1" fmla="*/ 131 h 131"/>
                <a:gd name="T2" fmla="*/ 5 w 16"/>
                <a:gd name="T3" fmla="*/ 131 h 131"/>
                <a:gd name="T4" fmla="*/ 11 w 16"/>
                <a:gd name="T5" fmla="*/ 86 h 131"/>
                <a:gd name="T6" fmla="*/ 13 w 16"/>
                <a:gd name="T7" fmla="*/ 47 h 131"/>
                <a:gd name="T8" fmla="*/ 15 w 16"/>
                <a:gd name="T9" fmla="*/ 16 h 131"/>
                <a:gd name="T10" fmla="*/ 16 w 16"/>
                <a:gd name="T11" fmla="*/ 1 h 131"/>
                <a:gd name="T12" fmla="*/ 10 w 16"/>
                <a:gd name="T13" fmla="*/ 0 h 131"/>
                <a:gd name="T14" fmla="*/ 10 w 16"/>
                <a:gd name="T15" fmla="*/ 16 h 131"/>
                <a:gd name="T16" fmla="*/ 8 w 16"/>
                <a:gd name="T17" fmla="*/ 47 h 131"/>
                <a:gd name="T18" fmla="*/ 3 w 16"/>
                <a:gd name="T19" fmla="*/ 86 h 131"/>
                <a:gd name="T20" fmla="*/ 0 w 16"/>
                <a:gd name="T21" fmla="*/ 130 h 131"/>
                <a:gd name="T22" fmla="*/ 0 w 16"/>
                <a:gd name="T23" fmla="*/ 130 h 131"/>
                <a:gd name="T24" fmla="*/ 5 w 16"/>
                <a:gd name="T25" fmla="*/ 131 h 13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"/>
                <a:gd name="T40" fmla="*/ 0 h 131"/>
                <a:gd name="T41" fmla="*/ 16 w 16"/>
                <a:gd name="T42" fmla="*/ 131 h 131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" h="131">
                  <a:moveTo>
                    <a:pt x="5" y="131"/>
                  </a:moveTo>
                  <a:lnTo>
                    <a:pt x="5" y="131"/>
                  </a:lnTo>
                  <a:lnTo>
                    <a:pt x="11" y="86"/>
                  </a:lnTo>
                  <a:lnTo>
                    <a:pt x="13" y="47"/>
                  </a:lnTo>
                  <a:lnTo>
                    <a:pt x="15" y="16"/>
                  </a:lnTo>
                  <a:lnTo>
                    <a:pt x="16" y="1"/>
                  </a:lnTo>
                  <a:lnTo>
                    <a:pt x="10" y="0"/>
                  </a:lnTo>
                  <a:lnTo>
                    <a:pt x="10" y="16"/>
                  </a:lnTo>
                  <a:lnTo>
                    <a:pt x="8" y="47"/>
                  </a:lnTo>
                  <a:lnTo>
                    <a:pt x="3" y="86"/>
                  </a:lnTo>
                  <a:lnTo>
                    <a:pt x="0" y="130"/>
                  </a:lnTo>
                  <a:lnTo>
                    <a:pt x="5" y="13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785" name="Freeform 26"/>
            <p:cNvSpPr>
              <a:spLocks/>
            </p:cNvSpPr>
            <p:nvPr/>
          </p:nvSpPr>
          <p:spPr bwMode="auto">
            <a:xfrm>
              <a:off x="536" y="361"/>
              <a:ext cx="110" cy="344"/>
            </a:xfrm>
            <a:custGeom>
              <a:avLst/>
              <a:gdLst>
                <a:gd name="T0" fmla="*/ 5 w 110"/>
                <a:gd name="T1" fmla="*/ 344 h 344"/>
                <a:gd name="T2" fmla="*/ 5 w 110"/>
                <a:gd name="T3" fmla="*/ 344 h 344"/>
                <a:gd name="T4" fmla="*/ 16 w 110"/>
                <a:gd name="T5" fmla="*/ 324 h 344"/>
                <a:gd name="T6" fmla="*/ 28 w 110"/>
                <a:gd name="T7" fmla="*/ 305 h 344"/>
                <a:gd name="T8" fmla="*/ 38 w 110"/>
                <a:gd name="T9" fmla="*/ 285 h 344"/>
                <a:gd name="T10" fmla="*/ 46 w 110"/>
                <a:gd name="T11" fmla="*/ 265 h 344"/>
                <a:gd name="T12" fmla="*/ 62 w 110"/>
                <a:gd name="T13" fmla="*/ 223 h 344"/>
                <a:gd name="T14" fmla="*/ 74 w 110"/>
                <a:gd name="T15" fmla="*/ 182 h 344"/>
                <a:gd name="T16" fmla="*/ 85 w 110"/>
                <a:gd name="T17" fmla="*/ 139 h 344"/>
                <a:gd name="T18" fmla="*/ 95 w 110"/>
                <a:gd name="T19" fmla="*/ 93 h 344"/>
                <a:gd name="T20" fmla="*/ 103 w 110"/>
                <a:gd name="T21" fmla="*/ 48 h 344"/>
                <a:gd name="T22" fmla="*/ 110 w 110"/>
                <a:gd name="T23" fmla="*/ 1 h 344"/>
                <a:gd name="T24" fmla="*/ 105 w 110"/>
                <a:gd name="T25" fmla="*/ 0 h 344"/>
                <a:gd name="T26" fmla="*/ 97 w 110"/>
                <a:gd name="T27" fmla="*/ 47 h 344"/>
                <a:gd name="T28" fmla="*/ 88 w 110"/>
                <a:gd name="T29" fmla="*/ 93 h 344"/>
                <a:gd name="T30" fmla="*/ 80 w 110"/>
                <a:gd name="T31" fmla="*/ 137 h 344"/>
                <a:gd name="T32" fmla="*/ 69 w 110"/>
                <a:gd name="T33" fmla="*/ 180 h 344"/>
                <a:gd name="T34" fmla="*/ 56 w 110"/>
                <a:gd name="T35" fmla="*/ 222 h 344"/>
                <a:gd name="T36" fmla="*/ 39 w 110"/>
                <a:gd name="T37" fmla="*/ 263 h 344"/>
                <a:gd name="T38" fmla="*/ 31 w 110"/>
                <a:gd name="T39" fmla="*/ 283 h 344"/>
                <a:gd name="T40" fmla="*/ 21 w 110"/>
                <a:gd name="T41" fmla="*/ 303 h 344"/>
                <a:gd name="T42" fmla="*/ 11 w 110"/>
                <a:gd name="T43" fmla="*/ 323 h 344"/>
                <a:gd name="T44" fmla="*/ 0 w 110"/>
                <a:gd name="T45" fmla="*/ 341 h 344"/>
                <a:gd name="T46" fmla="*/ 0 w 110"/>
                <a:gd name="T47" fmla="*/ 341 h 344"/>
                <a:gd name="T48" fmla="*/ 5 w 110"/>
                <a:gd name="T49" fmla="*/ 344 h 34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10"/>
                <a:gd name="T76" fmla="*/ 0 h 344"/>
                <a:gd name="T77" fmla="*/ 110 w 110"/>
                <a:gd name="T78" fmla="*/ 344 h 34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10" h="344">
                  <a:moveTo>
                    <a:pt x="5" y="344"/>
                  </a:moveTo>
                  <a:lnTo>
                    <a:pt x="5" y="344"/>
                  </a:lnTo>
                  <a:lnTo>
                    <a:pt x="16" y="324"/>
                  </a:lnTo>
                  <a:lnTo>
                    <a:pt x="28" y="305"/>
                  </a:lnTo>
                  <a:lnTo>
                    <a:pt x="38" y="285"/>
                  </a:lnTo>
                  <a:lnTo>
                    <a:pt x="46" y="265"/>
                  </a:lnTo>
                  <a:lnTo>
                    <a:pt x="62" y="223"/>
                  </a:lnTo>
                  <a:lnTo>
                    <a:pt x="74" y="182"/>
                  </a:lnTo>
                  <a:lnTo>
                    <a:pt x="85" y="139"/>
                  </a:lnTo>
                  <a:lnTo>
                    <a:pt x="95" y="93"/>
                  </a:lnTo>
                  <a:lnTo>
                    <a:pt x="103" y="48"/>
                  </a:lnTo>
                  <a:lnTo>
                    <a:pt x="110" y="1"/>
                  </a:lnTo>
                  <a:lnTo>
                    <a:pt x="105" y="0"/>
                  </a:lnTo>
                  <a:lnTo>
                    <a:pt x="97" y="47"/>
                  </a:lnTo>
                  <a:lnTo>
                    <a:pt x="88" y="93"/>
                  </a:lnTo>
                  <a:lnTo>
                    <a:pt x="80" y="137"/>
                  </a:lnTo>
                  <a:lnTo>
                    <a:pt x="69" y="180"/>
                  </a:lnTo>
                  <a:lnTo>
                    <a:pt x="56" y="222"/>
                  </a:lnTo>
                  <a:lnTo>
                    <a:pt x="39" y="263"/>
                  </a:lnTo>
                  <a:lnTo>
                    <a:pt x="31" y="283"/>
                  </a:lnTo>
                  <a:lnTo>
                    <a:pt x="21" y="303"/>
                  </a:lnTo>
                  <a:lnTo>
                    <a:pt x="11" y="323"/>
                  </a:lnTo>
                  <a:lnTo>
                    <a:pt x="0" y="341"/>
                  </a:lnTo>
                  <a:lnTo>
                    <a:pt x="5" y="34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786" name="Freeform 27"/>
            <p:cNvSpPr>
              <a:spLocks/>
            </p:cNvSpPr>
            <p:nvPr/>
          </p:nvSpPr>
          <p:spPr bwMode="auto">
            <a:xfrm>
              <a:off x="410" y="702"/>
              <a:ext cx="131" cy="155"/>
            </a:xfrm>
            <a:custGeom>
              <a:avLst/>
              <a:gdLst>
                <a:gd name="T0" fmla="*/ 0 w 131"/>
                <a:gd name="T1" fmla="*/ 155 h 155"/>
                <a:gd name="T2" fmla="*/ 0 w 131"/>
                <a:gd name="T3" fmla="*/ 155 h 155"/>
                <a:gd name="T4" fmla="*/ 8 w 131"/>
                <a:gd name="T5" fmla="*/ 153 h 155"/>
                <a:gd name="T6" fmla="*/ 18 w 131"/>
                <a:gd name="T7" fmla="*/ 146 h 155"/>
                <a:gd name="T8" fmla="*/ 31 w 131"/>
                <a:gd name="T9" fmla="*/ 131 h 155"/>
                <a:gd name="T10" fmla="*/ 49 w 131"/>
                <a:gd name="T11" fmla="*/ 113 h 155"/>
                <a:gd name="T12" fmla="*/ 67 w 131"/>
                <a:gd name="T13" fmla="*/ 90 h 155"/>
                <a:gd name="T14" fmla="*/ 88 w 131"/>
                <a:gd name="T15" fmla="*/ 65 h 155"/>
                <a:gd name="T16" fmla="*/ 111 w 131"/>
                <a:gd name="T17" fmla="*/ 34 h 155"/>
                <a:gd name="T18" fmla="*/ 131 w 131"/>
                <a:gd name="T19" fmla="*/ 3 h 155"/>
                <a:gd name="T20" fmla="*/ 126 w 131"/>
                <a:gd name="T21" fmla="*/ 0 h 155"/>
                <a:gd name="T22" fmla="*/ 105 w 131"/>
                <a:gd name="T23" fmla="*/ 30 h 155"/>
                <a:gd name="T24" fmla="*/ 83 w 131"/>
                <a:gd name="T25" fmla="*/ 59 h 155"/>
                <a:gd name="T26" fmla="*/ 64 w 131"/>
                <a:gd name="T27" fmla="*/ 86 h 155"/>
                <a:gd name="T28" fmla="*/ 44 w 131"/>
                <a:gd name="T29" fmla="*/ 108 h 155"/>
                <a:gd name="T30" fmla="*/ 26 w 131"/>
                <a:gd name="T31" fmla="*/ 126 h 155"/>
                <a:gd name="T32" fmla="*/ 13 w 131"/>
                <a:gd name="T33" fmla="*/ 139 h 155"/>
                <a:gd name="T34" fmla="*/ 5 w 131"/>
                <a:gd name="T35" fmla="*/ 148 h 155"/>
                <a:gd name="T36" fmla="*/ 5 w 131"/>
                <a:gd name="T37" fmla="*/ 149 h 155"/>
                <a:gd name="T38" fmla="*/ 5 w 131"/>
                <a:gd name="T39" fmla="*/ 149 h 155"/>
                <a:gd name="T40" fmla="*/ 0 w 131"/>
                <a:gd name="T41" fmla="*/ 155 h 15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31"/>
                <a:gd name="T64" fmla="*/ 0 h 155"/>
                <a:gd name="T65" fmla="*/ 131 w 131"/>
                <a:gd name="T66" fmla="*/ 155 h 155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31" h="155">
                  <a:moveTo>
                    <a:pt x="0" y="155"/>
                  </a:moveTo>
                  <a:lnTo>
                    <a:pt x="0" y="155"/>
                  </a:lnTo>
                  <a:lnTo>
                    <a:pt x="8" y="153"/>
                  </a:lnTo>
                  <a:lnTo>
                    <a:pt x="18" y="146"/>
                  </a:lnTo>
                  <a:lnTo>
                    <a:pt x="31" y="131"/>
                  </a:lnTo>
                  <a:lnTo>
                    <a:pt x="49" y="113"/>
                  </a:lnTo>
                  <a:lnTo>
                    <a:pt x="67" y="90"/>
                  </a:lnTo>
                  <a:lnTo>
                    <a:pt x="88" y="65"/>
                  </a:lnTo>
                  <a:lnTo>
                    <a:pt x="111" y="34"/>
                  </a:lnTo>
                  <a:lnTo>
                    <a:pt x="131" y="3"/>
                  </a:lnTo>
                  <a:lnTo>
                    <a:pt x="126" y="0"/>
                  </a:lnTo>
                  <a:lnTo>
                    <a:pt x="105" y="30"/>
                  </a:lnTo>
                  <a:lnTo>
                    <a:pt x="83" y="59"/>
                  </a:lnTo>
                  <a:lnTo>
                    <a:pt x="64" y="86"/>
                  </a:lnTo>
                  <a:lnTo>
                    <a:pt x="44" y="108"/>
                  </a:lnTo>
                  <a:lnTo>
                    <a:pt x="26" y="126"/>
                  </a:lnTo>
                  <a:lnTo>
                    <a:pt x="13" y="139"/>
                  </a:lnTo>
                  <a:lnTo>
                    <a:pt x="5" y="148"/>
                  </a:lnTo>
                  <a:lnTo>
                    <a:pt x="5" y="149"/>
                  </a:lnTo>
                  <a:lnTo>
                    <a:pt x="0" y="15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787" name="Freeform 28"/>
            <p:cNvSpPr>
              <a:spLocks/>
            </p:cNvSpPr>
            <p:nvPr/>
          </p:nvSpPr>
          <p:spPr bwMode="auto">
            <a:xfrm>
              <a:off x="369" y="817"/>
              <a:ext cx="46" cy="40"/>
            </a:xfrm>
            <a:custGeom>
              <a:avLst/>
              <a:gdLst>
                <a:gd name="T0" fmla="*/ 0 w 46"/>
                <a:gd name="T1" fmla="*/ 4 h 40"/>
                <a:gd name="T2" fmla="*/ 0 w 46"/>
                <a:gd name="T3" fmla="*/ 4 h 40"/>
                <a:gd name="T4" fmla="*/ 9 w 46"/>
                <a:gd name="T5" fmla="*/ 15 h 40"/>
                <a:gd name="T6" fmla="*/ 23 w 46"/>
                <a:gd name="T7" fmla="*/ 24 h 40"/>
                <a:gd name="T8" fmla="*/ 34 w 46"/>
                <a:gd name="T9" fmla="*/ 34 h 40"/>
                <a:gd name="T10" fmla="*/ 41 w 46"/>
                <a:gd name="T11" fmla="*/ 40 h 40"/>
                <a:gd name="T12" fmla="*/ 46 w 46"/>
                <a:gd name="T13" fmla="*/ 34 h 40"/>
                <a:gd name="T14" fmla="*/ 37 w 46"/>
                <a:gd name="T15" fmla="*/ 29 h 40"/>
                <a:gd name="T16" fmla="*/ 26 w 46"/>
                <a:gd name="T17" fmla="*/ 20 h 40"/>
                <a:gd name="T18" fmla="*/ 13 w 46"/>
                <a:gd name="T19" fmla="*/ 9 h 40"/>
                <a:gd name="T20" fmla="*/ 3 w 46"/>
                <a:gd name="T21" fmla="*/ 0 h 40"/>
                <a:gd name="T22" fmla="*/ 3 w 46"/>
                <a:gd name="T23" fmla="*/ 0 h 40"/>
                <a:gd name="T24" fmla="*/ 0 w 46"/>
                <a:gd name="T25" fmla="*/ 4 h 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6"/>
                <a:gd name="T40" fmla="*/ 0 h 40"/>
                <a:gd name="T41" fmla="*/ 46 w 46"/>
                <a:gd name="T42" fmla="*/ 40 h 4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6" h="40">
                  <a:moveTo>
                    <a:pt x="0" y="4"/>
                  </a:moveTo>
                  <a:lnTo>
                    <a:pt x="0" y="4"/>
                  </a:lnTo>
                  <a:lnTo>
                    <a:pt x="9" y="15"/>
                  </a:lnTo>
                  <a:lnTo>
                    <a:pt x="23" y="24"/>
                  </a:lnTo>
                  <a:lnTo>
                    <a:pt x="34" y="34"/>
                  </a:lnTo>
                  <a:lnTo>
                    <a:pt x="41" y="40"/>
                  </a:lnTo>
                  <a:lnTo>
                    <a:pt x="46" y="34"/>
                  </a:lnTo>
                  <a:lnTo>
                    <a:pt x="37" y="29"/>
                  </a:lnTo>
                  <a:lnTo>
                    <a:pt x="26" y="20"/>
                  </a:lnTo>
                  <a:lnTo>
                    <a:pt x="13" y="9"/>
                  </a:lnTo>
                  <a:lnTo>
                    <a:pt x="3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788" name="Freeform 29"/>
            <p:cNvSpPr>
              <a:spLocks/>
            </p:cNvSpPr>
            <p:nvPr/>
          </p:nvSpPr>
          <p:spPr bwMode="auto">
            <a:xfrm>
              <a:off x="290" y="713"/>
              <a:ext cx="82" cy="108"/>
            </a:xfrm>
            <a:custGeom>
              <a:avLst/>
              <a:gdLst>
                <a:gd name="T0" fmla="*/ 0 w 82"/>
                <a:gd name="T1" fmla="*/ 1 h 108"/>
                <a:gd name="T2" fmla="*/ 0 w 82"/>
                <a:gd name="T3" fmla="*/ 1 h 108"/>
                <a:gd name="T4" fmla="*/ 28 w 82"/>
                <a:gd name="T5" fmla="*/ 46 h 108"/>
                <a:gd name="T6" fmla="*/ 52 w 82"/>
                <a:gd name="T7" fmla="*/ 77 h 108"/>
                <a:gd name="T8" fmla="*/ 67 w 82"/>
                <a:gd name="T9" fmla="*/ 97 h 108"/>
                <a:gd name="T10" fmla="*/ 79 w 82"/>
                <a:gd name="T11" fmla="*/ 108 h 108"/>
                <a:gd name="T12" fmla="*/ 82 w 82"/>
                <a:gd name="T13" fmla="*/ 104 h 108"/>
                <a:gd name="T14" fmla="*/ 72 w 82"/>
                <a:gd name="T15" fmla="*/ 92 h 108"/>
                <a:gd name="T16" fmla="*/ 56 w 82"/>
                <a:gd name="T17" fmla="*/ 74 h 108"/>
                <a:gd name="T18" fmla="*/ 34 w 82"/>
                <a:gd name="T19" fmla="*/ 43 h 108"/>
                <a:gd name="T20" fmla="*/ 5 w 82"/>
                <a:gd name="T21" fmla="*/ 0 h 108"/>
                <a:gd name="T22" fmla="*/ 5 w 82"/>
                <a:gd name="T23" fmla="*/ 0 h 108"/>
                <a:gd name="T24" fmla="*/ 0 w 82"/>
                <a:gd name="T25" fmla="*/ 1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82"/>
                <a:gd name="T40" fmla="*/ 0 h 108"/>
                <a:gd name="T41" fmla="*/ 82 w 82"/>
                <a:gd name="T42" fmla="*/ 108 h 10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82" h="108">
                  <a:moveTo>
                    <a:pt x="0" y="1"/>
                  </a:moveTo>
                  <a:lnTo>
                    <a:pt x="0" y="1"/>
                  </a:lnTo>
                  <a:lnTo>
                    <a:pt x="28" y="46"/>
                  </a:lnTo>
                  <a:lnTo>
                    <a:pt x="52" y="77"/>
                  </a:lnTo>
                  <a:lnTo>
                    <a:pt x="67" y="97"/>
                  </a:lnTo>
                  <a:lnTo>
                    <a:pt x="79" y="108"/>
                  </a:lnTo>
                  <a:lnTo>
                    <a:pt x="82" y="104"/>
                  </a:lnTo>
                  <a:lnTo>
                    <a:pt x="72" y="92"/>
                  </a:lnTo>
                  <a:lnTo>
                    <a:pt x="56" y="74"/>
                  </a:lnTo>
                  <a:lnTo>
                    <a:pt x="34" y="43"/>
                  </a:lnTo>
                  <a:lnTo>
                    <a:pt x="5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789" name="Freeform 30"/>
            <p:cNvSpPr>
              <a:spLocks/>
            </p:cNvSpPr>
            <p:nvPr/>
          </p:nvSpPr>
          <p:spPr bwMode="auto">
            <a:xfrm>
              <a:off x="203" y="528"/>
              <a:ext cx="92" cy="186"/>
            </a:xfrm>
            <a:custGeom>
              <a:avLst/>
              <a:gdLst>
                <a:gd name="T0" fmla="*/ 0 w 92"/>
                <a:gd name="T1" fmla="*/ 2 h 186"/>
                <a:gd name="T2" fmla="*/ 0 w 92"/>
                <a:gd name="T3" fmla="*/ 2 h 186"/>
                <a:gd name="T4" fmla="*/ 7 w 92"/>
                <a:gd name="T5" fmla="*/ 22 h 186"/>
                <a:gd name="T6" fmla="*/ 13 w 92"/>
                <a:gd name="T7" fmla="*/ 42 h 186"/>
                <a:gd name="T8" fmla="*/ 23 w 92"/>
                <a:gd name="T9" fmla="*/ 64 h 186"/>
                <a:gd name="T10" fmla="*/ 33 w 92"/>
                <a:gd name="T11" fmla="*/ 85 h 186"/>
                <a:gd name="T12" fmla="*/ 44 w 92"/>
                <a:gd name="T13" fmla="*/ 111 h 186"/>
                <a:gd name="T14" fmla="*/ 57 w 92"/>
                <a:gd name="T15" fmla="*/ 136 h 186"/>
                <a:gd name="T16" fmla="*/ 71 w 92"/>
                <a:gd name="T17" fmla="*/ 161 h 186"/>
                <a:gd name="T18" fmla="*/ 87 w 92"/>
                <a:gd name="T19" fmla="*/ 186 h 186"/>
                <a:gd name="T20" fmla="*/ 92 w 92"/>
                <a:gd name="T21" fmla="*/ 185 h 186"/>
                <a:gd name="T22" fmla="*/ 77 w 92"/>
                <a:gd name="T23" fmla="*/ 157 h 186"/>
                <a:gd name="T24" fmla="*/ 62 w 92"/>
                <a:gd name="T25" fmla="*/ 132 h 186"/>
                <a:gd name="T26" fmla="*/ 51 w 92"/>
                <a:gd name="T27" fmla="*/ 107 h 186"/>
                <a:gd name="T28" fmla="*/ 38 w 92"/>
                <a:gd name="T29" fmla="*/ 83 h 186"/>
                <a:gd name="T30" fmla="*/ 28 w 92"/>
                <a:gd name="T31" fmla="*/ 60 h 186"/>
                <a:gd name="T32" fmla="*/ 20 w 92"/>
                <a:gd name="T33" fmla="*/ 38 h 186"/>
                <a:gd name="T34" fmla="*/ 12 w 92"/>
                <a:gd name="T35" fmla="*/ 18 h 186"/>
                <a:gd name="T36" fmla="*/ 7 w 92"/>
                <a:gd name="T37" fmla="*/ 0 h 186"/>
                <a:gd name="T38" fmla="*/ 7 w 92"/>
                <a:gd name="T39" fmla="*/ 0 h 186"/>
                <a:gd name="T40" fmla="*/ 0 w 92"/>
                <a:gd name="T41" fmla="*/ 2 h 18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92"/>
                <a:gd name="T64" fmla="*/ 0 h 186"/>
                <a:gd name="T65" fmla="*/ 92 w 92"/>
                <a:gd name="T66" fmla="*/ 186 h 18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92" h="186">
                  <a:moveTo>
                    <a:pt x="0" y="2"/>
                  </a:moveTo>
                  <a:lnTo>
                    <a:pt x="0" y="2"/>
                  </a:lnTo>
                  <a:lnTo>
                    <a:pt x="7" y="22"/>
                  </a:lnTo>
                  <a:lnTo>
                    <a:pt x="13" y="42"/>
                  </a:lnTo>
                  <a:lnTo>
                    <a:pt x="23" y="64"/>
                  </a:lnTo>
                  <a:lnTo>
                    <a:pt x="33" y="85"/>
                  </a:lnTo>
                  <a:lnTo>
                    <a:pt x="44" y="111"/>
                  </a:lnTo>
                  <a:lnTo>
                    <a:pt x="57" y="136"/>
                  </a:lnTo>
                  <a:lnTo>
                    <a:pt x="71" y="161"/>
                  </a:lnTo>
                  <a:lnTo>
                    <a:pt x="87" y="186"/>
                  </a:lnTo>
                  <a:lnTo>
                    <a:pt x="92" y="185"/>
                  </a:lnTo>
                  <a:lnTo>
                    <a:pt x="77" y="157"/>
                  </a:lnTo>
                  <a:lnTo>
                    <a:pt x="62" y="132"/>
                  </a:lnTo>
                  <a:lnTo>
                    <a:pt x="51" y="107"/>
                  </a:lnTo>
                  <a:lnTo>
                    <a:pt x="38" y="83"/>
                  </a:lnTo>
                  <a:lnTo>
                    <a:pt x="28" y="60"/>
                  </a:lnTo>
                  <a:lnTo>
                    <a:pt x="20" y="38"/>
                  </a:lnTo>
                  <a:lnTo>
                    <a:pt x="12" y="18"/>
                  </a:lnTo>
                  <a:lnTo>
                    <a:pt x="7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790" name="Freeform 31"/>
            <p:cNvSpPr>
              <a:spLocks/>
            </p:cNvSpPr>
            <p:nvPr/>
          </p:nvSpPr>
          <p:spPr bwMode="auto">
            <a:xfrm>
              <a:off x="160" y="357"/>
              <a:ext cx="50" cy="173"/>
            </a:xfrm>
            <a:custGeom>
              <a:avLst/>
              <a:gdLst>
                <a:gd name="T0" fmla="*/ 0 w 50"/>
                <a:gd name="T1" fmla="*/ 0 h 173"/>
                <a:gd name="T2" fmla="*/ 0 w 50"/>
                <a:gd name="T3" fmla="*/ 0 h 173"/>
                <a:gd name="T4" fmla="*/ 10 w 50"/>
                <a:gd name="T5" fmla="*/ 49 h 173"/>
                <a:gd name="T6" fmla="*/ 22 w 50"/>
                <a:gd name="T7" fmla="*/ 94 h 173"/>
                <a:gd name="T8" fmla="*/ 33 w 50"/>
                <a:gd name="T9" fmla="*/ 137 h 173"/>
                <a:gd name="T10" fmla="*/ 43 w 50"/>
                <a:gd name="T11" fmla="*/ 173 h 173"/>
                <a:gd name="T12" fmla="*/ 50 w 50"/>
                <a:gd name="T13" fmla="*/ 171 h 173"/>
                <a:gd name="T14" fmla="*/ 38 w 50"/>
                <a:gd name="T15" fmla="*/ 135 h 173"/>
                <a:gd name="T16" fmla="*/ 27 w 50"/>
                <a:gd name="T17" fmla="*/ 92 h 173"/>
                <a:gd name="T18" fmla="*/ 15 w 50"/>
                <a:gd name="T19" fmla="*/ 47 h 173"/>
                <a:gd name="T20" fmla="*/ 7 w 50"/>
                <a:gd name="T21" fmla="*/ 0 h 173"/>
                <a:gd name="T22" fmla="*/ 7 w 50"/>
                <a:gd name="T23" fmla="*/ 0 h 173"/>
                <a:gd name="T24" fmla="*/ 0 w 50"/>
                <a:gd name="T25" fmla="*/ 0 h 1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0"/>
                <a:gd name="T40" fmla="*/ 0 h 173"/>
                <a:gd name="T41" fmla="*/ 50 w 50"/>
                <a:gd name="T42" fmla="*/ 173 h 1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0" h="173">
                  <a:moveTo>
                    <a:pt x="0" y="0"/>
                  </a:moveTo>
                  <a:lnTo>
                    <a:pt x="0" y="0"/>
                  </a:lnTo>
                  <a:lnTo>
                    <a:pt x="10" y="49"/>
                  </a:lnTo>
                  <a:lnTo>
                    <a:pt x="22" y="94"/>
                  </a:lnTo>
                  <a:lnTo>
                    <a:pt x="33" y="137"/>
                  </a:lnTo>
                  <a:lnTo>
                    <a:pt x="43" y="173"/>
                  </a:lnTo>
                  <a:lnTo>
                    <a:pt x="50" y="171"/>
                  </a:lnTo>
                  <a:lnTo>
                    <a:pt x="38" y="135"/>
                  </a:lnTo>
                  <a:lnTo>
                    <a:pt x="27" y="92"/>
                  </a:lnTo>
                  <a:lnTo>
                    <a:pt x="15" y="47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791" name="Freeform 32"/>
            <p:cNvSpPr>
              <a:spLocks/>
            </p:cNvSpPr>
            <p:nvPr/>
          </p:nvSpPr>
          <p:spPr bwMode="auto">
            <a:xfrm>
              <a:off x="147" y="196"/>
              <a:ext cx="20" cy="161"/>
            </a:xfrm>
            <a:custGeom>
              <a:avLst/>
              <a:gdLst>
                <a:gd name="T0" fmla="*/ 2 w 20"/>
                <a:gd name="T1" fmla="*/ 0 h 161"/>
                <a:gd name="T2" fmla="*/ 0 w 20"/>
                <a:gd name="T3" fmla="*/ 2 h 161"/>
                <a:gd name="T4" fmla="*/ 0 w 20"/>
                <a:gd name="T5" fmla="*/ 22 h 161"/>
                <a:gd name="T6" fmla="*/ 2 w 20"/>
                <a:gd name="T7" fmla="*/ 62 h 161"/>
                <a:gd name="T8" fmla="*/ 7 w 20"/>
                <a:gd name="T9" fmla="*/ 110 h 161"/>
                <a:gd name="T10" fmla="*/ 13 w 20"/>
                <a:gd name="T11" fmla="*/ 161 h 161"/>
                <a:gd name="T12" fmla="*/ 20 w 20"/>
                <a:gd name="T13" fmla="*/ 161 h 161"/>
                <a:gd name="T14" fmla="*/ 13 w 20"/>
                <a:gd name="T15" fmla="*/ 110 h 161"/>
                <a:gd name="T16" fmla="*/ 8 w 20"/>
                <a:gd name="T17" fmla="*/ 62 h 161"/>
                <a:gd name="T18" fmla="*/ 7 w 20"/>
                <a:gd name="T19" fmla="*/ 22 h 161"/>
                <a:gd name="T20" fmla="*/ 5 w 20"/>
                <a:gd name="T21" fmla="*/ 2 h 161"/>
                <a:gd name="T22" fmla="*/ 2 w 20"/>
                <a:gd name="T23" fmla="*/ 8 h 161"/>
                <a:gd name="T24" fmla="*/ 2 w 20"/>
                <a:gd name="T25" fmla="*/ 0 h 161"/>
                <a:gd name="T26" fmla="*/ 0 w 20"/>
                <a:gd name="T27" fmla="*/ 0 h 161"/>
                <a:gd name="T28" fmla="*/ 0 w 20"/>
                <a:gd name="T29" fmla="*/ 2 h 161"/>
                <a:gd name="T30" fmla="*/ 2 w 20"/>
                <a:gd name="T31" fmla="*/ 0 h 16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0"/>
                <a:gd name="T49" fmla="*/ 0 h 161"/>
                <a:gd name="T50" fmla="*/ 20 w 20"/>
                <a:gd name="T51" fmla="*/ 161 h 161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0" h="161">
                  <a:moveTo>
                    <a:pt x="2" y="0"/>
                  </a:moveTo>
                  <a:lnTo>
                    <a:pt x="0" y="2"/>
                  </a:lnTo>
                  <a:lnTo>
                    <a:pt x="0" y="22"/>
                  </a:lnTo>
                  <a:lnTo>
                    <a:pt x="2" y="62"/>
                  </a:lnTo>
                  <a:lnTo>
                    <a:pt x="7" y="110"/>
                  </a:lnTo>
                  <a:lnTo>
                    <a:pt x="13" y="161"/>
                  </a:lnTo>
                  <a:lnTo>
                    <a:pt x="20" y="161"/>
                  </a:lnTo>
                  <a:lnTo>
                    <a:pt x="13" y="110"/>
                  </a:lnTo>
                  <a:lnTo>
                    <a:pt x="8" y="62"/>
                  </a:lnTo>
                  <a:lnTo>
                    <a:pt x="7" y="22"/>
                  </a:lnTo>
                  <a:lnTo>
                    <a:pt x="5" y="2"/>
                  </a:lnTo>
                  <a:lnTo>
                    <a:pt x="2" y="8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792" name="Rectangle 33"/>
            <p:cNvSpPr>
              <a:spLocks noChangeArrowheads="1"/>
            </p:cNvSpPr>
            <p:nvPr/>
          </p:nvSpPr>
          <p:spPr bwMode="auto">
            <a:xfrm>
              <a:off x="370" y="438"/>
              <a:ext cx="74" cy="85"/>
            </a:xfrm>
            <a:prstGeom prst="rect">
              <a:avLst/>
            </a:pr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793" name="Freeform 34"/>
            <p:cNvSpPr>
              <a:spLocks/>
            </p:cNvSpPr>
            <p:nvPr/>
          </p:nvSpPr>
          <p:spPr bwMode="auto">
            <a:xfrm>
              <a:off x="228" y="249"/>
              <a:ext cx="352" cy="456"/>
            </a:xfrm>
            <a:custGeom>
              <a:avLst/>
              <a:gdLst>
                <a:gd name="T0" fmla="*/ 241 w 352"/>
                <a:gd name="T1" fmla="*/ 1 h 456"/>
                <a:gd name="T2" fmla="*/ 229 w 352"/>
                <a:gd name="T3" fmla="*/ 14 h 456"/>
                <a:gd name="T4" fmla="*/ 216 w 352"/>
                <a:gd name="T5" fmla="*/ 41 h 456"/>
                <a:gd name="T6" fmla="*/ 205 w 352"/>
                <a:gd name="T7" fmla="*/ 90 h 456"/>
                <a:gd name="T8" fmla="*/ 198 w 352"/>
                <a:gd name="T9" fmla="*/ 149 h 456"/>
                <a:gd name="T10" fmla="*/ 195 w 352"/>
                <a:gd name="T11" fmla="*/ 193 h 456"/>
                <a:gd name="T12" fmla="*/ 198 w 352"/>
                <a:gd name="T13" fmla="*/ 211 h 456"/>
                <a:gd name="T14" fmla="*/ 205 w 352"/>
                <a:gd name="T15" fmla="*/ 211 h 456"/>
                <a:gd name="T16" fmla="*/ 221 w 352"/>
                <a:gd name="T17" fmla="*/ 211 h 456"/>
                <a:gd name="T18" fmla="*/ 249 w 352"/>
                <a:gd name="T19" fmla="*/ 211 h 456"/>
                <a:gd name="T20" fmla="*/ 287 w 352"/>
                <a:gd name="T21" fmla="*/ 205 h 456"/>
                <a:gd name="T22" fmla="*/ 319 w 352"/>
                <a:gd name="T23" fmla="*/ 196 h 456"/>
                <a:gd name="T24" fmla="*/ 336 w 352"/>
                <a:gd name="T25" fmla="*/ 186 h 456"/>
                <a:gd name="T26" fmla="*/ 352 w 352"/>
                <a:gd name="T27" fmla="*/ 166 h 456"/>
                <a:gd name="T28" fmla="*/ 341 w 352"/>
                <a:gd name="T29" fmla="*/ 281 h 456"/>
                <a:gd name="T30" fmla="*/ 319 w 352"/>
                <a:gd name="T31" fmla="*/ 270 h 456"/>
                <a:gd name="T32" fmla="*/ 291 w 352"/>
                <a:gd name="T33" fmla="*/ 261 h 456"/>
                <a:gd name="T34" fmla="*/ 262 w 352"/>
                <a:gd name="T35" fmla="*/ 256 h 456"/>
                <a:gd name="T36" fmla="*/ 237 w 352"/>
                <a:gd name="T37" fmla="*/ 252 h 456"/>
                <a:gd name="T38" fmla="*/ 210 w 352"/>
                <a:gd name="T39" fmla="*/ 251 h 456"/>
                <a:gd name="T40" fmla="*/ 205 w 352"/>
                <a:gd name="T41" fmla="*/ 251 h 456"/>
                <a:gd name="T42" fmla="*/ 195 w 352"/>
                <a:gd name="T43" fmla="*/ 252 h 456"/>
                <a:gd name="T44" fmla="*/ 195 w 352"/>
                <a:gd name="T45" fmla="*/ 270 h 456"/>
                <a:gd name="T46" fmla="*/ 195 w 352"/>
                <a:gd name="T47" fmla="*/ 290 h 456"/>
                <a:gd name="T48" fmla="*/ 200 w 352"/>
                <a:gd name="T49" fmla="*/ 352 h 456"/>
                <a:gd name="T50" fmla="*/ 210 w 352"/>
                <a:gd name="T51" fmla="*/ 409 h 456"/>
                <a:gd name="T52" fmla="*/ 218 w 352"/>
                <a:gd name="T53" fmla="*/ 433 h 456"/>
                <a:gd name="T54" fmla="*/ 234 w 352"/>
                <a:gd name="T55" fmla="*/ 454 h 456"/>
                <a:gd name="T56" fmla="*/ 116 w 352"/>
                <a:gd name="T57" fmla="*/ 454 h 456"/>
                <a:gd name="T58" fmla="*/ 124 w 352"/>
                <a:gd name="T59" fmla="*/ 440 h 456"/>
                <a:gd name="T60" fmla="*/ 139 w 352"/>
                <a:gd name="T61" fmla="*/ 408 h 456"/>
                <a:gd name="T62" fmla="*/ 144 w 352"/>
                <a:gd name="T63" fmla="*/ 393 h 456"/>
                <a:gd name="T64" fmla="*/ 149 w 352"/>
                <a:gd name="T65" fmla="*/ 379 h 456"/>
                <a:gd name="T66" fmla="*/ 152 w 352"/>
                <a:gd name="T67" fmla="*/ 353 h 456"/>
                <a:gd name="T68" fmla="*/ 159 w 352"/>
                <a:gd name="T69" fmla="*/ 312 h 456"/>
                <a:gd name="T70" fmla="*/ 160 w 352"/>
                <a:gd name="T71" fmla="*/ 270 h 456"/>
                <a:gd name="T72" fmla="*/ 159 w 352"/>
                <a:gd name="T73" fmla="*/ 254 h 456"/>
                <a:gd name="T74" fmla="*/ 154 w 352"/>
                <a:gd name="T75" fmla="*/ 252 h 456"/>
                <a:gd name="T76" fmla="*/ 149 w 352"/>
                <a:gd name="T77" fmla="*/ 252 h 456"/>
                <a:gd name="T78" fmla="*/ 134 w 352"/>
                <a:gd name="T79" fmla="*/ 251 h 456"/>
                <a:gd name="T80" fmla="*/ 105 w 352"/>
                <a:gd name="T81" fmla="*/ 252 h 456"/>
                <a:gd name="T82" fmla="*/ 75 w 352"/>
                <a:gd name="T83" fmla="*/ 256 h 456"/>
                <a:gd name="T84" fmla="*/ 44 w 352"/>
                <a:gd name="T85" fmla="*/ 265 h 456"/>
                <a:gd name="T86" fmla="*/ 19 w 352"/>
                <a:gd name="T87" fmla="*/ 276 h 456"/>
                <a:gd name="T88" fmla="*/ 1 w 352"/>
                <a:gd name="T89" fmla="*/ 285 h 456"/>
                <a:gd name="T90" fmla="*/ 0 w 352"/>
                <a:gd name="T91" fmla="*/ 168 h 456"/>
                <a:gd name="T92" fmla="*/ 18 w 352"/>
                <a:gd name="T93" fmla="*/ 180 h 456"/>
                <a:gd name="T94" fmla="*/ 54 w 352"/>
                <a:gd name="T95" fmla="*/ 198 h 456"/>
                <a:gd name="T96" fmla="*/ 72 w 352"/>
                <a:gd name="T97" fmla="*/ 205 h 456"/>
                <a:gd name="T98" fmla="*/ 109 w 352"/>
                <a:gd name="T99" fmla="*/ 209 h 456"/>
                <a:gd name="T100" fmla="*/ 141 w 352"/>
                <a:gd name="T101" fmla="*/ 211 h 456"/>
                <a:gd name="T102" fmla="*/ 160 w 352"/>
                <a:gd name="T103" fmla="*/ 202 h 456"/>
                <a:gd name="T104" fmla="*/ 164 w 352"/>
                <a:gd name="T105" fmla="*/ 213 h 456"/>
                <a:gd name="T106" fmla="*/ 160 w 352"/>
                <a:gd name="T107" fmla="*/ 214 h 456"/>
                <a:gd name="T108" fmla="*/ 160 w 352"/>
                <a:gd name="T109" fmla="*/ 195 h 456"/>
                <a:gd name="T110" fmla="*/ 162 w 352"/>
                <a:gd name="T111" fmla="*/ 177 h 456"/>
                <a:gd name="T112" fmla="*/ 160 w 352"/>
                <a:gd name="T113" fmla="*/ 157 h 456"/>
                <a:gd name="T114" fmla="*/ 155 w 352"/>
                <a:gd name="T115" fmla="*/ 122 h 456"/>
                <a:gd name="T116" fmla="*/ 150 w 352"/>
                <a:gd name="T117" fmla="*/ 95 h 456"/>
                <a:gd name="T118" fmla="*/ 147 w 352"/>
                <a:gd name="T119" fmla="*/ 68 h 456"/>
                <a:gd name="T120" fmla="*/ 141 w 352"/>
                <a:gd name="T121" fmla="*/ 41 h 456"/>
                <a:gd name="T122" fmla="*/ 126 w 352"/>
                <a:gd name="T123" fmla="*/ 12 h 456"/>
                <a:gd name="T124" fmla="*/ 114 w 352"/>
                <a:gd name="T125" fmla="*/ 0 h 45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352"/>
                <a:gd name="T190" fmla="*/ 0 h 456"/>
                <a:gd name="T191" fmla="*/ 352 w 352"/>
                <a:gd name="T192" fmla="*/ 456 h 45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352" h="456">
                  <a:moveTo>
                    <a:pt x="114" y="0"/>
                  </a:moveTo>
                  <a:lnTo>
                    <a:pt x="241" y="1"/>
                  </a:lnTo>
                  <a:lnTo>
                    <a:pt x="239" y="3"/>
                  </a:lnTo>
                  <a:lnTo>
                    <a:pt x="234" y="7"/>
                  </a:lnTo>
                  <a:lnTo>
                    <a:pt x="229" y="14"/>
                  </a:lnTo>
                  <a:lnTo>
                    <a:pt x="223" y="23"/>
                  </a:lnTo>
                  <a:lnTo>
                    <a:pt x="219" y="30"/>
                  </a:lnTo>
                  <a:lnTo>
                    <a:pt x="216" y="41"/>
                  </a:lnTo>
                  <a:lnTo>
                    <a:pt x="214" y="48"/>
                  </a:lnTo>
                  <a:lnTo>
                    <a:pt x="213" y="56"/>
                  </a:lnTo>
                  <a:lnTo>
                    <a:pt x="205" y="90"/>
                  </a:lnTo>
                  <a:lnTo>
                    <a:pt x="203" y="110"/>
                  </a:lnTo>
                  <a:lnTo>
                    <a:pt x="200" y="130"/>
                  </a:lnTo>
                  <a:lnTo>
                    <a:pt x="198" y="149"/>
                  </a:lnTo>
                  <a:lnTo>
                    <a:pt x="195" y="166"/>
                  </a:lnTo>
                  <a:lnTo>
                    <a:pt x="195" y="180"/>
                  </a:lnTo>
                  <a:lnTo>
                    <a:pt x="195" y="193"/>
                  </a:lnTo>
                  <a:lnTo>
                    <a:pt x="195" y="204"/>
                  </a:lnTo>
                  <a:lnTo>
                    <a:pt x="196" y="207"/>
                  </a:lnTo>
                  <a:lnTo>
                    <a:pt x="198" y="211"/>
                  </a:lnTo>
                  <a:lnTo>
                    <a:pt x="200" y="211"/>
                  </a:lnTo>
                  <a:lnTo>
                    <a:pt x="205" y="211"/>
                  </a:lnTo>
                  <a:lnTo>
                    <a:pt x="210" y="211"/>
                  </a:lnTo>
                  <a:lnTo>
                    <a:pt x="214" y="211"/>
                  </a:lnTo>
                  <a:lnTo>
                    <a:pt x="221" y="211"/>
                  </a:lnTo>
                  <a:lnTo>
                    <a:pt x="231" y="211"/>
                  </a:lnTo>
                  <a:lnTo>
                    <a:pt x="241" y="211"/>
                  </a:lnTo>
                  <a:lnTo>
                    <a:pt x="249" y="211"/>
                  </a:lnTo>
                  <a:lnTo>
                    <a:pt x="262" y="209"/>
                  </a:lnTo>
                  <a:lnTo>
                    <a:pt x="275" y="207"/>
                  </a:lnTo>
                  <a:lnTo>
                    <a:pt x="287" y="205"/>
                  </a:lnTo>
                  <a:lnTo>
                    <a:pt x="300" y="204"/>
                  </a:lnTo>
                  <a:lnTo>
                    <a:pt x="310" y="200"/>
                  </a:lnTo>
                  <a:lnTo>
                    <a:pt x="319" y="196"/>
                  </a:lnTo>
                  <a:lnTo>
                    <a:pt x="328" y="193"/>
                  </a:lnTo>
                  <a:lnTo>
                    <a:pt x="331" y="189"/>
                  </a:lnTo>
                  <a:lnTo>
                    <a:pt x="336" y="186"/>
                  </a:lnTo>
                  <a:lnTo>
                    <a:pt x="344" y="177"/>
                  </a:lnTo>
                  <a:lnTo>
                    <a:pt x="349" y="168"/>
                  </a:lnTo>
                  <a:lnTo>
                    <a:pt x="352" y="166"/>
                  </a:lnTo>
                  <a:lnTo>
                    <a:pt x="352" y="285"/>
                  </a:lnTo>
                  <a:lnTo>
                    <a:pt x="341" y="281"/>
                  </a:lnTo>
                  <a:lnTo>
                    <a:pt x="323" y="272"/>
                  </a:lnTo>
                  <a:lnTo>
                    <a:pt x="321" y="272"/>
                  </a:lnTo>
                  <a:lnTo>
                    <a:pt x="319" y="270"/>
                  </a:lnTo>
                  <a:lnTo>
                    <a:pt x="311" y="267"/>
                  </a:lnTo>
                  <a:lnTo>
                    <a:pt x="301" y="265"/>
                  </a:lnTo>
                  <a:lnTo>
                    <a:pt x="291" y="261"/>
                  </a:lnTo>
                  <a:lnTo>
                    <a:pt x="285" y="260"/>
                  </a:lnTo>
                  <a:lnTo>
                    <a:pt x="278" y="258"/>
                  </a:lnTo>
                  <a:lnTo>
                    <a:pt x="262" y="256"/>
                  </a:lnTo>
                  <a:lnTo>
                    <a:pt x="247" y="254"/>
                  </a:lnTo>
                  <a:lnTo>
                    <a:pt x="241" y="252"/>
                  </a:lnTo>
                  <a:lnTo>
                    <a:pt x="237" y="252"/>
                  </a:lnTo>
                  <a:lnTo>
                    <a:pt x="229" y="252"/>
                  </a:lnTo>
                  <a:lnTo>
                    <a:pt x="218" y="252"/>
                  </a:lnTo>
                  <a:lnTo>
                    <a:pt x="210" y="251"/>
                  </a:lnTo>
                  <a:lnTo>
                    <a:pt x="208" y="251"/>
                  </a:lnTo>
                  <a:lnTo>
                    <a:pt x="206" y="251"/>
                  </a:lnTo>
                  <a:lnTo>
                    <a:pt x="205" y="251"/>
                  </a:lnTo>
                  <a:lnTo>
                    <a:pt x="201" y="249"/>
                  </a:lnTo>
                  <a:lnTo>
                    <a:pt x="198" y="251"/>
                  </a:lnTo>
                  <a:lnTo>
                    <a:pt x="195" y="252"/>
                  </a:lnTo>
                  <a:lnTo>
                    <a:pt x="195" y="256"/>
                  </a:lnTo>
                  <a:lnTo>
                    <a:pt x="195" y="260"/>
                  </a:lnTo>
                  <a:lnTo>
                    <a:pt x="195" y="270"/>
                  </a:lnTo>
                  <a:lnTo>
                    <a:pt x="195" y="278"/>
                  </a:lnTo>
                  <a:lnTo>
                    <a:pt x="195" y="285"/>
                  </a:lnTo>
                  <a:lnTo>
                    <a:pt x="195" y="290"/>
                  </a:lnTo>
                  <a:lnTo>
                    <a:pt x="195" y="296"/>
                  </a:lnTo>
                  <a:lnTo>
                    <a:pt x="198" y="323"/>
                  </a:lnTo>
                  <a:lnTo>
                    <a:pt x="200" y="352"/>
                  </a:lnTo>
                  <a:lnTo>
                    <a:pt x="205" y="380"/>
                  </a:lnTo>
                  <a:lnTo>
                    <a:pt x="208" y="406"/>
                  </a:lnTo>
                  <a:lnTo>
                    <a:pt x="210" y="409"/>
                  </a:lnTo>
                  <a:lnTo>
                    <a:pt x="211" y="415"/>
                  </a:lnTo>
                  <a:lnTo>
                    <a:pt x="213" y="424"/>
                  </a:lnTo>
                  <a:lnTo>
                    <a:pt x="218" y="433"/>
                  </a:lnTo>
                  <a:lnTo>
                    <a:pt x="219" y="435"/>
                  </a:lnTo>
                  <a:lnTo>
                    <a:pt x="219" y="436"/>
                  </a:lnTo>
                  <a:lnTo>
                    <a:pt x="234" y="454"/>
                  </a:lnTo>
                  <a:lnTo>
                    <a:pt x="113" y="456"/>
                  </a:lnTo>
                  <a:lnTo>
                    <a:pt x="114" y="456"/>
                  </a:lnTo>
                  <a:lnTo>
                    <a:pt x="116" y="454"/>
                  </a:lnTo>
                  <a:lnTo>
                    <a:pt x="118" y="453"/>
                  </a:lnTo>
                  <a:lnTo>
                    <a:pt x="121" y="447"/>
                  </a:lnTo>
                  <a:lnTo>
                    <a:pt x="124" y="440"/>
                  </a:lnTo>
                  <a:lnTo>
                    <a:pt x="131" y="433"/>
                  </a:lnTo>
                  <a:lnTo>
                    <a:pt x="134" y="422"/>
                  </a:lnTo>
                  <a:lnTo>
                    <a:pt x="139" y="408"/>
                  </a:lnTo>
                  <a:lnTo>
                    <a:pt x="142" y="402"/>
                  </a:lnTo>
                  <a:lnTo>
                    <a:pt x="142" y="399"/>
                  </a:lnTo>
                  <a:lnTo>
                    <a:pt x="144" y="393"/>
                  </a:lnTo>
                  <a:lnTo>
                    <a:pt x="146" y="390"/>
                  </a:lnTo>
                  <a:lnTo>
                    <a:pt x="147" y="384"/>
                  </a:lnTo>
                  <a:lnTo>
                    <a:pt x="149" y="379"/>
                  </a:lnTo>
                  <a:lnTo>
                    <a:pt x="150" y="370"/>
                  </a:lnTo>
                  <a:lnTo>
                    <a:pt x="150" y="361"/>
                  </a:lnTo>
                  <a:lnTo>
                    <a:pt x="152" y="353"/>
                  </a:lnTo>
                  <a:lnTo>
                    <a:pt x="154" y="339"/>
                  </a:lnTo>
                  <a:lnTo>
                    <a:pt x="155" y="326"/>
                  </a:lnTo>
                  <a:lnTo>
                    <a:pt x="159" y="312"/>
                  </a:lnTo>
                  <a:lnTo>
                    <a:pt x="160" y="296"/>
                  </a:lnTo>
                  <a:lnTo>
                    <a:pt x="160" y="281"/>
                  </a:lnTo>
                  <a:lnTo>
                    <a:pt x="160" y="270"/>
                  </a:lnTo>
                  <a:lnTo>
                    <a:pt x="159" y="263"/>
                  </a:lnTo>
                  <a:lnTo>
                    <a:pt x="159" y="256"/>
                  </a:lnTo>
                  <a:lnTo>
                    <a:pt x="159" y="254"/>
                  </a:lnTo>
                  <a:lnTo>
                    <a:pt x="159" y="252"/>
                  </a:lnTo>
                  <a:lnTo>
                    <a:pt x="157" y="252"/>
                  </a:lnTo>
                  <a:lnTo>
                    <a:pt x="154" y="252"/>
                  </a:lnTo>
                  <a:lnTo>
                    <a:pt x="150" y="252"/>
                  </a:lnTo>
                  <a:lnTo>
                    <a:pt x="149" y="252"/>
                  </a:lnTo>
                  <a:lnTo>
                    <a:pt x="146" y="251"/>
                  </a:lnTo>
                  <a:lnTo>
                    <a:pt x="142" y="251"/>
                  </a:lnTo>
                  <a:lnTo>
                    <a:pt x="134" y="251"/>
                  </a:lnTo>
                  <a:lnTo>
                    <a:pt x="124" y="251"/>
                  </a:lnTo>
                  <a:lnTo>
                    <a:pt x="114" y="251"/>
                  </a:lnTo>
                  <a:lnTo>
                    <a:pt x="105" y="252"/>
                  </a:lnTo>
                  <a:lnTo>
                    <a:pt x="96" y="252"/>
                  </a:lnTo>
                  <a:lnTo>
                    <a:pt x="88" y="254"/>
                  </a:lnTo>
                  <a:lnTo>
                    <a:pt x="75" y="256"/>
                  </a:lnTo>
                  <a:lnTo>
                    <a:pt x="68" y="258"/>
                  </a:lnTo>
                  <a:lnTo>
                    <a:pt x="60" y="260"/>
                  </a:lnTo>
                  <a:lnTo>
                    <a:pt x="44" y="265"/>
                  </a:lnTo>
                  <a:lnTo>
                    <a:pt x="34" y="267"/>
                  </a:lnTo>
                  <a:lnTo>
                    <a:pt x="26" y="272"/>
                  </a:lnTo>
                  <a:lnTo>
                    <a:pt x="19" y="276"/>
                  </a:lnTo>
                  <a:lnTo>
                    <a:pt x="13" y="279"/>
                  </a:lnTo>
                  <a:lnTo>
                    <a:pt x="8" y="283"/>
                  </a:lnTo>
                  <a:lnTo>
                    <a:pt x="1" y="285"/>
                  </a:lnTo>
                  <a:lnTo>
                    <a:pt x="0" y="285"/>
                  </a:lnTo>
                  <a:lnTo>
                    <a:pt x="0" y="166"/>
                  </a:lnTo>
                  <a:lnTo>
                    <a:pt x="0" y="168"/>
                  </a:lnTo>
                  <a:lnTo>
                    <a:pt x="3" y="169"/>
                  </a:lnTo>
                  <a:lnTo>
                    <a:pt x="9" y="175"/>
                  </a:lnTo>
                  <a:lnTo>
                    <a:pt x="18" y="180"/>
                  </a:lnTo>
                  <a:lnTo>
                    <a:pt x="27" y="186"/>
                  </a:lnTo>
                  <a:lnTo>
                    <a:pt x="37" y="191"/>
                  </a:lnTo>
                  <a:lnTo>
                    <a:pt x="54" y="198"/>
                  </a:lnTo>
                  <a:lnTo>
                    <a:pt x="60" y="202"/>
                  </a:lnTo>
                  <a:lnTo>
                    <a:pt x="67" y="204"/>
                  </a:lnTo>
                  <a:lnTo>
                    <a:pt x="72" y="205"/>
                  </a:lnTo>
                  <a:lnTo>
                    <a:pt x="80" y="205"/>
                  </a:lnTo>
                  <a:lnTo>
                    <a:pt x="100" y="209"/>
                  </a:lnTo>
                  <a:lnTo>
                    <a:pt x="109" y="209"/>
                  </a:lnTo>
                  <a:lnTo>
                    <a:pt x="121" y="209"/>
                  </a:lnTo>
                  <a:lnTo>
                    <a:pt x="131" y="211"/>
                  </a:lnTo>
                  <a:lnTo>
                    <a:pt x="141" y="211"/>
                  </a:lnTo>
                  <a:lnTo>
                    <a:pt x="150" y="207"/>
                  </a:lnTo>
                  <a:lnTo>
                    <a:pt x="159" y="204"/>
                  </a:lnTo>
                  <a:lnTo>
                    <a:pt x="160" y="202"/>
                  </a:lnTo>
                  <a:lnTo>
                    <a:pt x="164" y="205"/>
                  </a:lnTo>
                  <a:lnTo>
                    <a:pt x="164" y="207"/>
                  </a:lnTo>
                  <a:lnTo>
                    <a:pt x="164" y="213"/>
                  </a:lnTo>
                  <a:lnTo>
                    <a:pt x="164" y="216"/>
                  </a:lnTo>
                  <a:lnTo>
                    <a:pt x="162" y="216"/>
                  </a:lnTo>
                  <a:lnTo>
                    <a:pt x="160" y="214"/>
                  </a:lnTo>
                  <a:lnTo>
                    <a:pt x="160" y="209"/>
                  </a:lnTo>
                  <a:lnTo>
                    <a:pt x="160" y="205"/>
                  </a:lnTo>
                  <a:lnTo>
                    <a:pt x="160" y="195"/>
                  </a:lnTo>
                  <a:lnTo>
                    <a:pt x="160" y="187"/>
                  </a:lnTo>
                  <a:lnTo>
                    <a:pt x="160" y="182"/>
                  </a:lnTo>
                  <a:lnTo>
                    <a:pt x="162" y="177"/>
                  </a:lnTo>
                  <a:lnTo>
                    <a:pt x="160" y="173"/>
                  </a:lnTo>
                  <a:lnTo>
                    <a:pt x="160" y="166"/>
                  </a:lnTo>
                  <a:lnTo>
                    <a:pt x="160" y="157"/>
                  </a:lnTo>
                  <a:lnTo>
                    <a:pt x="159" y="146"/>
                  </a:lnTo>
                  <a:lnTo>
                    <a:pt x="157" y="133"/>
                  </a:lnTo>
                  <a:lnTo>
                    <a:pt x="155" y="122"/>
                  </a:lnTo>
                  <a:lnTo>
                    <a:pt x="154" y="115"/>
                  </a:lnTo>
                  <a:lnTo>
                    <a:pt x="154" y="108"/>
                  </a:lnTo>
                  <a:lnTo>
                    <a:pt x="150" y="95"/>
                  </a:lnTo>
                  <a:lnTo>
                    <a:pt x="150" y="83"/>
                  </a:lnTo>
                  <a:lnTo>
                    <a:pt x="149" y="75"/>
                  </a:lnTo>
                  <a:lnTo>
                    <a:pt x="147" y="68"/>
                  </a:lnTo>
                  <a:lnTo>
                    <a:pt x="146" y="59"/>
                  </a:lnTo>
                  <a:lnTo>
                    <a:pt x="142" y="48"/>
                  </a:lnTo>
                  <a:lnTo>
                    <a:pt x="141" y="41"/>
                  </a:lnTo>
                  <a:lnTo>
                    <a:pt x="137" y="34"/>
                  </a:lnTo>
                  <a:lnTo>
                    <a:pt x="132" y="25"/>
                  </a:lnTo>
                  <a:lnTo>
                    <a:pt x="126" y="12"/>
                  </a:lnTo>
                  <a:lnTo>
                    <a:pt x="119" y="3"/>
                  </a:lnTo>
                  <a:lnTo>
                    <a:pt x="116" y="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794" name="Freeform 35"/>
            <p:cNvSpPr>
              <a:spLocks/>
            </p:cNvSpPr>
            <p:nvPr/>
          </p:nvSpPr>
          <p:spPr bwMode="auto">
            <a:xfrm>
              <a:off x="342" y="247"/>
              <a:ext cx="128" cy="5"/>
            </a:xfrm>
            <a:custGeom>
              <a:avLst/>
              <a:gdLst>
                <a:gd name="T0" fmla="*/ 128 w 128"/>
                <a:gd name="T1" fmla="*/ 5 h 5"/>
                <a:gd name="T2" fmla="*/ 127 w 128"/>
                <a:gd name="T3" fmla="*/ 0 h 5"/>
                <a:gd name="T4" fmla="*/ 0 w 128"/>
                <a:gd name="T5" fmla="*/ 0 h 5"/>
                <a:gd name="T6" fmla="*/ 0 w 128"/>
                <a:gd name="T7" fmla="*/ 5 h 5"/>
                <a:gd name="T8" fmla="*/ 127 w 128"/>
                <a:gd name="T9" fmla="*/ 5 h 5"/>
                <a:gd name="T10" fmla="*/ 128 w 128"/>
                <a:gd name="T11" fmla="*/ 5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8"/>
                <a:gd name="T19" fmla="*/ 0 h 5"/>
                <a:gd name="T20" fmla="*/ 128 w 128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8" h="5">
                  <a:moveTo>
                    <a:pt x="128" y="5"/>
                  </a:moveTo>
                  <a:lnTo>
                    <a:pt x="127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127" y="5"/>
                  </a:lnTo>
                  <a:lnTo>
                    <a:pt x="128" y="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795" name="Freeform 36"/>
            <p:cNvSpPr>
              <a:spLocks/>
            </p:cNvSpPr>
            <p:nvPr/>
          </p:nvSpPr>
          <p:spPr bwMode="auto">
            <a:xfrm>
              <a:off x="456" y="247"/>
              <a:ext cx="14" cy="20"/>
            </a:xfrm>
            <a:custGeom>
              <a:avLst/>
              <a:gdLst>
                <a:gd name="T0" fmla="*/ 3 w 14"/>
                <a:gd name="T1" fmla="*/ 20 h 20"/>
                <a:gd name="T2" fmla="*/ 3 w 14"/>
                <a:gd name="T3" fmla="*/ 20 h 20"/>
                <a:gd name="T4" fmla="*/ 13 w 14"/>
                <a:gd name="T5" fmla="*/ 7 h 20"/>
                <a:gd name="T6" fmla="*/ 14 w 14"/>
                <a:gd name="T7" fmla="*/ 5 h 20"/>
                <a:gd name="T8" fmla="*/ 13 w 14"/>
                <a:gd name="T9" fmla="*/ 0 h 20"/>
                <a:gd name="T10" fmla="*/ 9 w 14"/>
                <a:gd name="T11" fmla="*/ 3 h 20"/>
                <a:gd name="T12" fmla="*/ 0 w 14"/>
                <a:gd name="T13" fmla="*/ 14 h 20"/>
                <a:gd name="T14" fmla="*/ 0 w 14"/>
                <a:gd name="T15" fmla="*/ 14 h 20"/>
                <a:gd name="T16" fmla="*/ 3 w 14"/>
                <a:gd name="T17" fmla="*/ 20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"/>
                <a:gd name="T28" fmla="*/ 0 h 20"/>
                <a:gd name="T29" fmla="*/ 14 w 14"/>
                <a:gd name="T30" fmla="*/ 20 h 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" h="20">
                  <a:moveTo>
                    <a:pt x="3" y="20"/>
                  </a:moveTo>
                  <a:lnTo>
                    <a:pt x="3" y="20"/>
                  </a:lnTo>
                  <a:lnTo>
                    <a:pt x="13" y="7"/>
                  </a:lnTo>
                  <a:lnTo>
                    <a:pt x="14" y="5"/>
                  </a:lnTo>
                  <a:lnTo>
                    <a:pt x="13" y="0"/>
                  </a:lnTo>
                  <a:lnTo>
                    <a:pt x="9" y="3"/>
                  </a:lnTo>
                  <a:lnTo>
                    <a:pt x="0" y="14"/>
                  </a:lnTo>
                  <a:lnTo>
                    <a:pt x="3" y="2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796" name="Freeform 37"/>
            <p:cNvSpPr>
              <a:spLocks/>
            </p:cNvSpPr>
            <p:nvPr/>
          </p:nvSpPr>
          <p:spPr bwMode="auto">
            <a:xfrm>
              <a:off x="439" y="261"/>
              <a:ext cx="20" cy="45"/>
            </a:xfrm>
            <a:custGeom>
              <a:avLst/>
              <a:gdLst>
                <a:gd name="T0" fmla="*/ 3 w 20"/>
                <a:gd name="T1" fmla="*/ 45 h 45"/>
                <a:gd name="T2" fmla="*/ 3 w 20"/>
                <a:gd name="T3" fmla="*/ 45 h 45"/>
                <a:gd name="T4" fmla="*/ 8 w 20"/>
                <a:gd name="T5" fmla="*/ 29 h 45"/>
                <a:gd name="T6" fmla="*/ 10 w 20"/>
                <a:gd name="T7" fmla="*/ 20 h 45"/>
                <a:gd name="T8" fmla="*/ 15 w 20"/>
                <a:gd name="T9" fmla="*/ 13 h 45"/>
                <a:gd name="T10" fmla="*/ 20 w 20"/>
                <a:gd name="T11" fmla="*/ 6 h 45"/>
                <a:gd name="T12" fmla="*/ 17 w 20"/>
                <a:gd name="T13" fmla="*/ 0 h 45"/>
                <a:gd name="T14" fmla="*/ 10 w 20"/>
                <a:gd name="T15" fmla="*/ 9 h 45"/>
                <a:gd name="T16" fmla="*/ 7 w 20"/>
                <a:gd name="T17" fmla="*/ 17 h 45"/>
                <a:gd name="T18" fmla="*/ 3 w 20"/>
                <a:gd name="T19" fmla="*/ 27 h 45"/>
                <a:gd name="T20" fmla="*/ 0 w 20"/>
                <a:gd name="T21" fmla="*/ 44 h 45"/>
                <a:gd name="T22" fmla="*/ 0 w 20"/>
                <a:gd name="T23" fmla="*/ 44 h 45"/>
                <a:gd name="T24" fmla="*/ 3 w 20"/>
                <a:gd name="T25" fmla="*/ 45 h 4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0"/>
                <a:gd name="T40" fmla="*/ 0 h 45"/>
                <a:gd name="T41" fmla="*/ 20 w 20"/>
                <a:gd name="T42" fmla="*/ 45 h 4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0" h="45">
                  <a:moveTo>
                    <a:pt x="3" y="45"/>
                  </a:moveTo>
                  <a:lnTo>
                    <a:pt x="3" y="45"/>
                  </a:lnTo>
                  <a:lnTo>
                    <a:pt x="8" y="29"/>
                  </a:lnTo>
                  <a:lnTo>
                    <a:pt x="10" y="20"/>
                  </a:lnTo>
                  <a:lnTo>
                    <a:pt x="15" y="13"/>
                  </a:lnTo>
                  <a:lnTo>
                    <a:pt x="20" y="6"/>
                  </a:lnTo>
                  <a:lnTo>
                    <a:pt x="17" y="0"/>
                  </a:lnTo>
                  <a:lnTo>
                    <a:pt x="10" y="9"/>
                  </a:lnTo>
                  <a:lnTo>
                    <a:pt x="7" y="17"/>
                  </a:lnTo>
                  <a:lnTo>
                    <a:pt x="3" y="27"/>
                  </a:lnTo>
                  <a:lnTo>
                    <a:pt x="0" y="44"/>
                  </a:lnTo>
                  <a:lnTo>
                    <a:pt x="3" y="4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797" name="Freeform 38"/>
            <p:cNvSpPr>
              <a:spLocks/>
            </p:cNvSpPr>
            <p:nvPr/>
          </p:nvSpPr>
          <p:spPr bwMode="auto">
            <a:xfrm>
              <a:off x="426" y="305"/>
              <a:ext cx="16" cy="74"/>
            </a:xfrm>
            <a:custGeom>
              <a:avLst/>
              <a:gdLst>
                <a:gd name="T0" fmla="*/ 5 w 16"/>
                <a:gd name="T1" fmla="*/ 74 h 74"/>
                <a:gd name="T2" fmla="*/ 5 w 16"/>
                <a:gd name="T3" fmla="*/ 74 h 74"/>
                <a:gd name="T4" fmla="*/ 7 w 16"/>
                <a:gd name="T5" fmla="*/ 54 h 74"/>
                <a:gd name="T6" fmla="*/ 10 w 16"/>
                <a:gd name="T7" fmla="*/ 36 h 74"/>
                <a:gd name="T8" fmla="*/ 13 w 16"/>
                <a:gd name="T9" fmla="*/ 18 h 74"/>
                <a:gd name="T10" fmla="*/ 16 w 16"/>
                <a:gd name="T11" fmla="*/ 1 h 74"/>
                <a:gd name="T12" fmla="*/ 13 w 16"/>
                <a:gd name="T13" fmla="*/ 0 h 74"/>
                <a:gd name="T14" fmla="*/ 8 w 16"/>
                <a:gd name="T15" fmla="*/ 16 h 74"/>
                <a:gd name="T16" fmla="*/ 5 w 16"/>
                <a:gd name="T17" fmla="*/ 34 h 74"/>
                <a:gd name="T18" fmla="*/ 2 w 16"/>
                <a:gd name="T19" fmla="*/ 52 h 74"/>
                <a:gd name="T20" fmla="*/ 0 w 16"/>
                <a:gd name="T21" fmla="*/ 72 h 74"/>
                <a:gd name="T22" fmla="*/ 0 w 16"/>
                <a:gd name="T23" fmla="*/ 72 h 74"/>
                <a:gd name="T24" fmla="*/ 5 w 16"/>
                <a:gd name="T25" fmla="*/ 74 h 7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"/>
                <a:gd name="T40" fmla="*/ 0 h 74"/>
                <a:gd name="T41" fmla="*/ 16 w 16"/>
                <a:gd name="T42" fmla="*/ 74 h 7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" h="74">
                  <a:moveTo>
                    <a:pt x="5" y="74"/>
                  </a:moveTo>
                  <a:lnTo>
                    <a:pt x="5" y="74"/>
                  </a:lnTo>
                  <a:lnTo>
                    <a:pt x="7" y="54"/>
                  </a:lnTo>
                  <a:lnTo>
                    <a:pt x="10" y="36"/>
                  </a:lnTo>
                  <a:lnTo>
                    <a:pt x="13" y="18"/>
                  </a:lnTo>
                  <a:lnTo>
                    <a:pt x="16" y="1"/>
                  </a:lnTo>
                  <a:lnTo>
                    <a:pt x="13" y="0"/>
                  </a:lnTo>
                  <a:lnTo>
                    <a:pt x="8" y="16"/>
                  </a:lnTo>
                  <a:lnTo>
                    <a:pt x="5" y="34"/>
                  </a:lnTo>
                  <a:lnTo>
                    <a:pt x="2" y="52"/>
                  </a:lnTo>
                  <a:lnTo>
                    <a:pt x="0" y="72"/>
                  </a:lnTo>
                  <a:lnTo>
                    <a:pt x="5" y="7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798" name="Freeform 39"/>
            <p:cNvSpPr>
              <a:spLocks/>
            </p:cNvSpPr>
            <p:nvPr/>
          </p:nvSpPr>
          <p:spPr bwMode="auto">
            <a:xfrm>
              <a:off x="419" y="377"/>
              <a:ext cx="12" cy="65"/>
            </a:xfrm>
            <a:custGeom>
              <a:avLst/>
              <a:gdLst>
                <a:gd name="T0" fmla="*/ 5 w 12"/>
                <a:gd name="T1" fmla="*/ 65 h 65"/>
                <a:gd name="T2" fmla="*/ 5 w 12"/>
                <a:gd name="T3" fmla="*/ 65 h 65"/>
                <a:gd name="T4" fmla="*/ 5 w 12"/>
                <a:gd name="T5" fmla="*/ 52 h 65"/>
                <a:gd name="T6" fmla="*/ 7 w 12"/>
                <a:gd name="T7" fmla="*/ 38 h 65"/>
                <a:gd name="T8" fmla="*/ 10 w 12"/>
                <a:gd name="T9" fmla="*/ 21 h 65"/>
                <a:gd name="T10" fmla="*/ 12 w 12"/>
                <a:gd name="T11" fmla="*/ 2 h 65"/>
                <a:gd name="T12" fmla="*/ 7 w 12"/>
                <a:gd name="T13" fmla="*/ 0 h 65"/>
                <a:gd name="T14" fmla="*/ 4 w 12"/>
                <a:gd name="T15" fmla="*/ 20 h 65"/>
                <a:gd name="T16" fmla="*/ 4 w 12"/>
                <a:gd name="T17" fmla="*/ 38 h 65"/>
                <a:gd name="T18" fmla="*/ 2 w 12"/>
                <a:gd name="T19" fmla="*/ 50 h 65"/>
                <a:gd name="T20" fmla="*/ 0 w 12"/>
                <a:gd name="T21" fmla="*/ 65 h 65"/>
                <a:gd name="T22" fmla="*/ 0 w 12"/>
                <a:gd name="T23" fmla="*/ 65 h 65"/>
                <a:gd name="T24" fmla="*/ 5 w 12"/>
                <a:gd name="T25" fmla="*/ 65 h 6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2"/>
                <a:gd name="T40" fmla="*/ 0 h 65"/>
                <a:gd name="T41" fmla="*/ 12 w 12"/>
                <a:gd name="T42" fmla="*/ 65 h 6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2" h="65">
                  <a:moveTo>
                    <a:pt x="5" y="65"/>
                  </a:moveTo>
                  <a:lnTo>
                    <a:pt x="5" y="65"/>
                  </a:lnTo>
                  <a:lnTo>
                    <a:pt x="5" y="52"/>
                  </a:lnTo>
                  <a:lnTo>
                    <a:pt x="7" y="38"/>
                  </a:lnTo>
                  <a:lnTo>
                    <a:pt x="10" y="21"/>
                  </a:lnTo>
                  <a:lnTo>
                    <a:pt x="12" y="2"/>
                  </a:lnTo>
                  <a:lnTo>
                    <a:pt x="7" y="0"/>
                  </a:lnTo>
                  <a:lnTo>
                    <a:pt x="4" y="20"/>
                  </a:lnTo>
                  <a:lnTo>
                    <a:pt x="4" y="38"/>
                  </a:lnTo>
                  <a:lnTo>
                    <a:pt x="2" y="50"/>
                  </a:lnTo>
                  <a:lnTo>
                    <a:pt x="0" y="65"/>
                  </a:lnTo>
                  <a:lnTo>
                    <a:pt x="5" y="6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799" name="Freeform 40"/>
            <p:cNvSpPr>
              <a:spLocks/>
            </p:cNvSpPr>
            <p:nvPr/>
          </p:nvSpPr>
          <p:spPr bwMode="auto">
            <a:xfrm>
              <a:off x="419" y="442"/>
              <a:ext cx="7" cy="20"/>
            </a:xfrm>
            <a:custGeom>
              <a:avLst/>
              <a:gdLst>
                <a:gd name="T0" fmla="*/ 7 w 7"/>
                <a:gd name="T1" fmla="*/ 14 h 20"/>
                <a:gd name="T2" fmla="*/ 7 w 7"/>
                <a:gd name="T3" fmla="*/ 14 h 20"/>
                <a:gd name="T4" fmla="*/ 7 w 7"/>
                <a:gd name="T5" fmla="*/ 12 h 20"/>
                <a:gd name="T6" fmla="*/ 5 w 7"/>
                <a:gd name="T7" fmla="*/ 0 h 20"/>
                <a:gd name="T8" fmla="*/ 0 w 7"/>
                <a:gd name="T9" fmla="*/ 0 h 20"/>
                <a:gd name="T10" fmla="*/ 2 w 7"/>
                <a:gd name="T11" fmla="*/ 14 h 20"/>
                <a:gd name="T12" fmla="*/ 5 w 7"/>
                <a:gd name="T13" fmla="*/ 20 h 20"/>
                <a:gd name="T14" fmla="*/ 5 w 7"/>
                <a:gd name="T15" fmla="*/ 20 h 20"/>
                <a:gd name="T16" fmla="*/ 7 w 7"/>
                <a:gd name="T17" fmla="*/ 14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"/>
                <a:gd name="T28" fmla="*/ 0 h 20"/>
                <a:gd name="T29" fmla="*/ 7 w 7"/>
                <a:gd name="T30" fmla="*/ 20 h 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" h="20">
                  <a:moveTo>
                    <a:pt x="7" y="14"/>
                  </a:moveTo>
                  <a:lnTo>
                    <a:pt x="7" y="14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4"/>
                  </a:lnTo>
                  <a:lnTo>
                    <a:pt x="5" y="20"/>
                  </a:lnTo>
                  <a:lnTo>
                    <a:pt x="7" y="1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800" name="Freeform 41"/>
            <p:cNvSpPr>
              <a:spLocks/>
            </p:cNvSpPr>
            <p:nvPr/>
          </p:nvSpPr>
          <p:spPr bwMode="auto">
            <a:xfrm>
              <a:off x="424" y="456"/>
              <a:ext cx="35" cy="7"/>
            </a:xfrm>
            <a:custGeom>
              <a:avLst/>
              <a:gdLst>
                <a:gd name="T0" fmla="*/ 35 w 35"/>
                <a:gd name="T1" fmla="*/ 0 h 7"/>
                <a:gd name="T2" fmla="*/ 35 w 35"/>
                <a:gd name="T3" fmla="*/ 0 h 7"/>
                <a:gd name="T4" fmla="*/ 9 w 35"/>
                <a:gd name="T5" fmla="*/ 0 h 7"/>
                <a:gd name="T6" fmla="*/ 2 w 35"/>
                <a:gd name="T7" fmla="*/ 0 h 7"/>
                <a:gd name="T8" fmla="*/ 0 w 35"/>
                <a:gd name="T9" fmla="*/ 6 h 7"/>
                <a:gd name="T10" fmla="*/ 9 w 35"/>
                <a:gd name="T11" fmla="*/ 7 h 7"/>
                <a:gd name="T12" fmla="*/ 35 w 35"/>
                <a:gd name="T13" fmla="*/ 7 h 7"/>
                <a:gd name="T14" fmla="*/ 35 w 35"/>
                <a:gd name="T15" fmla="*/ 7 h 7"/>
                <a:gd name="T16" fmla="*/ 35 w 35"/>
                <a:gd name="T17" fmla="*/ 0 h 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5"/>
                <a:gd name="T28" fmla="*/ 0 h 7"/>
                <a:gd name="T29" fmla="*/ 35 w 35"/>
                <a:gd name="T30" fmla="*/ 7 h 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5" h="7">
                  <a:moveTo>
                    <a:pt x="35" y="0"/>
                  </a:moveTo>
                  <a:lnTo>
                    <a:pt x="35" y="0"/>
                  </a:lnTo>
                  <a:lnTo>
                    <a:pt x="9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9" y="7"/>
                  </a:lnTo>
                  <a:lnTo>
                    <a:pt x="35" y="7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801" name="Freeform 42"/>
            <p:cNvSpPr>
              <a:spLocks/>
            </p:cNvSpPr>
            <p:nvPr/>
          </p:nvSpPr>
          <p:spPr bwMode="auto">
            <a:xfrm>
              <a:off x="459" y="453"/>
              <a:ext cx="56" cy="10"/>
            </a:xfrm>
            <a:custGeom>
              <a:avLst/>
              <a:gdLst>
                <a:gd name="T0" fmla="*/ 56 w 56"/>
                <a:gd name="T1" fmla="*/ 0 h 10"/>
                <a:gd name="T2" fmla="*/ 56 w 56"/>
                <a:gd name="T3" fmla="*/ 0 h 10"/>
                <a:gd name="T4" fmla="*/ 42 w 56"/>
                <a:gd name="T5" fmla="*/ 1 h 10"/>
                <a:gd name="T6" fmla="*/ 31 w 56"/>
                <a:gd name="T7" fmla="*/ 1 h 10"/>
                <a:gd name="T8" fmla="*/ 18 w 56"/>
                <a:gd name="T9" fmla="*/ 3 h 10"/>
                <a:gd name="T10" fmla="*/ 0 w 56"/>
                <a:gd name="T11" fmla="*/ 3 h 10"/>
                <a:gd name="T12" fmla="*/ 0 w 56"/>
                <a:gd name="T13" fmla="*/ 10 h 10"/>
                <a:gd name="T14" fmla="*/ 18 w 56"/>
                <a:gd name="T15" fmla="*/ 10 h 10"/>
                <a:gd name="T16" fmla="*/ 31 w 56"/>
                <a:gd name="T17" fmla="*/ 9 h 10"/>
                <a:gd name="T18" fmla="*/ 44 w 56"/>
                <a:gd name="T19" fmla="*/ 7 h 10"/>
                <a:gd name="T20" fmla="*/ 56 w 56"/>
                <a:gd name="T21" fmla="*/ 5 h 10"/>
                <a:gd name="T22" fmla="*/ 56 w 56"/>
                <a:gd name="T23" fmla="*/ 5 h 10"/>
                <a:gd name="T24" fmla="*/ 56 w 56"/>
                <a:gd name="T25" fmla="*/ 0 h 1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6"/>
                <a:gd name="T40" fmla="*/ 0 h 10"/>
                <a:gd name="T41" fmla="*/ 56 w 56"/>
                <a:gd name="T42" fmla="*/ 10 h 1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6" h="10">
                  <a:moveTo>
                    <a:pt x="56" y="0"/>
                  </a:moveTo>
                  <a:lnTo>
                    <a:pt x="56" y="0"/>
                  </a:lnTo>
                  <a:lnTo>
                    <a:pt x="42" y="1"/>
                  </a:lnTo>
                  <a:lnTo>
                    <a:pt x="31" y="1"/>
                  </a:lnTo>
                  <a:lnTo>
                    <a:pt x="18" y="3"/>
                  </a:lnTo>
                  <a:lnTo>
                    <a:pt x="0" y="3"/>
                  </a:lnTo>
                  <a:lnTo>
                    <a:pt x="0" y="10"/>
                  </a:lnTo>
                  <a:lnTo>
                    <a:pt x="18" y="10"/>
                  </a:lnTo>
                  <a:lnTo>
                    <a:pt x="31" y="9"/>
                  </a:lnTo>
                  <a:lnTo>
                    <a:pt x="44" y="7"/>
                  </a:lnTo>
                  <a:lnTo>
                    <a:pt x="56" y="5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802" name="Freeform 43"/>
            <p:cNvSpPr>
              <a:spLocks/>
            </p:cNvSpPr>
            <p:nvPr/>
          </p:nvSpPr>
          <p:spPr bwMode="auto">
            <a:xfrm>
              <a:off x="515" y="440"/>
              <a:ext cx="41" cy="18"/>
            </a:xfrm>
            <a:custGeom>
              <a:avLst/>
              <a:gdLst>
                <a:gd name="T0" fmla="*/ 39 w 41"/>
                <a:gd name="T1" fmla="*/ 0 h 18"/>
                <a:gd name="T2" fmla="*/ 39 w 41"/>
                <a:gd name="T3" fmla="*/ 0 h 18"/>
                <a:gd name="T4" fmla="*/ 31 w 41"/>
                <a:gd name="T5" fmla="*/ 4 h 18"/>
                <a:gd name="T6" fmla="*/ 23 w 41"/>
                <a:gd name="T7" fmla="*/ 5 h 18"/>
                <a:gd name="T8" fmla="*/ 13 w 41"/>
                <a:gd name="T9" fmla="*/ 9 h 18"/>
                <a:gd name="T10" fmla="*/ 0 w 41"/>
                <a:gd name="T11" fmla="*/ 13 h 18"/>
                <a:gd name="T12" fmla="*/ 0 w 41"/>
                <a:gd name="T13" fmla="*/ 18 h 18"/>
                <a:gd name="T14" fmla="*/ 14 w 41"/>
                <a:gd name="T15" fmla="*/ 14 h 18"/>
                <a:gd name="T16" fmla="*/ 23 w 41"/>
                <a:gd name="T17" fmla="*/ 13 h 18"/>
                <a:gd name="T18" fmla="*/ 32 w 41"/>
                <a:gd name="T19" fmla="*/ 9 h 18"/>
                <a:gd name="T20" fmla="*/ 41 w 41"/>
                <a:gd name="T21" fmla="*/ 5 h 18"/>
                <a:gd name="T22" fmla="*/ 41 w 41"/>
                <a:gd name="T23" fmla="*/ 5 h 18"/>
                <a:gd name="T24" fmla="*/ 39 w 41"/>
                <a:gd name="T25" fmla="*/ 0 h 1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1"/>
                <a:gd name="T40" fmla="*/ 0 h 18"/>
                <a:gd name="T41" fmla="*/ 41 w 41"/>
                <a:gd name="T42" fmla="*/ 18 h 1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1" h="18">
                  <a:moveTo>
                    <a:pt x="39" y="0"/>
                  </a:moveTo>
                  <a:lnTo>
                    <a:pt x="39" y="0"/>
                  </a:lnTo>
                  <a:lnTo>
                    <a:pt x="31" y="4"/>
                  </a:lnTo>
                  <a:lnTo>
                    <a:pt x="23" y="5"/>
                  </a:lnTo>
                  <a:lnTo>
                    <a:pt x="13" y="9"/>
                  </a:lnTo>
                  <a:lnTo>
                    <a:pt x="0" y="13"/>
                  </a:lnTo>
                  <a:lnTo>
                    <a:pt x="0" y="18"/>
                  </a:lnTo>
                  <a:lnTo>
                    <a:pt x="14" y="14"/>
                  </a:lnTo>
                  <a:lnTo>
                    <a:pt x="23" y="13"/>
                  </a:lnTo>
                  <a:lnTo>
                    <a:pt x="32" y="9"/>
                  </a:lnTo>
                  <a:lnTo>
                    <a:pt x="41" y="5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803" name="Freeform 44"/>
            <p:cNvSpPr>
              <a:spLocks/>
            </p:cNvSpPr>
            <p:nvPr/>
          </p:nvSpPr>
          <p:spPr bwMode="auto">
            <a:xfrm>
              <a:off x="554" y="415"/>
              <a:ext cx="28" cy="30"/>
            </a:xfrm>
            <a:custGeom>
              <a:avLst/>
              <a:gdLst>
                <a:gd name="T0" fmla="*/ 28 w 28"/>
                <a:gd name="T1" fmla="*/ 0 h 30"/>
                <a:gd name="T2" fmla="*/ 28 w 28"/>
                <a:gd name="T3" fmla="*/ 0 h 30"/>
                <a:gd name="T4" fmla="*/ 16 w 28"/>
                <a:gd name="T5" fmla="*/ 9 h 30"/>
                <a:gd name="T6" fmla="*/ 0 w 28"/>
                <a:gd name="T7" fmla="*/ 25 h 30"/>
                <a:gd name="T8" fmla="*/ 2 w 28"/>
                <a:gd name="T9" fmla="*/ 30 h 30"/>
                <a:gd name="T10" fmla="*/ 20 w 28"/>
                <a:gd name="T11" fmla="*/ 12 h 30"/>
                <a:gd name="T12" fmla="*/ 23 w 28"/>
                <a:gd name="T13" fmla="*/ 0 h 30"/>
                <a:gd name="T14" fmla="*/ 23 w 28"/>
                <a:gd name="T15" fmla="*/ 0 h 30"/>
                <a:gd name="T16" fmla="*/ 28 w 28"/>
                <a:gd name="T17" fmla="*/ 0 h 3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8"/>
                <a:gd name="T28" fmla="*/ 0 h 30"/>
                <a:gd name="T29" fmla="*/ 28 w 28"/>
                <a:gd name="T30" fmla="*/ 30 h 3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8" h="30">
                  <a:moveTo>
                    <a:pt x="28" y="0"/>
                  </a:moveTo>
                  <a:lnTo>
                    <a:pt x="28" y="0"/>
                  </a:lnTo>
                  <a:lnTo>
                    <a:pt x="16" y="9"/>
                  </a:lnTo>
                  <a:lnTo>
                    <a:pt x="0" y="25"/>
                  </a:lnTo>
                  <a:lnTo>
                    <a:pt x="2" y="30"/>
                  </a:lnTo>
                  <a:lnTo>
                    <a:pt x="20" y="12"/>
                  </a:lnTo>
                  <a:lnTo>
                    <a:pt x="23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804" name="Freeform 45"/>
            <p:cNvSpPr>
              <a:spLocks/>
            </p:cNvSpPr>
            <p:nvPr/>
          </p:nvSpPr>
          <p:spPr bwMode="auto">
            <a:xfrm>
              <a:off x="577" y="415"/>
              <a:ext cx="5" cy="124"/>
            </a:xfrm>
            <a:custGeom>
              <a:avLst/>
              <a:gdLst>
                <a:gd name="T0" fmla="*/ 2 w 5"/>
                <a:gd name="T1" fmla="*/ 122 h 124"/>
                <a:gd name="T2" fmla="*/ 5 w 5"/>
                <a:gd name="T3" fmla="*/ 119 h 124"/>
                <a:gd name="T4" fmla="*/ 5 w 5"/>
                <a:gd name="T5" fmla="*/ 0 h 124"/>
                <a:gd name="T6" fmla="*/ 0 w 5"/>
                <a:gd name="T7" fmla="*/ 0 h 124"/>
                <a:gd name="T8" fmla="*/ 0 w 5"/>
                <a:gd name="T9" fmla="*/ 119 h 124"/>
                <a:gd name="T10" fmla="*/ 2 w 5"/>
                <a:gd name="T11" fmla="*/ 122 h 124"/>
                <a:gd name="T12" fmla="*/ 2 w 5"/>
                <a:gd name="T13" fmla="*/ 122 h 124"/>
                <a:gd name="T14" fmla="*/ 5 w 5"/>
                <a:gd name="T15" fmla="*/ 124 h 124"/>
                <a:gd name="T16" fmla="*/ 5 w 5"/>
                <a:gd name="T17" fmla="*/ 119 h 124"/>
                <a:gd name="T18" fmla="*/ 2 w 5"/>
                <a:gd name="T19" fmla="*/ 122 h 1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"/>
                <a:gd name="T31" fmla="*/ 0 h 124"/>
                <a:gd name="T32" fmla="*/ 5 w 5"/>
                <a:gd name="T33" fmla="*/ 124 h 12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" h="124">
                  <a:moveTo>
                    <a:pt x="2" y="122"/>
                  </a:moveTo>
                  <a:lnTo>
                    <a:pt x="5" y="11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19"/>
                  </a:lnTo>
                  <a:lnTo>
                    <a:pt x="2" y="122"/>
                  </a:lnTo>
                  <a:lnTo>
                    <a:pt x="5" y="124"/>
                  </a:lnTo>
                  <a:lnTo>
                    <a:pt x="5" y="119"/>
                  </a:lnTo>
                  <a:lnTo>
                    <a:pt x="2" y="1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805" name="Freeform 46"/>
            <p:cNvSpPr>
              <a:spLocks/>
            </p:cNvSpPr>
            <p:nvPr/>
          </p:nvSpPr>
          <p:spPr bwMode="auto">
            <a:xfrm>
              <a:off x="567" y="527"/>
              <a:ext cx="13" cy="10"/>
            </a:xfrm>
            <a:custGeom>
              <a:avLst/>
              <a:gdLst>
                <a:gd name="T0" fmla="*/ 3 w 13"/>
                <a:gd name="T1" fmla="*/ 0 h 10"/>
                <a:gd name="T2" fmla="*/ 0 w 13"/>
                <a:gd name="T3" fmla="*/ 5 h 10"/>
                <a:gd name="T4" fmla="*/ 12 w 13"/>
                <a:gd name="T5" fmla="*/ 10 h 10"/>
                <a:gd name="T6" fmla="*/ 13 w 13"/>
                <a:gd name="T7" fmla="*/ 7 h 10"/>
                <a:gd name="T8" fmla="*/ 3 w 13"/>
                <a:gd name="T9" fmla="*/ 0 h 10"/>
                <a:gd name="T10" fmla="*/ 3 w 13"/>
                <a:gd name="T11" fmla="*/ 0 h 1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3"/>
                <a:gd name="T19" fmla="*/ 0 h 10"/>
                <a:gd name="T20" fmla="*/ 13 w 13"/>
                <a:gd name="T21" fmla="*/ 10 h 1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3" h="10">
                  <a:moveTo>
                    <a:pt x="3" y="0"/>
                  </a:moveTo>
                  <a:lnTo>
                    <a:pt x="0" y="5"/>
                  </a:lnTo>
                  <a:lnTo>
                    <a:pt x="12" y="10"/>
                  </a:lnTo>
                  <a:lnTo>
                    <a:pt x="13" y="7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806" name="Freeform 47"/>
            <p:cNvSpPr>
              <a:spLocks/>
            </p:cNvSpPr>
            <p:nvPr/>
          </p:nvSpPr>
          <p:spPr bwMode="auto">
            <a:xfrm>
              <a:off x="549" y="518"/>
              <a:ext cx="21" cy="14"/>
            </a:xfrm>
            <a:custGeom>
              <a:avLst/>
              <a:gdLst>
                <a:gd name="T0" fmla="*/ 2 w 21"/>
                <a:gd name="T1" fmla="*/ 0 h 14"/>
                <a:gd name="T2" fmla="*/ 0 w 21"/>
                <a:gd name="T3" fmla="*/ 5 h 14"/>
                <a:gd name="T4" fmla="*/ 18 w 21"/>
                <a:gd name="T5" fmla="*/ 14 h 14"/>
                <a:gd name="T6" fmla="*/ 21 w 21"/>
                <a:gd name="T7" fmla="*/ 9 h 14"/>
                <a:gd name="T8" fmla="*/ 3 w 21"/>
                <a:gd name="T9" fmla="*/ 0 h 14"/>
                <a:gd name="T10" fmla="*/ 2 w 21"/>
                <a:gd name="T11" fmla="*/ 0 h 1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1"/>
                <a:gd name="T19" fmla="*/ 0 h 14"/>
                <a:gd name="T20" fmla="*/ 21 w 21"/>
                <a:gd name="T21" fmla="*/ 14 h 1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" h="14">
                  <a:moveTo>
                    <a:pt x="2" y="0"/>
                  </a:moveTo>
                  <a:lnTo>
                    <a:pt x="0" y="5"/>
                  </a:lnTo>
                  <a:lnTo>
                    <a:pt x="18" y="14"/>
                  </a:lnTo>
                  <a:lnTo>
                    <a:pt x="21" y="9"/>
                  </a:lnTo>
                  <a:lnTo>
                    <a:pt x="3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807" name="Freeform 48"/>
            <p:cNvSpPr>
              <a:spLocks/>
            </p:cNvSpPr>
            <p:nvPr/>
          </p:nvSpPr>
          <p:spPr bwMode="auto">
            <a:xfrm>
              <a:off x="519" y="507"/>
              <a:ext cx="32" cy="16"/>
            </a:xfrm>
            <a:custGeom>
              <a:avLst/>
              <a:gdLst>
                <a:gd name="T0" fmla="*/ 0 w 32"/>
                <a:gd name="T1" fmla="*/ 7 h 16"/>
                <a:gd name="T2" fmla="*/ 0 w 32"/>
                <a:gd name="T3" fmla="*/ 7 h 16"/>
                <a:gd name="T4" fmla="*/ 20 w 32"/>
                <a:gd name="T5" fmla="*/ 12 h 16"/>
                <a:gd name="T6" fmla="*/ 30 w 32"/>
                <a:gd name="T7" fmla="*/ 16 h 16"/>
                <a:gd name="T8" fmla="*/ 32 w 32"/>
                <a:gd name="T9" fmla="*/ 11 h 16"/>
                <a:gd name="T10" fmla="*/ 22 w 32"/>
                <a:gd name="T11" fmla="*/ 7 h 16"/>
                <a:gd name="T12" fmla="*/ 2 w 32"/>
                <a:gd name="T13" fmla="*/ 0 h 16"/>
                <a:gd name="T14" fmla="*/ 2 w 32"/>
                <a:gd name="T15" fmla="*/ 0 h 16"/>
                <a:gd name="T16" fmla="*/ 0 w 32"/>
                <a:gd name="T17" fmla="*/ 7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2"/>
                <a:gd name="T28" fmla="*/ 0 h 16"/>
                <a:gd name="T29" fmla="*/ 32 w 32"/>
                <a:gd name="T30" fmla="*/ 16 h 1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2" h="16">
                  <a:moveTo>
                    <a:pt x="0" y="7"/>
                  </a:moveTo>
                  <a:lnTo>
                    <a:pt x="0" y="7"/>
                  </a:lnTo>
                  <a:lnTo>
                    <a:pt x="20" y="12"/>
                  </a:lnTo>
                  <a:lnTo>
                    <a:pt x="30" y="16"/>
                  </a:lnTo>
                  <a:lnTo>
                    <a:pt x="32" y="11"/>
                  </a:lnTo>
                  <a:lnTo>
                    <a:pt x="22" y="7"/>
                  </a:lnTo>
                  <a:lnTo>
                    <a:pt x="2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808" name="Freeform 49"/>
            <p:cNvSpPr>
              <a:spLocks/>
            </p:cNvSpPr>
            <p:nvPr/>
          </p:nvSpPr>
          <p:spPr bwMode="auto">
            <a:xfrm>
              <a:off x="465" y="498"/>
              <a:ext cx="56" cy="16"/>
            </a:xfrm>
            <a:custGeom>
              <a:avLst/>
              <a:gdLst>
                <a:gd name="T0" fmla="*/ 0 w 56"/>
                <a:gd name="T1" fmla="*/ 7 h 16"/>
                <a:gd name="T2" fmla="*/ 0 w 56"/>
                <a:gd name="T3" fmla="*/ 7 h 16"/>
                <a:gd name="T4" fmla="*/ 10 w 56"/>
                <a:gd name="T5" fmla="*/ 7 h 16"/>
                <a:gd name="T6" fmla="*/ 25 w 56"/>
                <a:gd name="T7" fmla="*/ 9 h 16"/>
                <a:gd name="T8" fmla="*/ 41 w 56"/>
                <a:gd name="T9" fmla="*/ 12 h 16"/>
                <a:gd name="T10" fmla="*/ 54 w 56"/>
                <a:gd name="T11" fmla="*/ 16 h 16"/>
                <a:gd name="T12" fmla="*/ 56 w 56"/>
                <a:gd name="T13" fmla="*/ 9 h 16"/>
                <a:gd name="T14" fmla="*/ 41 w 56"/>
                <a:gd name="T15" fmla="*/ 7 h 16"/>
                <a:gd name="T16" fmla="*/ 27 w 56"/>
                <a:gd name="T17" fmla="*/ 3 h 16"/>
                <a:gd name="T18" fmla="*/ 12 w 56"/>
                <a:gd name="T19" fmla="*/ 2 h 16"/>
                <a:gd name="T20" fmla="*/ 0 w 56"/>
                <a:gd name="T21" fmla="*/ 0 h 16"/>
                <a:gd name="T22" fmla="*/ 0 w 56"/>
                <a:gd name="T23" fmla="*/ 0 h 16"/>
                <a:gd name="T24" fmla="*/ 0 w 5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6"/>
                <a:gd name="T40" fmla="*/ 0 h 16"/>
                <a:gd name="T41" fmla="*/ 56 w 56"/>
                <a:gd name="T42" fmla="*/ 16 h 1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6" h="16">
                  <a:moveTo>
                    <a:pt x="0" y="7"/>
                  </a:moveTo>
                  <a:lnTo>
                    <a:pt x="0" y="7"/>
                  </a:lnTo>
                  <a:lnTo>
                    <a:pt x="10" y="7"/>
                  </a:lnTo>
                  <a:lnTo>
                    <a:pt x="25" y="9"/>
                  </a:lnTo>
                  <a:lnTo>
                    <a:pt x="41" y="12"/>
                  </a:lnTo>
                  <a:lnTo>
                    <a:pt x="54" y="16"/>
                  </a:lnTo>
                  <a:lnTo>
                    <a:pt x="56" y="9"/>
                  </a:lnTo>
                  <a:lnTo>
                    <a:pt x="41" y="7"/>
                  </a:lnTo>
                  <a:lnTo>
                    <a:pt x="27" y="3"/>
                  </a:lnTo>
                  <a:lnTo>
                    <a:pt x="12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809" name="Freeform 50"/>
            <p:cNvSpPr>
              <a:spLocks/>
            </p:cNvSpPr>
            <p:nvPr/>
          </p:nvSpPr>
          <p:spPr bwMode="auto">
            <a:xfrm>
              <a:off x="433" y="496"/>
              <a:ext cx="32" cy="9"/>
            </a:xfrm>
            <a:custGeom>
              <a:avLst/>
              <a:gdLst>
                <a:gd name="T0" fmla="*/ 5 w 32"/>
                <a:gd name="T1" fmla="*/ 4 h 9"/>
                <a:gd name="T2" fmla="*/ 5 w 32"/>
                <a:gd name="T3" fmla="*/ 4 h 9"/>
                <a:gd name="T4" fmla="*/ 13 w 32"/>
                <a:gd name="T5" fmla="*/ 7 h 9"/>
                <a:gd name="T6" fmla="*/ 32 w 32"/>
                <a:gd name="T7" fmla="*/ 9 h 9"/>
                <a:gd name="T8" fmla="*/ 32 w 32"/>
                <a:gd name="T9" fmla="*/ 2 h 9"/>
                <a:gd name="T10" fmla="*/ 13 w 32"/>
                <a:gd name="T11" fmla="*/ 0 h 9"/>
                <a:gd name="T12" fmla="*/ 0 w 32"/>
                <a:gd name="T13" fmla="*/ 4 h 9"/>
                <a:gd name="T14" fmla="*/ 0 w 32"/>
                <a:gd name="T15" fmla="*/ 4 h 9"/>
                <a:gd name="T16" fmla="*/ 5 w 32"/>
                <a:gd name="T17" fmla="*/ 4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2"/>
                <a:gd name="T28" fmla="*/ 0 h 9"/>
                <a:gd name="T29" fmla="*/ 32 w 32"/>
                <a:gd name="T30" fmla="*/ 9 h 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2" h="9">
                  <a:moveTo>
                    <a:pt x="5" y="4"/>
                  </a:moveTo>
                  <a:lnTo>
                    <a:pt x="5" y="4"/>
                  </a:lnTo>
                  <a:lnTo>
                    <a:pt x="13" y="7"/>
                  </a:lnTo>
                  <a:lnTo>
                    <a:pt x="32" y="9"/>
                  </a:lnTo>
                  <a:lnTo>
                    <a:pt x="32" y="2"/>
                  </a:lnTo>
                  <a:lnTo>
                    <a:pt x="13" y="0"/>
                  </a:lnTo>
                  <a:lnTo>
                    <a:pt x="0" y="4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810" name="Freeform 51"/>
            <p:cNvSpPr>
              <a:spLocks/>
            </p:cNvSpPr>
            <p:nvPr/>
          </p:nvSpPr>
          <p:spPr bwMode="auto">
            <a:xfrm>
              <a:off x="419" y="496"/>
              <a:ext cx="19" cy="13"/>
            </a:xfrm>
            <a:custGeom>
              <a:avLst/>
              <a:gdLst>
                <a:gd name="T0" fmla="*/ 5 w 19"/>
                <a:gd name="T1" fmla="*/ 13 h 13"/>
                <a:gd name="T2" fmla="*/ 5 w 19"/>
                <a:gd name="T3" fmla="*/ 13 h 13"/>
                <a:gd name="T4" fmla="*/ 5 w 19"/>
                <a:gd name="T5" fmla="*/ 9 h 13"/>
                <a:gd name="T6" fmla="*/ 7 w 19"/>
                <a:gd name="T7" fmla="*/ 7 h 13"/>
                <a:gd name="T8" fmla="*/ 9 w 19"/>
                <a:gd name="T9" fmla="*/ 7 h 13"/>
                <a:gd name="T10" fmla="*/ 9 w 19"/>
                <a:gd name="T11" fmla="*/ 5 h 13"/>
                <a:gd name="T12" fmla="*/ 14 w 19"/>
                <a:gd name="T13" fmla="*/ 7 h 13"/>
                <a:gd name="T14" fmla="*/ 19 w 19"/>
                <a:gd name="T15" fmla="*/ 4 h 13"/>
                <a:gd name="T16" fmla="*/ 14 w 19"/>
                <a:gd name="T17" fmla="*/ 4 h 13"/>
                <a:gd name="T18" fmla="*/ 14 w 19"/>
                <a:gd name="T19" fmla="*/ 0 h 13"/>
                <a:gd name="T20" fmla="*/ 10 w 19"/>
                <a:gd name="T21" fmla="*/ 0 h 13"/>
                <a:gd name="T22" fmla="*/ 5 w 19"/>
                <a:gd name="T23" fmla="*/ 0 h 13"/>
                <a:gd name="T24" fmla="*/ 4 w 19"/>
                <a:gd name="T25" fmla="*/ 4 h 13"/>
                <a:gd name="T26" fmla="*/ 2 w 19"/>
                <a:gd name="T27" fmla="*/ 7 h 13"/>
                <a:gd name="T28" fmla="*/ 0 w 19"/>
                <a:gd name="T29" fmla="*/ 13 h 13"/>
                <a:gd name="T30" fmla="*/ 0 w 19"/>
                <a:gd name="T31" fmla="*/ 13 h 13"/>
                <a:gd name="T32" fmla="*/ 5 w 19"/>
                <a:gd name="T33" fmla="*/ 13 h 1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9"/>
                <a:gd name="T52" fmla="*/ 0 h 13"/>
                <a:gd name="T53" fmla="*/ 19 w 19"/>
                <a:gd name="T54" fmla="*/ 13 h 1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9" h="13">
                  <a:moveTo>
                    <a:pt x="5" y="13"/>
                  </a:moveTo>
                  <a:lnTo>
                    <a:pt x="5" y="13"/>
                  </a:lnTo>
                  <a:lnTo>
                    <a:pt x="5" y="9"/>
                  </a:lnTo>
                  <a:lnTo>
                    <a:pt x="7" y="7"/>
                  </a:lnTo>
                  <a:lnTo>
                    <a:pt x="9" y="7"/>
                  </a:lnTo>
                  <a:lnTo>
                    <a:pt x="9" y="5"/>
                  </a:lnTo>
                  <a:lnTo>
                    <a:pt x="14" y="7"/>
                  </a:lnTo>
                  <a:lnTo>
                    <a:pt x="19" y="4"/>
                  </a:lnTo>
                  <a:lnTo>
                    <a:pt x="14" y="4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5" y="0"/>
                  </a:lnTo>
                  <a:lnTo>
                    <a:pt x="4" y="4"/>
                  </a:lnTo>
                  <a:lnTo>
                    <a:pt x="2" y="7"/>
                  </a:lnTo>
                  <a:lnTo>
                    <a:pt x="0" y="13"/>
                  </a:lnTo>
                  <a:lnTo>
                    <a:pt x="5" y="1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811" name="Freeform 52"/>
            <p:cNvSpPr>
              <a:spLocks/>
            </p:cNvSpPr>
            <p:nvPr/>
          </p:nvSpPr>
          <p:spPr bwMode="auto">
            <a:xfrm>
              <a:off x="419" y="509"/>
              <a:ext cx="7" cy="36"/>
            </a:xfrm>
            <a:custGeom>
              <a:avLst/>
              <a:gdLst>
                <a:gd name="T0" fmla="*/ 7 w 7"/>
                <a:gd name="T1" fmla="*/ 36 h 36"/>
                <a:gd name="T2" fmla="*/ 7 w 7"/>
                <a:gd name="T3" fmla="*/ 36 h 36"/>
                <a:gd name="T4" fmla="*/ 5 w 7"/>
                <a:gd name="T5" fmla="*/ 16 h 36"/>
                <a:gd name="T6" fmla="*/ 5 w 7"/>
                <a:gd name="T7" fmla="*/ 0 h 36"/>
                <a:gd name="T8" fmla="*/ 0 w 7"/>
                <a:gd name="T9" fmla="*/ 0 h 36"/>
                <a:gd name="T10" fmla="*/ 2 w 7"/>
                <a:gd name="T11" fmla="*/ 16 h 36"/>
                <a:gd name="T12" fmla="*/ 2 w 7"/>
                <a:gd name="T13" fmla="*/ 36 h 36"/>
                <a:gd name="T14" fmla="*/ 2 w 7"/>
                <a:gd name="T15" fmla="*/ 36 h 36"/>
                <a:gd name="T16" fmla="*/ 7 w 7"/>
                <a:gd name="T17" fmla="*/ 36 h 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"/>
                <a:gd name="T28" fmla="*/ 0 h 36"/>
                <a:gd name="T29" fmla="*/ 7 w 7"/>
                <a:gd name="T30" fmla="*/ 36 h 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" h="36">
                  <a:moveTo>
                    <a:pt x="7" y="36"/>
                  </a:moveTo>
                  <a:lnTo>
                    <a:pt x="7" y="36"/>
                  </a:lnTo>
                  <a:lnTo>
                    <a:pt x="5" y="16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6"/>
                  </a:lnTo>
                  <a:lnTo>
                    <a:pt x="2" y="36"/>
                  </a:lnTo>
                  <a:lnTo>
                    <a:pt x="7" y="3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812" name="Freeform 53"/>
            <p:cNvSpPr>
              <a:spLocks/>
            </p:cNvSpPr>
            <p:nvPr/>
          </p:nvSpPr>
          <p:spPr bwMode="auto">
            <a:xfrm>
              <a:off x="421" y="545"/>
              <a:ext cx="18" cy="112"/>
            </a:xfrm>
            <a:custGeom>
              <a:avLst/>
              <a:gdLst>
                <a:gd name="T0" fmla="*/ 18 w 18"/>
                <a:gd name="T1" fmla="*/ 110 h 112"/>
                <a:gd name="T2" fmla="*/ 18 w 18"/>
                <a:gd name="T3" fmla="*/ 110 h 112"/>
                <a:gd name="T4" fmla="*/ 13 w 18"/>
                <a:gd name="T5" fmla="*/ 84 h 112"/>
                <a:gd name="T6" fmla="*/ 10 w 18"/>
                <a:gd name="T7" fmla="*/ 56 h 112"/>
                <a:gd name="T8" fmla="*/ 8 w 18"/>
                <a:gd name="T9" fmla="*/ 27 h 112"/>
                <a:gd name="T10" fmla="*/ 5 w 18"/>
                <a:gd name="T11" fmla="*/ 0 h 112"/>
                <a:gd name="T12" fmla="*/ 0 w 18"/>
                <a:gd name="T13" fmla="*/ 0 h 112"/>
                <a:gd name="T14" fmla="*/ 2 w 18"/>
                <a:gd name="T15" fmla="*/ 29 h 112"/>
                <a:gd name="T16" fmla="*/ 5 w 18"/>
                <a:gd name="T17" fmla="*/ 56 h 112"/>
                <a:gd name="T18" fmla="*/ 8 w 18"/>
                <a:gd name="T19" fmla="*/ 84 h 112"/>
                <a:gd name="T20" fmla="*/ 12 w 18"/>
                <a:gd name="T21" fmla="*/ 112 h 112"/>
                <a:gd name="T22" fmla="*/ 12 w 18"/>
                <a:gd name="T23" fmla="*/ 112 h 112"/>
                <a:gd name="T24" fmla="*/ 18 w 18"/>
                <a:gd name="T25" fmla="*/ 110 h 1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8"/>
                <a:gd name="T40" fmla="*/ 0 h 112"/>
                <a:gd name="T41" fmla="*/ 18 w 18"/>
                <a:gd name="T42" fmla="*/ 112 h 11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8" h="112">
                  <a:moveTo>
                    <a:pt x="18" y="110"/>
                  </a:moveTo>
                  <a:lnTo>
                    <a:pt x="18" y="110"/>
                  </a:lnTo>
                  <a:lnTo>
                    <a:pt x="13" y="84"/>
                  </a:lnTo>
                  <a:lnTo>
                    <a:pt x="10" y="56"/>
                  </a:lnTo>
                  <a:lnTo>
                    <a:pt x="8" y="27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29"/>
                  </a:lnTo>
                  <a:lnTo>
                    <a:pt x="5" y="56"/>
                  </a:lnTo>
                  <a:lnTo>
                    <a:pt x="8" y="84"/>
                  </a:lnTo>
                  <a:lnTo>
                    <a:pt x="12" y="112"/>
                  </a:lnTo>
                  <a:lnTo>
                    <a:pt x="18" y="11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813" name="Freeform 54"/>
            <p:cNvSpPr>
              <a:spLocks/>
            </p:cNvSpPr>
            <p:nvPr/>
          </p:nvSpPr>
          <p:spPr bwMode="auto">
            <a:xfrm>
              <a:off x="433" y="655"/>
              <a:ext cx="16" cy="32"/>
            </a:xfrm>
            <a:custGeom>
              <a:avLst/>
              <a:gdLst>
                <a:gd name="T0" fmla="*/ 16 w 16"/>
                <a:gd name="T1" fmla="*/ 29 h 32"/>
                <a:gd name="T2" fmla="*/ 16 w 16"/>
                <a:gd name="T3" fmla="*/ 29 h 32"/>
                <a:gd name="T4" fmla="*/ 11 w 16"/>
                <a:gd name="T5" fmla="*/ 18 h 32"/>
                <a:gd name="T6" fmla="*/ 6 w 16"/>
                <a:gd name="T7" fmla="*/ 0 h 32"/>
                <a:gd name="T8" fmla="*/ 0 w 16"/>
                <a:gd name="T9" fmla="*/ 2 h 32"/>
                <a:gd name="T10" fmla="*/ 8 w 16"/>
                <a:gd name="T11" fmla="*/ 18 h 32"/>
                <a:gd name="T12" fmla="*/ 13 w 16"/>
                <a:gd name="T13" fmla="*/ 32 h 32"/>
                <a:gd name="T14" fmla="*/ 13 w 16"/>
                <a:gd name="T15" fmla="*/ 32 h 32"/>
                <a:gd name="T16" fmla="*/ 16 w 16"/>
                <a:gd name="T17" fmla="*/ 29 h 3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6"/>
                <a:gd name="T28" fmla="*/ 0 h 32"/>
                <a:gd name="T29" fmla="*/ 16 w 16"/>
                <a:gd name="T30" fmla="*/ 32 h 3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6" h="32">
                  <a:moveTo>
                    <a:pt x="16" y="29"/>
                  </a:moveTo>
                  <a:lnTo>
                    <a:pt x="16" y="29"/>
                  </a:lnTo>
                  <a:lnTo>
                    <a:pt x="11" y="18"/>
                  </a:lnTo>
                  <a:lnTo>
                    <a:pt x="6" y="0"/>
                  </a:lnTo>
                  <a:lnTo>
                    <a:pt x="0" y="2"/>
                  </a:lnTo>
                  <a:lnTo>
                    <a:pt x="8" y="18"/>
                  </a:lnTo>
                  <a:lnTo>
                    <a:pt x="13" y="32"/>
                  </a:lnTo>
                  <a:lnTo>
                    <a:pt x="16" y="2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814" name="Freeform 55"/>
            <p:cNvSpPr>
              <a:spLocks/>
            </p:cNvSpPr>
            <p:nvPr/>
          </p:nvSpPr>
          <p:spPr bwMode="auto">
            <a:xfrm>
              <a:off x="446" y="684"/>
              <a:ext cx="23" cy="23"/>
            </a:xfrm>
            <a:custGeom>
              <a:avLst/>
              <a:gdLst>
                <a:gd name="T0" fmla="*/ 16 w 23"/>
                <a:gd name="T1" fmla="*/ 23 h 23"/>
                <a:gd name="T2" fmla="*/ 19 w 23"/>
                <a:gd name="T3" fmla="*/ 19 h 23"/>
                <a:gd name="T4" fmla="*/ 3 w 23"/>
                <a:gd name="T5" fmla="*/ 0 h 23"/>
                <a:gd name="T6" fmla="*/ 0 w 23"/>
                <a:gd name="T7" fmla="*/ 3 h 23"/>
                <a:gd name="T8" fmla="*/ 14 w 23"/>
                <a:gd name="T9" fmla="*/ 23 h 23"/>
                <a:gd name="T10" fmla="*/ 16 w 23"/>
                <a:gd name="T11" fmla="*/ 23 h 23"/>
                <a:gd name="T12" fmla="*/ 16 w 23"/>
                <a:gd name="T13" fmla="*/ 23 h 23"/>
                <a:gd name="T14" fmla="*/ 23 w 23"/>
                <a:gd name="T15" fmla="*/ 23 h 23"/>
                <a:gd name="T16" fmla="*/ 19 w 23"/>
                <a:gd name="T17" fmla="*/ 19 h 23"/>
                <a:gd name="T18" fmla="*/ 16 w 23"/>
                <a:gd name="T19" fmla="*/ 23 h 2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3"/>
                <a:gd name="T31" fmla="*/ 0 h 23"/>
                <a:gd name="T32" fmla="*/ 23 w 23"/>
                <a:gd name="T33" fmla="*/ 23 h 2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3" h="23">
                  <a:moveTo>
                    <a:pt x="16" y="23"/>
                  </a:moveTo>
                  <a:lnTo>
                    <a:pt x="19" y="19"/>
                  </a:lnTo>
                  <a:lnTo>
                    <a:pt x="3" y="0"/>
                  </a:lnTo>
                  <a:lnTo>
                    <a:pt x="0" y="3"/>
                  </a:lnTo>
                  <a:lnTo>
                    <a:pt x="14" y="23"/>
                  </a:lnTo>
                  <a:lnTo>
                    <a:pt x="16" y="23"/>
                  </a:lnTo>
                  <a:lnTo>
                    <a:pt x="23" y="23"/>
                  </a:lnTo>
                  <a:lnTo>
                    <a:pt x="19" y="19"/>
                  </a:lnTo>
                  <a:lnTo>
                    <a:pt x="16" y="2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815" name="Freeform 56"/>
            <p:cNvSpPr>
              <a:spLocks/>
            </p:cNvSpPr>
            <p:nvPr/>
          </p:nvSpPr>
          <p:spPr bwMode="auto">
            <a:xfrm>
              <a:off x="339" y="702"/>
              <a:ext cx="123" cy="7"/>
            </a:xfrm>
            <a:custGeom>
              <a:avLst/>
              <a:gdLst>
                <a:gd name="T0" fmla="*/ 0 w 123"/>
                <a:gd name="T1" fmla="*/ 1 h 7"/>
                <a:gd name="T2" fmla="*/ 2 w 123"/>
                <a:gd name="T3" fmla="*/ 7 h 7"/>
                <a:gd name="T4" fmla="*/ 123 w 123"/>
                <a:gd name="T5" fmla="*/ 5 h 7"/>
                <a:gd name="T6" fmla="*/ 123 w 123"/>
                <a:gd name="T7" fmla="*/ 0 h 7"/>
                <a:gd name="T8" fmla="*/ 2 w 123"/>
                <a:gd name="T9" fmla="*/ 1 h 7"/>
                <a:gd name="T10" fmla="*/ 0 w 123"/>
                <a:gd name="T11" fmla="*/ 1 h 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3"/>
                <a:gd name="T19" fmla="*/ 0 h 7"/>
                <a:gd name="T20" fmla="*/ 123 w 123"/>
                <a:gd name="T21" fmla="*/ 7 h 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3" h="7">
                  <a:moveTo>
                    <a:pt x="0" y="1"/>
                  </a:moveTo>
                  <a:lnTo>
                    <a:pt x="2" y="7"/>
                  </a:lnTo>
                  <a:lnTo>
                    <a:pt x="123" y="5"/>
                  </a:lnTo>
                  <a:lnTo>
                    <a:pt x="123" y="0"/>
                  </a:lnTo>
                  <a:lnTo>
                    <a:pt x="2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816" name="Freeform 57"/>
            <p:cNvSpPr>
              <a:spLocks/>
            </p:cNvSpPr>
            <p:nvPr/>
          </p:nvSpPr>
          <p:spPr bwMode="auto">
            <a:xfrm>
              <a:off x="339" y="693"/>
              <a:ext cx="13" cy="16"/>
            </a:xfrm>
            <a:custGeom>
              <a:avLst/>
              <a:gdLst>
                <a:gd name="T0" fmla="*/ 8 w 13"/>
                <a:gd name="T1" fmla="*/ 0 h 16"/>
                <a:gd name="T2" fmla="*/ 8 w 13"/>
                <a:gd name="T3" fmla="*/ 0 h 16"/>
                <a:gd name="T4" fmla="*/ 2 w 13"/>
                <a:gd name="T5" fmla="*/ 9 h 16"/>
                <a:gd name="T6" fmla="*/ 0 w 13"/>
                <a:gd name="T7" fmla="*/ 10 h 16"/>
                <a:gd name="T8" fmla="*/ 2 w 13"/>
                <a:gd name="T9" fmla="*/ 16 h 16"/>
                <a:gd name="T10" fmla="*/ 5 w 13"/>
                <a:gd name="T11" fmla="*/ 12 h 16"/>
                <a:gd name="T12" fmla="*/ 13 w 13"/>
                <a:gd name="T13" fmla="*/ 5 h 16"/>
                <a:gd name="T14" fmla="*/ 13 w 13"/>
                <a:gd name="T15" fmla="*/ 5 h 16"/>
                <a:gd name="T16" fmla="*/ 8 w 13"/>
                <a:gd name="T17" fmla="*/ 0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"/>
                <a:gd name="T28" fmla="*/ 0 h 16"/>
                <a:gd name="T29" fmla="*/ 13 w 13"/>
                <a:gd name="T30" fmla="*/ 16 h 1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" h="16">
                  <a:moveTo>
                    <a:pt x="8" y="0"/>
                  </a:moveTo>
                  <a:lnTo>
                    <a:pt x="8" y="0"/>
                  </a:lnTo>
                  <a:lnTo>
                    <a:pt x="2" y="9"/>
                  </a:lnTo>
                  <a:lnTo>
                    <a:pt x="0" y="10"/>
                  </a:lnTo>
                  <a:lnTo>
                    <a:pt x="2" y="16"/>
                  </a:lnTo>
                  <a:lnTo>
                    <a:pt x="5" y="12"/>
                  </a:lnTo>
                  <a:lnTo>
                    <a:pt x="13" y="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817" name="Freeform 58"/>
            <p:cNvSpPr>
              <a:spLocks/>
            </p:cNvSpPr>
            <p:nvPr/>
          </p:nvSpPr>
          <p:spPr bwMode="auto">
            <a:xfrm>
              <a:off x="347" y="657"/>
              <a:ext cx="23" cy="41"/>
            </a:xfrm>
            <a:custGeom>
              <a:avLst/>
              <a:gdLst>
                <a:gd name="T0" fmla="*/ 17 w 23"/>
                <a:gd name="T1" fmla="*/ 0 h 41"/>
                <a:gd name="T2" fmla="*/ 17 w 23"/>
                <a:gd name="T3" fmla="*/ 0 h 41"/>
                <a:gd name="T4" fmla="*/ 9 w 23"/>
                <a:gd name="T5" fmla="*/ 23 h 41"/>
                <a:gd name="T6" fmla="*/ 0 w 23"/>
                <a:gd name="T7" fmla="*/ 36 h 41"/>
                <a:gd name="T8" fmla="*/ 5 w 23"/>
                <a:gd name="T9" fmla="*/ 41 h 41"/>
                <a:gd name="T10" fmla="*/ 13 w 23"/>
                <a:gd name="T11" fmla="*/ 25 h 41"/>
                <a:gd name="T12" fmla="*/ 23 w 23"/>
                <a:gd name="T13" fmla="*/ 1 h 41"/>
                <a:gd name="T14" fmla="*/ 23 w 23"/>
                <a:gd name="T15" fmla="*/ 1 h 41"/>
                <a:gd name="T16" fmla="*/ 17 w 23"/>
                <a:gd name="T17" fmla="*/ 0 h 4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3"/>
                <a:gd name="T28" fmla="*/ 0 h 41"/>
                <a:gd name="T29" fmla="*/ 23 w 23"/>
                <a:gd name="T30" fmla="*/ 41 h 4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3" h="41">
                  <a:moveTo>
                    <a:pt x="17" y="0"/>
                  </a:moveTo>
                  <a:lnTo>
                    <a:pt x="17" y="0"/>
                  </a:lnTo>
                  <a:lnTo>
                    <a:pt x="9" y="23"/>
                  </a:lnTo>
                  <a:lnTo>
                    <a:pt x="0" y="36"/>
                  </a:lnTo>
                  <a:lnTo>
                    <a:pt x="5" y="41"/>
                  </a:lnTo>
                  <a:lnTo>
                    <a:pt x="13" y="25"/>
                  </a:lnTo>
                  <a:lnTo>
                    <a:pt x="23" y="1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818" name="Freeform 59"/>
            <p:cNvSpPr>
              <a:spLocks/>
            </p:cNvSpPr>
            <p:nvPr/>
          </p:nvSpPr>
          <p:spPr bwMode="auto">
            <a:xfrm>
              <a:off x="364" y="619"/>
              <a:ext cx="16" cy="39"/>
            </a:xfrm>
            <a:custGeom>
              <a:avLst/>
              <a:gdLst>
                <a:gd name="T0" fmla="*/ 11 w 16"/>
                <a:gd name="T1" fmla="*/ 0 h 39"/>
                <a:gd name="T2" fmla="*/ 11 w 16"/>
                <a:gd name="T3" fmla="*/ 0 h 39"/>
                <a:gd name="T4" fmla="*/ 8 w 16"/>
                <a:gd name="T5" fmla="*/ 14 h 39"/>
                <a:gd name="T6" fmla="*/ 6 w 16"/>
                <a:gd name="T7" fmla="*/ 21 h 39"/>
                <a:gd name="T8" fmla="*/ 5 w 16"/>
                <a:gd name="T9" fmla="*/ 27 h 39"/>
                <a:gd name="T10" fmla="*/ 0 w 16"/>
                <a:gd name="T11" fmla="*/ 38 h 39"/>
                <a:gd name="T12" fmla="*/ 6 w 16"/>
                <a:gd name="T13" fmla="*/ 39 h 39"/>
                <a:gd name="T14" fmla="*/ 10 w 16"/>
                <a:gd name="T15" fmla="*/ 29 h 39"/>
                <a:gd name="T16" fmla="*/ 11 w 16"/>
                <a:gd name="T17" fmla="*/ 23 h 39"/>
                <a:gd name="T18" fmla="*/ 13 w 16"/>
                <a:gd name="T19" fmla="*/ 14 h 39"/>
                <a:gd name="T20" fmla="*/ 16 w 16"/>
                <a:gd name="T21" fmla="*/ 0 h 39"/>
                <a:gd name="T22" fmla="*/ 16 w 16"/>
                <a:gd name="T23" fmla="*/ 0 h 39"/>
                <a:gd name="T24" fmla="*/ 11 w 16"/>
                <a:gd name="T25" fmla="*/ 0 h 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"/>
                <a:gd name="T40" fmla="*/ 0 h 39"/>
                <a:gd name="T41" fmla="*/ 16 w 16"/>
                <a:gd name="T42" fmla="*/ 39 h 3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" h="39">
                  <a:moveTo>
                    <a:pt x="11" y="0"/>
                  </a:moveTo>
                  <a:lnTo>
                    <a:pt x="11" y="0"/>
                  </a:lnTo>
                  <a:lnTo>
                    <a:pt x="8" y="14"/>
                  </a:lnTo>
                  <a:lnTo>
                    <a:pt x="6" y="21"/>
                  </a:lnTo>
                  <a:lnTo>
                    <a:pt x="5" y="27"/>
                  </a:lnTo>
                  <a:lnTo>
                    <a:pt x="0" y="38"/>
                  </a:lnTo>
                  <a:lnTo>
                    <a:pt x="6" y="39"/>
                  </a:lnTo>
                  <a:lnTo>
                    <a:pt x="10" y="29"/>
                  </a:lnTo>
                  <a:lnTo>
                    <a:pt x="11" y="23"/>
                  </a:lnTo>
                  <a:lnTo>
                    <a:pt x="13" y="14"/>
                  </a:lnTo>
                  <a:lnTo>
                    <a:pt x="16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819" name="Freeform 60"/>
            <p:cNvSpPr>
              <a:spLocks/>
            </p:cNvSpPr>
            <p:nvPr/>
          </p:nvSpPr>
          <p:spPr bwMode="auto">
            <a:xfrm>
              <a:off x="375" y="561"/>
              <a:ext cx="13" cy="58"/>
            </a:xfrm>
            <a:custGeom>
              <a:avLst/>
              <a:gdLst>
                <a:gd name="T0" fmla="*/ 8 w 13"/>
                <a:gd name="T1" fmla="*/ 0 h 58"/>
                <a:gd name="T2" fmla="*/ 8 w 13"/>
                <a:gd name="T3" fmla="*/ 0 h 58"/>
                <a:gd name="T4" fmla="*/ 5 w 13"/>
                <a:gd name="T5" fmla="*/ 14 h 58"/>
                <a:gd name="T6" fmla="*/ 3 w 13"/>
                <a:gd name="T7" fmla="*/ 27 h 58"/>
                <a:gd name="T8" fmla="*/ 3 w 13"/>
                <a:gd name="T9" fmla="*/ 40 h 58"/>
                <a:gd name="T10" fmla="*/ 0 w 13"/>
                <a:gd name="T11" fmla="*/ 58 h 58"/>
                <a:gd name="T12" fmla="*/ 5 w 13"/>
                <a:gd name="T13" fmla="*/ 58 h 58"/>
                <a:gd name="T14" fmla="*/ 8 w 13"/>
                <a:gd name="T15" fmla="*/ 41 h 58"/>
                <a:gd name="T16" fmla="*/ 10 w 13"/>
                <a:gd name="T17" fmla="*/ 27 h 58"/>
                <a:gd name="T18" fmla="*/ 12 w 13"/>
                <a:gd name="T19" fmla="*/ 14 h 58"/>
                <a:gd name="T20" fmla="*/ 13 w 13"/>
                <a:gd name="T21" fmla="*/ 0 h 58"/>
                <a:gd name="T22" fmla="*/ 13 w 13"/>
                <a:gd name="T23" fmla="*/ 0 h 58"/>
                <a:gd name="T24" fmla="*/ 8 w 13"/>
                <a:gd name="T25" fmla="*/ 0 h 5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"/>
                <a:gd name="T40" fmla="*/ 0 h 58"/>
                <a:gd name="T41" fmla="*/ 13 w 13"/>
                <a:gd name="T42" fmla="*/ 58 h 5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" h="58">
                  <a:moveTo>
                    <a:pt x="8" y="0"/>
                  </a:moveTo>
                  <a:lnTo>
                    <a:pt x="8" y="0"/>
                  </a:lnTo>
                  <a:lnTo>
                    <a:pt x="5" y="14"/>
                  </a:lnTo>
                  <a:lnTo>
                    <a:pt x="3" y="27"/>
                  </a:lnTo>
                  <a:lnTo>
                    <a:pt x="3" y="40"/>
                  </a:lnTo>
                  <a:lnTo>
                    <a:pt x="0" y="58"/>
                  </a:lnTo>
                  <a:lnTo>
                    <a:pt x="5" y="58"/>
                  </a:lnTo>
                  <a:lnTo>
                    <a:pt x="8" y="41"/>
                  </a:lnTo>
                  <a:lnTo>
                    <a:pt x="10" y="27"/>
                  </a:lnTo>
                  <a:lnTo>
                    <a:pt x="12" y="14"/>
                  </a:lnTo>
                  <a:lnTo>
                    <a:pt x="13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820" name="Freeform 61"/>
            <p:cNvSpPr>
              <a:spLocks/>
            </p:cNvSpPr>
            <p:nvPr/>
          </p:nvSpPr>
          <p:spPr bwMode="auto">
            <a:xfrm>
              <a:off x="383" y="512"/>
              <a:ext cx="7" cy="49"/>
            </a:xfrm>
            <a:custGeom>
              <a:avLst/>
              <a:gdLst>
                <a:gd name="T0" fmla="*/ 0 w 7"/>
                <a:gd name="T1" fmla="*/ 2 h 49"/>
                <a:gd name="T2" fmla="*/ 0 w 7"/>
                <a:gd name="T3" fmla="*/ 2 h 49"/>
                <a:gd name="T4" fmla="*/ 2 w 7"/>
                <a:gd name="T5" fmla="*/ 9 h 49"/>
                <a:gd name="T6" fmla="*/ 2 w 7"/>
                <a:gd name="T7" fmla="*/ 20 h 49"/>
                <a:gd name="T8" fmla="*/ 2 w 7"/>
                <a:gd name="T9" fmla="*/ 33 h 49"/>
                <a:gd name="T10" fmla="*/ 0 w 7"/>
                <a:gd name="T11" fmla="*/ 49 h 49"/>
                <a:gd name="T12" fmla="*/ 5 w 7"/>
                <a:gd name="T13" fmla="*/ 49 h 49"/>
                <a:gd name="T14" fmla="*/ 7 w 7"/>
                <a:gd name="T15" fmla="*/ 33 h 49"/>
                <a:gd name="T16" fmla="*/ 7 w 7"/>
                <a:gd name="T17" fmla="*/ 20 h 49"/>
                <a:gd name="T18" fmla="*/ 7 w 7"/>
                <a:gd name="T19" fmla="*/ 7 h 49"/>
                <a:gd name="T20" fmla="*/ 5 w 7"/>
                <a:gd name="T21" fmla="*/ 0 h 49"/>
                <a:gd name="T22" fmla="*/ 5 w 7"/>
                <a:gd name="T23" fmla="*/ 0 h 49"/>
                <a:gd name="T24" fmla="*/ 0 w 7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"/>
                <a:gd name="T40" fmla="*/ 0 h 49"/>
                <a:gd name="T41" fmla="*/ 7 w 7"/>
                <a:gd name="T42" fmla="*/ 49 h 4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" h="49">
                  <a:moveTo>
                    <a:pt x="0" y="2"/>
                  </a:moveTo>
                  <a:lnTo>
                    <a:pt x="0" y="2"/>
                  </a:lnTo>
                  <a:lnTo>
                    <a:pt x="2" y="9"/>
                  </a:lnTo>
                  <a:lnTo>
                    <a:pt x="2" y="20"/>
                  </a:lnTo>
                  <a:lnTo>
                    <a:pt x="2" y="33"/>
                  </a:lnTo>
                  <a:lnTo>
                    <a:pt x="0" y="49"/>
                  </a:lnTo>
                  <a:lnTo>
                    <a:pt x="5" y="49"/>
                  </a:lnTo>
                  <a:lnTo>
                    <a:pt x="7" y="33"/>
                  </a:lnTo>
                  <a:lnTo>
                    <a:pt x="7" y="20"/>
                  </a:lnTo>
                  <a:lnTo>
                    <a:pt x="7" y="7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821" name="Freeform 62"/>
            <p:cNvSpPr>
              <a:spLocks/>
            </p:cNvSpPr>
            <p:nvPr/>
          </p:nvSpPr>
          <p:spPr bwMode="auto">
            <a:xfrm>
              <a:off x="382" y="498"/>
              <a:ext cx="6" cy="16"/>
            </a:xfrm>
            <a:custGeom>
              <a:avLst/>
              <a:gdLst>
                <a:gd name="T0" fmla="*/ 0 w 6"/>
                <a:gd name="T1" fmla="*/ 7 h 16"/>
                <a:gd name="T2" fmla="*/ 0 w 6"/>
                <a:gd name="T3" fmla="*/ 7 h 16"/>
                <a:gd name="T4" fmla="*/ 3 w 6"/>
                <a:gd name="T5" fmla="*/ 7 h 16"/>
                <a:gd name="T6" fmla="*/ 1 w 6"/>
                <a:gd name="T7" fmla="*/ 5 h 16"/>
                <a:gd name="T8" fmla="*/ 1 w 6"/>
                <a:gd name="T9" fmla="*/ 9 h 16"/>
                <a:gd name="T10" fmla="*/ 1 w 6"/>
                <a:gd name="T11" fmla="*/ 16 h 16"/>
                <a:gd name="T12" fmla="*/ 6 w 6"/>
                <a:gd name="T13" fmla="*/ 14 h 16"/>
                <a:gd name="T14" fmla="*/ 6 w 6"/>
                <a:gd name="T15" fmla="*/ 9 h 16"/>
                <a:gd name="T16" fmla="*/ 6 w 6"/>
                <a:gd name="T17" fmla="*/ 7 h 16"/>
                <a:gd name="T18" fmla="*/ 6 w 6"/>
                <a:gd name="T19" fmla="*/ 2 h 16"/>
                <a:gd name="T20" fmla="*/ 0 w 6"/>
                <a:gd name="T21" fmla="*/ 0 h 16"/>
                <a:gd name="T22" fmla="*/ 0 w 6"/>
                <a:gd name="T23" fmla="*/ 0 h 16"/>
                <a:gd name="T24" fmla="*/ 0 w 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"/>
                <a:gd name="T40" fmla="*/ 0 h 16"/>
                <a:gd name="T41" fmla="*/ 6 w 6"/>
                <a:gd name="T42" fmla="*/ 16 h 1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" h="16">
                  <a:moveTo>
                    <a:pt x="0" y="7"/>
                  </a:moveTo>
                  <a:lnTo>
                    <a:pt x="0" y="7"/>
                  </a:lnTo>
                  <a:lnTo>
                    <a:pt x="3" y="7"/>
                  </a:lnTo>
                  <a:lnTo>
                    <a:pt x="1" y="5"/>
                  </a:lnTo>
                  <a:lnTo>
                    <a:pt x="1" y="9"/>
                  </a:lnTo>
                  <a:lnTo>
                    <a:pt x="1" y="16"/>
                  </a:lnTo>
                  <a:lnTo>
                    <a:pt x="6" y="14"/>
                  </a:lnTo>
                  <a:lnTo>
                    <a:pt x="6" y="9"/>
                  </a:lnTo>
                  <a:lnTo>
                    <a:pt x="6" y="7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822" name="Freeform 63"/>
            <p:cNvSpPr>
              <a:spLocks/>
            </p:cNvSpPr>
            <p:nvPr/>
          </p:nvSpPr>
          <p:spPr bwMode="auto">
            <a:xfrm>
              <a:off x="352" y="496"/>
              <a:ext cx="30" cy="9"/>
            </a:xfrm>
            <a:custGeom>
              <a:avLst/>
              <a:gdLst>
                <a:gd name="T0" fmla="*/ 0 w 30"/>
                <a:gd name="T1" fmla="*/ 7 h 9"/>
                <a:gd name="T2" fmla="*/ 0 w 30"/>
                <a:gd name="T3" fmla="*/ 7 h 9"/>
                <a:gd name="T4" fmla="*/ 18 w 30"/>
                <a:gd name="T5" fmla="*/ 7 h 9"/>
                <a:gd name="T6" fmla="*/ 23 w 30"/>
                <a:gd name="T7" fmla="*/ 7 h 9"/>
                <a:gd name="T8" fmla="*/ 26 w 30"/>
                <a:gd name="T9" fmla="*/ 9 h 9"/>
                <a:gd name="T10" fmla="*/ 30 w 30"/>
                <a:gd name="T11" fmla="*/ 9 h 9"/>
                <a:gd name="T12" fmla="*/ 30 w 30"/>
                <a:gd name="T13" fmla="*/ 2 h 9"/>
                <a:gd name="T14" fmla="*/ 26 w 30"/>
                <a:gd name="T15" fmla="*/ 2 h 9"/>
                <a:gd name="T16" fmla="*/ 23 w 30"/>
                <a:gd name="T17" fmla="*/ 2 h 9"/>
                <a:gd name="T18" fmla="*/ 18 w 30"/>
                <a:gd name="T19" fmla="*/ 0 h 9"/>
                <a:gd name="T20" fmla="*/ 0 w 30"/>
                <a:gd name="T21" fmla="*/ 0 h 9"/>
                <a:gd name="T22" fmla="*/ 0 w 30"/>
                <a:gd name="T23" fmla="*/ 0 h 9"/>
                <a:gd name="T24" fmla="*/ 0 w 30"/>
                <a:gd name="T25" fmla="*/ 7 h 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0"/>
                <a:gd name="T40" fmla="*/ 0 h 9"/>
                <a:gd name="T41" fmla="*/ 30 w 30"/>
                <a:gd name="T42" fmla="*/ 9 h 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0" h="9">
                  <a:moveTo>
                    <a:pt x="0" y="7"/>
                  </a:moveTo>
                  <a:lnTo>
                    <a:pt x="0" y="7"/>
                  </a:lnTo>
                  <a:lnTo>
                    <a:pt x="18" y="7"/>
                  </a:lnTo>
                  <a:lnTo>
                    <a:pt x="23" y="7"/>
                  </a:lnTo>
                  <a:lnTo>
                    <a:pt x="26" y="9"/>
                  </a:lnTo>
                  <a:lnTo>
                    <a:pt x="30" y="9"/>
                  </a:lnTo>
                  <a:lnTo>
                    <a:pt x="30" y="2"/>
                  </a:lnTo>
                  <a:lnTo>
                    <a:pt x="26" y="2"/>
                  </a:lnTo>
                  <a:lnTo>
                    <a:pt x="23" y="2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823" name="Freeform 64"/>
            <p:cNvSpPr>
              <a:spLocks/>
            </p:cNvSpPr>
            <p:nvPr/>
          </p:nvSpPr>
          <p:spPr bwMode="auto">
            <a:xfrm>
              <a:off x="287" y="496"/>
              <a:ext cx="65" cy="16"/>
            </a:xfrm>
            <a:custGeom>
              <a:avLst/>
              <a:gdLst>
                <a:gd name="T0" fmla="*/ 1 w 65"/>
                <a:gd name="T1" fmla="*/ 16 h 16"/>
                <a:gd name="T2" fmla="*/ 1 w 65"/>
                <a:gd name="T3" fmla="*/ 16 h 16"/>
                <a:gd name="T4" fmla="*/ 16 w 65"/>
                <a:gd name="T5" fmla="*/ 11 h 16"/>
                <a:gd name="T6" fmla="*/ 29 w 65"/>
                <a:gd name="T7" fmla="*/ 9 h 16"/>
                <a:gd name="T8" fmla="*/ 46 w 65"/>
                <a:gd name="T9" fmla="*/ 9 h 16"/>
                <a:gd name="T10" fmla="*/ 65 w 65"/>
                <a:gd name="T11" fmla="*/ 7 h 16"/>
                <a:gd name="T12" fmla="*/ 65 w 65"/>
                <a:gd name="T13" fmla="*/ 0 h 16"/>
                <a:gd name="T14" fmla="*/ 46 w 65"/>
                <a:gd name="T15" fmla="*/ 2 h 16"/>
                <a:gd name="T16" fmla="*/ 29 w 65"/>
                <a:gd name="T17" fmla="*/ 4 h 16"/>
                <a:gd name="T18" fmla="*/ 16 w 65"/>
                <a:gd name="T19" fmla="*/ 7 h 16"/>
                <a:gd name="T20" fmla="*/ 0 w 65"/>
                <a:gd name="T21" fmla="*/ 9 h 16"/>
                <a:gd name="T22" fmla="*/ 0 w 65"/>
                <a:gd name="T23" fmla="*/ 9 h 16"/>
                <a:gd name="T24" fmla="*/ 1 w 65"/>
                <a:gd name="T25" fmla="*/ 16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5"/>
                <a:gd name="T40" fmla="*/ 0 h 16"/>
                <a:gd name="T41" fmla="*/ 65 w 65"/>
                <a:gd name="T42" fmla="*/ 16 h 1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5" h="16">
                  <a:moveTo>
                    <a:pt x="1" y="16"/>
                  </a:moveTo>
                  <a:lnTo>
                    <a:pt x="1" y="16"/>
                  </a:lnTo>
                  <a:lnTo>
                    <a:pt x="16" y="11"/>
                  </a:lnTo>
                  <a:lnTo>
                    <a:pt x="29" y="9"/>
                  </a:lnTo>
                  <a:lnTo>
                    <a:pt x="46" y="9"/>
                  </a:lnTo>
                  <a:lnTo>
                    <a:pt x="65" y="7"/>
                  </a:lnTo>
                  <a:lnTo>
                    <a:pt x="65" y="0"/>
                  </a:lnTo>
                  <a:lnTo>
                    <a:pt x="46" y="2"/>
                  </a:lnTo>
                  <a:lnTo>
                    <a:pt x="29" y="4"/>
                  </a:lnTo>
                  <a:lnTo>
                    <a:pt x="16" y="7"/>
                  </a:lnTo>
                  <a:lnTo>
                    <a:pt x="0" y="9"/>
                  </a:lnTo>
                  <a:lnTo>
                    <a:pt x="1" y="1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824" name="Freeform 65"/>
            <p:cNvSpPr>
              <a:spLocks/>
            </p:cNvSpPr>
            <p:nvPr/>
          </p:nvSpPr>
          <p:spPr bwMode="auto">
            <a:xfrm>
              <a:off x="246" y="505"/>
              <a:ext cx="42" cy="22"/>
            </a:xfrm>
            <a:custGeom>
              <a:avLst/>
              <a:gdLst>
                <a:gd name="T0" fmla="*/ 1 w 42"/>
                <a:gd name="T1" fmla="*/ 22 h 22"/>
                <a:gd name="T2" fmla="*/ 1 w 42"/>
                <a:gd name="T3" fmla="*/ 22 h 22"/>
                <a:gd name="T4" fmla="*/ 9 w 42"/>
                <a:gd name="T5" fmla="*/ 18 h 22"/>
                <a:gd name="T6" fmla="*/ 18 w 42"/>
                <a:gd name="T7" fmla="*/ 14 h 22"/>
                <a:gd name="T8" fmla="*/ 26 w 42"/>
                <a:gd name="T9" fmla="*/ 9 h 22"/>
                <a:gd name="T10" fmla="*/ 42 w 42"/>
                <a:gd name="T11" fmla="*/ 7 h 22"/>
                <a:gd name="T12" fmla="*/ 41 w 42"/>
                <a:gd name="T13" fmla="*/ 0 h 22"/>
                <a:gd name="T14" fmla="*/ 26 w 42"/>
                <a:gd name="T15" fmla="*/ 5 h 22"/>
                <a:gd name="T16" fmla="*/ 14 w 42"/>
                <a:gd name="T17" fmla="*/ 9 h 22"/>
                <a:gd name="T18" fmla="*/ 6 w 42"/>
                <a:gd name="T19" fmla="*/ 13 h 22"/>
                <a:gd name="T20" fmla="*/ 0 w 42"/>
                <a:gd name="T21" fmla="*/ 18 h 22"/>
                <a:gd name="T22" fmla="*/ 0 w 42"/>
                <a:gd name="T23" fmla="*/ 18 h 22"/>
                <a:gd name="T24" fmla="*/ 1 w 42"/>
                <a:gd name="T25" fmla="*/ 22 h 2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2"/>
                <a:gd name="T40" fmla="*/ 0 h 22"/>
                <a:gd name="T41" fmla="*/ 42 w 42"/>
                <a:gd name="T42" fmla="*/ 22 h 2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2" h="22">
                  <a:moveTo>
                    <a:pt x="1" y="22"/>
                  </a:moveTo>
                  <a:lnTo>
                    <a:pt x="1" y="22"/>
                  </a:lnTo>
                  <a:lnTo>
                    <a:pt x="9" y="18"/>
                  </a:lnTo>
                  <a:lnTo>
                    <a:pt x="18" y="14"/>
                  </a:lnTo>
                  <a:lnTo>
                    <a:pt x="26" y="9"/>
                  </a:lnTo>
                  <a:lnTo>
                    <a:pt x="42" y="7"/>
                  </a:lnTo>
                  <a:lnTo>
                    <a:pt x="41" y="0"/>
                  </a:lnTo>
                  <a:lnTo>
                    <a:pt x="26" y="5"/>
                  </a:lnTo>
                  <a:lnTo>
                    <a:pt x="14" y="9"/>
                  </a:lnTo>
                  <a:lnTo>
                    <a:pt x="6" y="13"/>
                  </a:lnTo>
                  <a:lnTo>
                    <a:pt x="0" y="18"/>
                  </a:lnTo>
                  <a:lnTo>
                    <a:pt x="1" y="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825" name="Freeform 66"/>
            <p:cNvSpPr>
              <a:spLocks/>
            </p:cNvSpPr>
            <p:nvPr/>
          </p:nvSpPr>
          <p:spPr bwMode="auto">
            <a:xfrm>
              <a:off x="226" y="523"/>
              <a:ext cx="21" cy="14"/>
            </a:xfrm>
            <a:custGeom>
              <a:avLst/>
              <a:gdLst>
                <a:gd name="T0" fmla="*/ 0 w 21"/>
                <a:gd name="T1" fmla="*/ 11 h 14"/>
                <a:gd name="T2" fmla="*/ 0 w 21"/>
                <a:gd name="T3" fmla="*/ 11 h 14"/>
                <a:gd name="T4" fmla="*/ 3 w 21"/>
                <a:gd name="T5" fmla="*/ 14 h 14"/>
                <a:gd name="T6" fmla="*/ 10 w 21"/>
                <a:gd name="T7" fmla="*/ 11 h 14"/>
                <a:gd name="T8" fmla="*/ 16 w 21"/>
                <a:gd name="T9" fmla="*/ 9 h 14"/>
                <a:gd name="T10" fmla="*/ 21 w 21"/>
                <a:gd name="T11" fmla="*/ 4 h 14"/>
                <a:gd name="T12" fmla="*/ 20 w 21"/>
                <a:gd name="T13" fmla="*/ 0 h 14"/>
                <a:gd name="T14" fmla="*/ 13 w 21"/>
                <a:gd name="T15" fmla="*/ 2 h 14"/>
                <a:gd name="T16" fmla="*/ 8 w 21"/>
                <a:gd name="T17" fmla="*/ 7 h 14"/>
                <a:gd name="T18" fmla="*/ 2 w 21"/>
                <a:gd name="T19" fmla="*/ 9 h 14"/>
                <a:gd name="T20" fmla="*/ 3 w 21"/>
                <a:gd name="T21" fmla="*/ 11 h 14"/>
                <a:gd name="T22" fmla="*/ 3 w 21"/>
                <a:gd name="T23" fmla="*/ 11 h 14"/>
                <a:gd name="T24" fmla="*/ 0 w 21"/>
                <a:gd name="T25" fmla="*/ 11 h 1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"/>
                <a:gd name="T40" fmla="*/ 0 h 14"/>
                <a:gd name="T41" fmla="*/ 21 w 21"/>
                <a:gd name="T42" fmla="*/ 14 h 1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" h="14">
                  <a:moveTo>
                    <a:pt x="0" y="11"/>
                  </a:moveTo>
                  <a:lnTo>
                    <a:pt x="0" y="11"/>
                  </a:lnTo>
                  <a:lnTo>
                    <a:pt x="3" y="14"/>
                  </a:lnTo>
                  <a:lnTo>
                    <a:pt x="10" y="11"/>
                  </a:lnTo>
                  <a:lnTo>
                    <a:pt x="16" y="9"/>
                  </a:lnTo>
                  <a:lnTo>
                    <a:pt x="21" y="4"/>
                  </a:lnTo>
                  <a:lnTo>
                    <a:pt x="20" y="0"/>
                  </a:lnTo>
                  <a:lnTo>
                    <a:pt x="13" y="2"/>
                  </a:lnTo>
                  <a:lnTo>
                    <a:pt x="8" y="7"/>
                  </a:lnTo>
                  <a:lnTo>
                    <a:pt x="2" y="9"/>
                  </a:lnTo>
                  <a:lnTo>
                    <a:pt x="3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826" name="Freeform 67"/>
            <p:cNvSpPr>
              <a:spLocks/>
            </p:cNvSpPr>
            <p:nvPr/>
          </p:nvSpPr>
          <p:spPr bwMode="auto">
            <a:xfrm>
              <a:off x="226" y="415"/>
              <a:ext cx="5" cy="119"/>
            </a:xfrm>
            <a:custGeom>
              <a:avLst/>
              <a:gdLst>
                <a:gd name="T0" fmla="*/ 5 w 5"/>
                <a:gd name="T1" fmla="*/ 0 h 119"/>
                <a:gd name="T2" fmla="*/ 0 w 5"/>
                <a:gd name="T3" fmla="*/ 0 h 119"/>
                <a:gd name="T4" fmla="*/ 0 w 5"/>
                <a:gd name="T5" fmla="*/ 119 h 119"/>
                <a:gd name="T6" fmla="*/ 3 w 5"/>
                <a:gd name="T7" fmla="*/ 119 h 119"/>
                <a:gd name="T8" fmla="*/ 5 w 5"/>
                <a:gd name="T9" fmla="*/ 0 h 119"/>
                <a:gd name="T10" fmla="*/ 5 w 5"/>
                <a:gd name="T11" fmla="*/ 0 h 1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"/>
                <a:gd name="T19" fmla="*/ 0 h 119"/>
                <a:gd name="T20" fmla="*/ 5 w 5"/>
                <a:gd name="T21" fmla="*/ 119 h 11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" h="119">
                  <a:moveTo>
                    <a:pt x="5" y="0"/>
                  </a:moveTo>
                  <a:lnTo>
                    <a:pt x="0" y="0"/>
                  </a:lnTo>
                  <a:lnTo>
                    <a:pt x="0" y="119"/>
                  </a:lnTo>
                  <a:lnTo>
                    <a:pt x="3" y="119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827" name="Freeform 68"/>
            <p:cNvSpPr>
              <a:spLocks/>
            </p:cNvSpPr>
            <p:nvPr/>
          </p:nvSpPr>
          <p:spPr bwMode="auto">
            <a:xfrm>
              <a:off x="226" y="415"/>
              <a:ext cx="20" cy="18"/>
            </a:xfrm>
            <a:custGeom>
              <a:avLst/>
              <a:gdLst>
                <a:gd name="T0" fmla="*/ 20 w 20"/>
                <a:gd name="T1" fmla="*/ 11 h 18"/>
                <a:gd name="T2" fmla="*/ 20 w 20"/>
                <a:gd name="T3" fmla="*/ 11 h 18"/>
                <a:gd name="T4" fmla="*/ 7 w 20"/>
                <a:gd name="T5" fmla="*/ 2 h 18"/>
                <a:gd name="T6" fmla="*/ 5 w 20"/>
                <a:gd name="T7" fmla="*/ 0 h 18"/>
                <a:gd name="T8" fmla="*/ 0 w 20"/>
                <a:gd name="T9" fmla="*/ 2 h 18"/>
                <a:gd name="T10" fmla="*/ 3 w 20"/>
                <a:gd name="T11" fmla="*/ 7 h 18"/>
                <a:gd name="T12" fmla="*/ 20 w 20"/>
                <a:gd name="T13" fmla="*/ 18 h 18"/>
                <a:gd name="T14" fmla="*/ 20 w 20"/>
                <a:gd name="T15" fmla="*/ 18 h 18"/>
                <a:gd name="T16" fmla="*/ 20 w 20"/>
                <a:gd name="T17" fmla="*/ 11 h 1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0"/>
                <a:gd name="T28" fmla="*/ 0 h 18"/>
                <a:gd name="T29" fmla="*/ 20 w 20"/>
                <a:gd name="T30" fmla="*/ 18 h 1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0" h="18">
                  <a:moveTo>
                    <a:pt x="20" y="11"/>
                  </a:moveTo>
                  <a:lnTo>
                    <a:pt x="20" y="11"/>
                  </a:lnTo>
                  <a:lnTo>
                    <a:pt x="7" y="2"/>
                  </a:lnTo>
                  <a:lnTo>
                    <a:pt x="5" y="0"/>
                  </a:lnTo>
                  <a:lnTo>
                    <a:pt x="0" y="2"/>
                  </a:lnTo>
                  <a:lnTo>
                    <a:pt x="3" y="7"/>
                  </a:lnTo>
                  <a:lnTo>
                    <a:pt x="20" y="18"/>
                  </a:lnTo>
                  <a:lnTo>
                    <a:pt x="2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828" name="Freeform 69"/>
            <p:cNvSpPr>
              <a:spLocks/>
            </p:cNvSpPr>
            <p:nvPr/>
          </p:nvSpPr>
          <p:spPr bwMode="auto">
            <a:xfrm>
              <a:off x="246" y="426"/>
              <a:ext cx="36" cy="23"/>
            </a:xfrm>
            <a:custGeom>
              <a:avLst/>
              <a:gdLst>
                <a:gd name="T0" fmla="*/ 36 w 36"/>
                <a:gd name="T1" fmla="*/ 19 h 23"/>
                <a:gd name="T2" fmla="*/ 36 w 36"/>
                <a:gd name="T3" fmla="*/ 19 h 23"/>
                <a:gd name="T4" fmla="*/ 19 w 36"/>
                <a:gd name="T5" fmla="*/ 10 h 23"/>
                <a:gd name="T6" fmla="*/ 0 w 36"/>
                <a:gd name="T7" fmla="*/ 0 h 23"/>
                <a:gd name="T8" fmla="*/ 0 w 36"/>
                <a:gd name="T9" fmla="*/ 7 h 23"/>
                <a:gd name="T10" fmla="*/ 18 w 36"/>
                <a:gd name="T11" fmla="*/ 18 h 23"/>
                <a:gd name="T12" fmla="*/ 34 w 36"/>
                <a:gd name="T13" fmla="*/ 23 h 23"/>
                <a:gd name="T14" fmla="*/ 34 w 36"/>
                <a:gd name="T15" fmla="*/ 23 h 23"/>
                <a:gd name="T16" fmla="*/ 36 w 36"/>
                <a:gd name="T17" fmla="*/ 19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6"/>
                <a:gd name="T28" fmla="*/ 0 h 23"/>
                <a:gd name="T29" fmla="*/ 36 w 36"/>
                <a:gd name="T30" fmla="*/ 23 h 2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6" h="23">
                  <a:moveTo>
                    <a:pt x="36" y="19"/>
                  </a:moveTo>
                  <a:lnTo>
                    <a:pt x="36" y="19"/>
                  </a:lnTo>
                  <a:lnTo>
                    <a:pt x="19" y="10"/>
                  </a:lnTo>
                  <a:lnTo>
                    <a:pt x="0" y="0"/>
                  </a:lnTo>
                  <a:lnTo>
                    <a:pt x="0" y="7"/>
                  </a:lnTo>
                  <a:lnTo>
                    <a:pt x="18" y="18"/>
                  </a:lnTo>
                  <a:lnTo>
                    <a:pt x="34" y="23"/>
                  </a:lnTo>
                  <a:lnTo>
                    <a:pt x="36" y="1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829" name="Freeform 70"/>
            <p:cNvSpPr>
              <a:spLocks/>
            </p:cNvSpPr>
            <p:nvPr/>
          </p:nvSpPr>
          <p:spPr bwMode="auto">
            <a:xfrm>
              <a:off x="280" y="445"/>
              <a:ext cx="30" cy="13"/>
            </a:xfrm>
            <a:custGeom>
              <a:avLst/>
              <a:gdLst>
                <a:gd name="T0" fmla="*/ 30 w 30"/>
                <a:gd name="T1" fmla="*/ 8 h 13"/>
                <a:gd name="T2" fmla="*/ 30 w 30"/>
                <a:gd name="T3" fmla="*/ 8 h 13"/>
                <a:gd name="T4" fmla="*/ 15 w 30"/>
                <a:gd name="T5" fmla="*/ 4 h 13"/>
                <a:gd name="T6" fmla="*/ 2 w 30"/>
                <a:gd name="T7" fmla="*/ 0 h 13"/>
                <a:gd name="T8" fmla="*/ 0 w 30"/>
                <a:gd name="T9" fmla="*/ 4 h 13"/>
                <a:gd name="T10" fmla="*/ 13 w 30"/>
                <a:gd name="T11" fmla="*/ 9 h 13"/>
                <a:gd name="T12" fmla="*/ 28 w 30"/>
                <a:gd name="T13" fmla="*/ 13 h 13"/>
                <a:gd name="T14" fmla="*/ 28 w 30"/>
                <a:gd name="T15" fmla="*/ 13 h 13"/>
                <a:gd name="T16" fmla="*/ 30 w 30"/>
                <a:gd name="T17" fmla="*/ 8 h 1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0"/>
                <a:gd name="T28" fmla="*/ 0 h 13"/>
                <a:gd name="T29" fmla="*/ 30 w 30"/>
                <a:gd name="T30" fmla="*/ 13 h 1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0" h="13">
                  <a:moveTo>
                    <a:pt x="30" y="8"/>
                  </a:moveTo>
                  <a:lnTo>
                    <a:pt x="30" y="8"/>
                  </a:lnTo>
                  <a:lnTo>
                    <a:pt x="15" y="4"/>
                  </a:lnTo>
                  <a:lnTo>
                    <a:pt x="2" y="0"/>
                  </a:lnTo>
                  <a:lnTo>
                    <a:pt x="0" y="4"/>
                  </a:lnTo>
                  <a:lnTo>
                    <a:pt x="13" y="9"/>
                  </a:lnTo>
                  <a:lnTo>
                    <a:pt x="28" y="13"/>
                  </a:lnTo>
                  <a:lnTo>
                    <a:pt x="30" y="8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830" name="Freeform 71"/>
            <p:cNvSpPr>
              <a:spLocks/>
            </p:cNvSpPr>
            <p:nvPr/>
          </p:nvSpPr>
          <p:spPr bwMode="auto">
            <a:xfrm>
              <a:off x="308" y="453"/>
              <a:ext cx="41" cy="9"/>
            </a:xfrm>
            <a:custGeom>
              <a:avLst/>
              <a:gdLst>
                <a:gd name="T0" fmla="*/ 41 w 41"/>
                <a:gd name="T1" fmla="*/ 1 h 9"/>
                <a:gd name="T2" fmla="*/ 41 w 41"/>
                <a:gd name="T3" fmla="*/ 1 h 9"/>
                <a:gd name="T4" fmla="*/ 21 w 41"/>
                <a:gd name="T5" fmla="*/ 1 h 9"/>
                <a:gd name="T6" fmla="*/ 2 w 41"/>
                <a:gd name="T7" fmla="*/ 0 h 9"/>
                <a:gd name="T8" fmla="*/ 0 w 41"/>
                <a:gd name="T9" fmla="*/ 5 h 9"/>
                <a:gd name="T10" fmla="*/ 20 w 41"/>
                <a:gd name="T11" fmla="*/ 9 h 9"/>
                <a:gd name="T12" fmla="*/ 41 w 41"/>
                <a:gd name="T13" fmla="*/ 9 h 9"/>
                <a:gd name="T14" fmla="*/ 41 w 41"/>
                <a:gd name="T15" fmla="*/ 9 h 9"/>
                <a:gd name="T16" fmla="*/ 41 w 41"/>
                <a:gd name="T17" fmla="*/ 1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1"/>
                <a:gd name="T28" fmla="*/ 0 h 9"/>
                <a:gd name="T29" fmla="*/ 41 w 41"/>
                <a:gd name="T30" fmla="*/ 9 h 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1" h="9">
                  <a:moveTo>
                    <a:pt x="41" y="1"/>
                  </a:moveTo>
                  <a:lnTo>
                    <a:pt x="41" y="1"/>
                  </a:lnTo>
                  <a:lnTo>
                    <a:pt x="21" y="1"/>
                  </a:lnTo>
                  <a:lnTo>
                    <a:pt x="2" y="0"/>
                  </a:lnTo>
                  <a:lnTo>
                    <a:pt x="0" y="5"/>
                  </a:lnTo>
                  <a:lnTo>
                    <a:pt x="20" y="9"/>
                  </a:lnTo>
                  <a:lnTo>
                    <a:pt x="41" y="9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831" name="Freeform 72"/>
            <p:cNvSpPr>
              <a:spLocks/>
            </p:cNvSpPr>
            <p:nvPr/>
          </p:nvSpPr>
          <p:spPr bwMode="auto">
            <a:xfrm>
              <a:off x="349" y="449"/>
              <a:ext cx="39" cy="13"/>
            </a:xfrm>
            <a:custGeom>
              <a:avLst/>
              <a:gdLst>
                <a:gd name="T0" fmla="*/ 36 w 39"/>
                <a:gd name="T1" fmla="*/ 0 h 13"/>
                <a:gd name="T2" fmla="*/ 36 w 39"/>
                <a:gd name="T3" fmla="*/ 0 h 13"/>
                <a:gd name="T4" fmla="*/ 28 w 39"/>
                <a:gd name="T5" fmla="*/ 5 h 13"/>
                <a:gd name="T6" fmla="*/ 20 w 39"/>
                <a:gd name="T7" fmla="*/ 7 h 13"/>
                <a:gd name="T8" fmla="*/ 10 w 39"/>
                <a:gd name="T9" fmla="*/ 7 h 13"/>
                <a:gd name="T10" fmla="*/ 0 w 39"/>
                <a:gd name="T11" fmla="*/ 5 h 13"/>
                <a:gd name="T12" fmla="*/ 0 w 39"/>
                <a:gd name="T13" fmla="*/ 13 h 13"/>
                <a:gd name="T14" fmla="*/ 10 w 39"/>
                <a:gd name="T15" fmla="*/ 13 h 13"/>
                <a:gd name="T16" fmla="*/ 20 w 39"/>
                <a:gd name="T17" fmla="*/ 13 h 13"/>
                <a:gd name="T18" fmla="*/ 29 w 39"/>
                <a:gd name="T19" fmla="*/ 11 h 13"/>
                <a:gd name="T20" fmla="*/ 39 w 39"/>
                <a:gd name="T21" fmla="*/ 5 h 13"/>
                <a:gd name="T22" fmla="*/ 39 w 39"/>
                <a:gd name="T23" fmla="*/ 5 h 13"/>
                <a:gd name="T24" fmla="*/ 36 w 39"/>
                <a:gd name="T25" fmla="*/ 0 h 1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9"/>
                <a:gd name="T40" fmla="*/ 0 h 13"/>
                <a:gd name="T41" fmla="*/ 39 w 39"/>
                <a:gd name="T42" fmla="*/ 13 h 1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9" h="13">
                  <a:moveTo>
                    <a:pt x="36" y="0"/>
                  </a:moveTo>
                  <a:lnTo>
                    <a:pt x="36" y="0"/>
                  </a:lnTo>
                  <a:lnTo>
                    <a:pt x="28" y="5"/>
                  </a:lnTo>
                  <a:lnTo>
                    <a:pt x="20" y="7"/>
                  </a:lnTo>
                  <a:lnTo>
                    <a:pt x="10" y="7"/>
                  </a:lnTo>
                  <a:lnTo>
                    <a:pt x="0" y="5"/>
                  </a:lnTo>
                  <a:lnTo>
                    <a:pt x="0" y="13"/>
                  </a:lnTo>
                  <a:lnTo>
                    <a:pt x="10" y="13"/>
                  </a:lnTo>
                  <a:lnTo>
                    <a:pt x="20" y="13"/>
                  </a:lnTo>
                  <a:lnTo>
                    <a:pt x="29" y="11"/>
                  </a:lnTo>
                  <a:lnTo>
                    <a:pt x="39" y="5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832" name="Freeform 73"/>
            <p:cNvSpPr>
              <a:spLocks/>
            </p:cNvSpPr>
            <p:nvPr/>
          </p:nvSpPr>
          <p:spPr bwMode="auto">
            <a:xfrm>
              <a:off x="385" y="447"/>
              <a:ext cx="10" cy="20"/>
            </a:xfrm>
            <a:custGeom>
              <a:avLst/>
              <a:gdLst>
                <a:gd name="T0" fmla="*/ 2 w 10"/>
                <a:gd name="T1" fmla="*/ 7 h 20"/>
                <a:gd name="T2" fmla="*/ 2 w 10"/>
                <a:gd name="T3" fmla="*/ 7 h 20"/>
                <a:gd name="T4" fmla="*/ 2 w 10"/>
                <a:gd name="T5" fmla="*/ 16 h 20"/>
                <a:gd name="T6" fmla="*/ 3 w 10"/>
                <a:gd name="T7" fmla="*/ 20 h 20"/>
                <a:gd name="T8" fmla="*/ 8 w 10"/>
                <a:gd name="T9" fmla="*/ 18 h 20"/>
                <a:gd name="T10" fmla="*/ 8 w 10"/>
                <a:gd name="T11" fmla="*/ 15 h 20"/>
                <a:gd name="T12" fmla="*/ 10 w 10"/>
                <a:gd name="T13" fmla="*/ 9 h 20"/>
                <a:gd name="T14" fmla="*/ 8 w 10"/>
                <a:gd name="T15" fmla="*/ 6 h 20"/>
                <a:gd name="T16" fmla="*/ 7 w 10"/>
                <a:gd name="T17" fmla="*/ 4 h 20"/>
                <a:gd name="T18" fmla="*/ 3 w 10"/>
                <a:gd name="T19" fmla="*/ 0 h 20"/>
                <a:gd name="T20" fmla="*/ 2 w 10"/>
                <a:gd name="T21" fmla="*/ 2 h 20"/>
                <a:gd name="T22" fmla="*/ 0 w 10"/>
                <a:gd name="T23" fmla="*/ 2 h 20"/>
                <a:gd name="T24" fmla="*/ 3 w 10"/>
                <a:gd name="T25" fmla="*/ 7 h 20"/>
                <a:gd name="T26" fmla="*/ 3 w 10"/>
                <a:gd name="T27" fmla="*/ 7 h 20"/>
                <a:gd name="T28" fmla="*/ 3 w 10"/>
                <a:gd name="T29" fmla="*/ 7 h 20"/>
                <a:gd name="T30" fmla="*/ 3 w 10"/>
                <a:gd name="T31" fmla="*/ 7 h 20"/>
                <a:gd name="T32" fmla="*/ 3 w 10"/>
                <a:gd name="T33" fmla="*/ 7 h 20"/>
                <a:gd name="T34" fmla="*/ 3 w 10"/>
                <a:gd name="T35" fmla="*/ 9 h 20"/>
                <a:gd name="T36" fmla="*/ 3 w 10"/>
                <a:gd name="T37" fmla="*/ 15 h 20"/>
                <a:gd name="T38" fmla="*/ 3 w 10"/>
                <a:gd name="T39" fmla="*/ 16 h 20"/>
                <a:gd name="T40" fmla="*/ 7 w 10"/>
                <a:gd name="T41" fmla="*/ 18 h 20"/>
                <a:gd name="T42" fmla="*/ 7 w 10"/>
                <a:gd name="T43" fmla="*/ 15 h 20"/>
                <a:gd name="T44" fmla="*/ 7 w 10"/>
                <a:gd name="T45" fmla="*/ 7 h 20"/>
                <a:gd name="T46" fmla="*/ 7 w 10"/>
                <a:gd name="T47" fmla="*/ 7 h 20"/>
                <a:gd name="T48" fmla="*/ 2 w 10"/>
                <a:gd name="T49" fmla="*/ 7 h 2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0"/>
                <a:gd name="T76" fmla="*/ 0 h 20"/>
                <a:gd name="T77" fmla="*/ 10 w 10"/>
                <a:gd name="T78" fmla="*/ 20 h 20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0" h="20">
                  <a:moveTo>
                    <a:pt x="2" y="7"/>
                  </a:moveTo>
                  <a:lnTo>
                    <a:pt x="2" y="7"/>
                  </a:lnTo>
                  <a:lnTo>
                    <a:pt x="2" y="16"/>
                  </a:lnTo>
                  <a:lnTo>
                    <a:pt x="3" y="20"/>
                  </a:lnTo>
                  <a:lnTo>
                    <a:pt x="8" y="18"/>
                  </a:lnTo>
                  <a:lnTo>
                    <a:pt x="8" y="15"/>
                  </a:lnTo>
                  <a:lnTo>
                    <a:pt x="10" y="9"/>
                  </a:lnTo>
                  <a:lnTo>
                    <a:pt x="8" y="6"/>
                  </a:lnTo>
                  <a:lnTo>
                    <a:pt x="7" y="4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3" y="7"/>
                  </a:lnTo>
                  <a:lnTo>
                    <a:pt x="3" y="9"/>
                  </a:lnTo>
                  <a:lnTo>
                    <a:pt x="3" y="15"/>
                  </a:lnTo>
                  <a:lnTo>
                    <a:pt x="3" y="16"/>
                  </a:lnTo>
                  <a:lnTo>
                    <a:pt x="7" y="18"/>
                  </a:lnTo>
                  <a:lnTo>
                    <a:pt x="7" y="15"/>
                  </a:lnTo>
                  <a:lnTo>
                    <a:pt x="7" y="7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833" name="Freeform 74"/>
            <p:cNvSpPr>
              <a:spLocks/>
            </p:cNvSpPr>
            <p:nvPr/>
          </p:nvSpPr>
          <p:spPr bwMode="auto">
            <a:xfrm>
              <a:off x="383" y="395"/>
              <a:ext cx="9" cy="59"/>
            </a:xfrm>
            <a:custGeom>
              <a:avLst/>
              <a:gdLst>
                <a:gd name="T0" fmla="*/ 0 w 9"/>
                <a:gd name="T1" fmla="*/ 0 h 59"/>
                <a:gd name="T2" fmla="*/ 0 w 9"/>
                <a:gd name="T3" fmla="*/ 0 h 59"/>
                <a:gd name="T4" fmla="*/ 4 w 9"/>
                <a:gd name="T5" fmla="*/ 20 h 59"/>
                <a:gd name="T6" fmla="*/ 4 w 9"/>
                <a:gd name="T7" fmla="*/ 31 h 59"/>
                <a:gd name="T8" fmla="*/ 4 w 9"/>
                <a:gd name="T9" fmla="*/ 40 h 59"/>
                <a:gd name="T10" fmla="*/ 4 w 9"/>
                <a:gd name="T11" fmla="*/ 59 h 59"/>
                <a:gd name="T12" fmla="*/ 9 w 9"/>
                <a:gd name="T13" fmla="*/ 59 h 59"/>
                <a:gd name="T14" fmla="*/ 9 w 9"/>
                <a:gd name="T15" fmla="*/ 40 h 59"/>
                <a:gd name="T16" fmla="*/ 9 w 9"/>
                <a:gd name="T17" fmla="*/ 31 h 59"/>
                <a:gd name="T18" fmla="*/ 9 w 9"/>
                <a:gd name="T19" fmla="*/ 20 h 59"/>
                <a:gd name="T20" fmla="*/ 5 w 9"/>
                <a:gd name="T21" fmla="*/ 0 h 59"/>
                <a:gd name="T22" fmla="*/ 5 w 9"/>
                <a:gd name="T23" fmla="*/ 0 h 59"/>
                <a:gd name="T24" fmla="*/ 0 w 9"/>
                <a:gd name="T25" fmla="*/ 0 h 5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9"/>
                <a:gd name="T40" fmla="*/ 0 h 59"/>
                <a:gd name="T41" fmla="*/ 9 w 9"/>
                <a:gd name="T42" fmla="*/ 59 h 5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9" h="59">
                  <a:moveTo>
                    <a:pt x="0" y="0"/>
                  </a:moveTo>
                  <a:lnTo>
                    <a:pt x="0" y="0"/>
                  </a:lnTo>
                  <a:lnTo>
                    <a:pt x="4" y="20"/>
                  </a:lnTo>
                  <a:lnTo>
                    <a:pt x="4" y="31"/>
                  </a:lnTo>
                  <a:lnTo>
                    <a:pt x="4" y="40"/>
                  </a:lnTo>
                  <a:lnTo>
                    <a:pt x="4" y="59"/>
                  </a:lnTo>
                  <a:lnTo>
                    <a:pt x="9" y="59"/>
                  </a:lnTo>
                  <a:lnTo>
                    <a:pt x="9" y="40"/>
                  </a:lnTo>
                  <a:lnTo>
                    <a:pt x="9" y="31"/>
                  </a:lnTo>
                  <a:lnTo>
                    <a:pt x="9" y="2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834" name="Freeform 75"/>
            <p:cNvSpPr>
              <a:spLocks/>
            </p:cNvSpPr>
            <p:nvPr/>
          </p:nvSpPr>
          <p:spPr bwMode="auto">
            <a:xfrm>
              <a:off x="375" y="332"/>
              <a:ext cx="13" cy="63"/>
            </a:xfrm>
            <a:custGeom>
              <a:avLst/>
              <a:gdLst>
                <a:gd name="T0" fmla="*/ 0 w 13"/>
                <a:gd name="T1" fmla="*/ 0 h 63"/>
                <a:gd name="T2" fmla="*/ 0 w 13"/>
                <a:gd name="T3" fmla="*/ 0 h 63"/>
                <a:gd name="T4" fmla="*/ 2 w 13"/>
                <a:gd name="T5" fmla="*/ 14 h 63"/>
                <a:gd name="T6" fmla="*/ 3 w 13"/>
                <a:gd name="T7" fmla="*/ 25 h 63"/>
                <a:gd name="T8" fmla="*/ 5 w 13"/>
                <a:gd name="T9" fmla="*/ 39 h 63"/>
                <a:gd name="T10" fmla="*/ 8 w 13"/>
                <a:gd name="T11" fmla="*/ 63 h 63"/>
                <a:gd name="T12" fmla="*/ 13 w 13"/>
                <a:gd name="T13" fmla="*/ 63 h 63"/>
                <a:gd name="T14" fmla="*/ 12 w 13"/>
                <a:gd name="T15" fmla="*/ 38 h 63"/>
                <a:gd name="T16" fmla="*/ 8 w 13"/>
                <a:gd name="T17" fmla="*/ 25 h 63"/>
                <a:gd name="T18" fmla="*/ 7 w 13"/>
                <a:gd name="T19" fmla="*/ 12 h 63"/>
                <a:gd name="T20" fmla="*/ 5 w 13"/>
                <a:gd name="T21" fmla="*/ 0 h 63"/>
                <a:gd name="T22" fmla="*/ 5 w 13"/>
                <a:gd name="T23" fmla="*/ 0 h 63"/>
                <a:gd name="T24" fmla="*/ 0 w 13"/>
                <a:gd name="T25" fmla="*/ 0 h 6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"/>
                <a:gd name="T40" fmla="*/ 0 h 63"/>
                <a:gd name="T41" fmla="*/ 13 w 13"/>
                <a:gd name="T42" fmla="*/ 63 h 6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" h="63">
                  <a:moveTo>
                    <a:pt x="0" y="0"/>
                  </a:moveTo>
                  <a:lnTo>
                    <a:pt x="0" y="0"/>
                  </a:lnTo>
                  <a:lnTo>
                    <a:pt x="2" y="14"/>
                  </a:lnTo>
                  <a:lnTo>
                    <a:pt x="3" y="25"/>
                  </a:lnTo>
                  <a:lnTo>
                    <a:pt x="5" y="39"/>
                  </a:lnTo>
                  <a:lnTo>
                    <a:pt x="8" y="63"/>
                  </a:lnTo>
                  <a:lnTo>
                    <a:pt x="13" y="63"/>
                  </a:lnTo>
                  <a:lnTo>
                    <a:pt x="12" y="38"/>
                  </a:lnTo>
                  <a:lnTo>
                    <a:pt x="8" y="25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835" name="Freeform 76"/>
            <p:cNvSpPr>
              <a:spLocks/>
            </p:cNvSpPr>
            <p:nvPr/>
          </p:nvSpPr>
          <p:spPr bwMode="auto">
            <a:xfrm>
              <a:off x="362" y="283"/>
              <a:ext cx="18" cy="49"/>
            </a:xfrm>
            <a:custGeom>
              <a:avLst/>
              <a:gdLst>
                <a:gd name="T0" fmla="*/ 0 w 18"/>
                <a:gd name="T1" fmla="*/ 2 h 49"/>
                <a:gd name="T2" fmla="*/ 0 w 18"/>
                <a:gd name="T3" fmla="*/ 2 h 49"/>
                <a:gd name="T4" fmla="*/ 5 w 18"/>
                <a:gd name="T5" fmla="*/ 14 h 49"/>
                <a:gd name="T6" fmla="*/ 8 w 18"/>
                <a:gd name="T7" fmla="*/ 25 h 49"/>
                <a:gd name="T8" fmla="*/ 12 w 18"/>
                <a:gd name="T9" fmla="*/ 36 h 49"/>
                <a:gd name="T10" fmla="*/ 13 w 18"/>
                <a:gd name="T11" fmla="*/ 49 h 49"/>
                <a:gd name="T12" fmla="*/ 18 w 18"/>
                <a:gd name="T13" fmla="*/ 49 h 49"/>
                <a:gd name="T14" fmla="*/ 16 w 18"/>
                <a:gd name="T15" fmla="*/ 34 h 49"/>
                <a:gd name="T16" fmla="*/ 13 w 18"/>
                <a:gd name="T17" fmla="*/ 23 h 49"/>
                <a:gd name="T18" fmla="*/ 10 w 18"/>
                <a:gd name="T19" fmla="*/ 14 h 49"/>
                <a:gd name="T20" fmla="*/ 5 w 18"/>
                <a:gd name="T21" fmla="*/ 0 h 49"/>
                <a:gd name="T22" fmla="*/ 5 w 18"/>
                <a:gd name="T23" fmla="*/ 0 h 49"/>
                <a:gd name="T24" fmla="*/ 0 w 18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8"/>
                <a:gd name="T40" fmla="*/ 0 h 49"/>
                <a:gd name="T41" fmla="*/ 18 w 18"/>
                <a:gd name="T42" fmla="*/ 49 h 4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8" h="49">
                  <a:moveTo>
                    <a:pt x="0" y="2"/>
                  </a:moveTo>
                  <a:lnTo>
                    <a:pt x="0" y="2"/>
                  </a:lnTo>
                  <a:lnTo>
                    <a:pt x="5" y="14"/>
                  </a:lnTo>
                  <a:lnTo>
                    <a:pt x="8" y="25"/>
                  </a:lnTo>
                  <a:lnTo>
                    <a:pt x="12" y="36"/>
                  </a:lnTo>
                  <a:lnTo>
                    <a:pt x="13" y="49"/>
                  </a:lnTo>
                  <a:lnTo>
                    <a:pt x="18" y="49"/>
                  </a:lnTo>
                  <a:lnTo>
                    <a:pt x="16" y="34"/>
                  </a:lnTo>
                  <a:lnTo>
                    <a:pt x="13" y="23"/>
                  </a:lnTo>
                  <a:lnTo>
                    <a:pt x="10" y="14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836" name="Freeform 77"/>
            <p:cNvSpPr>
              <a:spLocks/>
            </p:cNvSpPr>
            <p:nvPr/>
          </p:nvSpPr>
          <p:spPr bwMode="auto">
            <a:xfrm>
              <a:off x="342" y="247"/>
              <a:ext cx="25" cy="38"/>
            </a:xfrm>
            <a:custGeom>
              <a:avLst/>
              <a:gdLst>
                <a:gd name="T0" fmla="*/ 0 w 25"/>
                <a:gd name="T1" fmla="*/ 0 h 38"/>
                <a:gd name="T2" fmla="*/ 0 w 25"/>
                <a:gd name="T3" fmla="*/ 5 h 38"/>
                <a:gd name="T4" fmla="*/ 2 w 25"/>
                <a:gd name="T5" fmla="*/ 9 h 38"/>
                <a:gd name="T6" fmla="*/ 10 w 25"/>
                <a:gd name="T7" fmla="*/ 18 h 38"/>
                <a:gd name="T8" fmla="*/ 17 w 25"/>
                <a:gd name="T9" fmla="*/ 29 h 38"/>
                <a:gd name="T10" fmla="*/ 20 w 25"/>
                <a:gd name="T11" fmla="*/ 38 h 38"/>
                <a:gd name="T12" fmla="*/ 25 w 25"/>
                <a:gd name="T13" fmla="*/ 36 h 38"/>
                <a:gd name="T14" fmla="*/ 20 w 25"/>
                <a:gd name="T15" fmla="*/ 25 h 38"/>
                <a:gd name="T16" fmla="*/ 14 w 25"/>
                <a:gd name="T17" fmla="*/ 14 h 38"/>
                <a:gd name="T18" fmla="*/ 7 w 25"/>
                <a:gd name="T19" fmla="*/ 3 h 38"/>
                <a:gd name="T20" fmla="*/ 0 w 25"/>
                <a:gd name="T21" fmla="*/ 0 h 38"/>
                <a:gd name="T22" fmla="*/ 0 w 25"/>
                <a:gd name="T23" fmla="*/ 5 h 38"/>
                <a:gd name="T24" fmla="*/ 0 w 25"/>
                <a:gd name="T25" fmla="*/ 0 h 3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5"/>
                <a:gd name="T40" fmla="*/ 0 h 38"/>
                <a:gd name="T41" fmla="*/ 25 w 25"/>
                <a:gd name="T42" fmla="*/ 38 h 3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5" h="38">
                  <a:moveTo>
                    <a:pt x="0" y="0"/>
                  </a:moveTo>
                  <a:lnTo>
                    <a:pt x="0" y="5"/>
                  </a:lnTo>
                  <a:lnTo>
                    <a:pt x="2" y="9"/>
                  </a:lnTo>
                  <a:lnTo>
                    <a:pt x="10" y="18"/>
                  </a:lnTo>
                  <a:lnTo>
                    <a:pt x="17" y="29"/>
                  </a:lnTo>
                  <a:lnTo>
                    <a:pt x="20" y="38"/>
                  </a:lnTo>
                  <a:lnTo>
                    <a:pt x="25" y="36"/>
                  </a:lnTo>
                  <a:lnTo>
                    <a:pt x="20" y="25"/>
                  </a:lnTo>
                  <a:lnTo>
                    <a:pt x="14" y="14"/>
                  </a:lnTo>
                  <a:lnTo>
                    <a:pt x="7" y="3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9837" name="Rectangle 78"/>
            <p:cNvSpPr>
              <a:spLocks noChangeArrowheads="1"/>
            </p:cNvSpPr>
            <p:nvPr/>
          </p:nvSpPr>
          <p:spPr bwMode="auto">
            <a:xfrm>
              <a:off x="149" y="196"/>
              <a:ext cx="508" cy="6"/>
            </a:xfrm>
            <a:prstGeom prst="rect">
              <a:avLst/>
            </a:pr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</p:grpSp>
      <p:pic>
        <p:nvPicPr>
          <p:cNvPr id="159746" name="Picture 91" descr="&#10;pie_chart.jpg                                                  00092B0BMacintosh HD                   BCFB972B: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253"/>
          <a:stretch/>
        </p:blipFill>
        <p:spPr bwMode="auto">
          <a:xfrm>
            <a:off x="395536" y="989013"/>
            <a:ext cx="8153400" cy="4665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9748" name="Picture 79" descr="icc5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52400"/>
            <a:ext cx="9906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9749" name="Text Box 80"/>
          <p:cNvSpPr txBox="1">
            <a:spLocks noChangeArrowheads="1"/>
          </p:cNvSpPr>
          <p:nvPr/>
        </p:nvSpPr>
        <p:spPr bwMode="auto">
          <a:xfrm>
            <a:off x="2209800" y="228600"/>
            <a:ext cx="5902325" cy="669925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  <a:sym typeface="Symbol" charset="0"/>
              </a:rPr>
              <a:t>The content of our universe</a:t>
            </a:r>
            <a:r>
              <a:rPr kumimoji="0" lang="en-GB" sz="3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</a:t>
            </a:r>
          </a:p>
        </p:txBody>
      </p:sp>
      <p:sp>
        <p:nvSpPr>
          <p:cNvPr id="159753" name="TextBox 90"/>
          <p:cNvSpPr txBox="1">
            <a:spLocks noChangeArrowheads="1"/>
          </p:cNvSpPr>
          <p:nvPr/>
        </p:nvSpPr>
        <p:spPr bwMode="auto">
          <a:xfrm>
            <a:off x="5862638" y="4735513"/>
            <a:ext cx="538162" cy="36988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5 %</a:t>
            </a:r>
          </a:p>
        </p:txBody>
      </p:sp>
      <p:sp>
        <p:nvSpPr>
          <p:cNvPr id="159754" name="TextBox 92"/>
          <p:cNvSpPr txBox="1">
            <a:spLocks noChangeArrowheads="1"/>
          </p:cNvSpPr>
          <p:nvPr/>
        </p:nvSpPr>
        <p:spPr bwMode="auto">
          <a:xfrm>
            <a:off x="5119688" y="3135313"/>
            <a:ext cx="595312" cy="369887"/>
          </a:xfrm>
          <a:prstGeom prst="rect">
            <a:avLst/>
          </a:prstGeom>
          <a:solidFill>
            <a:srgbClr val="2F277D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25%</a:t>
            </a:r>
          </a:p>
        </p:txBody>
      </p:sp>
      <p:sp>
        <p:nvSpPr>
          <p:cNvPr id="159755" name="TextBox 93"/>
          <p:cNvSpPr txBox="1">
            <a:spLocks noChangeArrowheads="1"/>
          </p:cNvSpPr>
          <p:nvPr/>
        </p:nvSpPr>
        <p:spPr bwMode="auto">
          <a:xfrm>
            <a:off x="2452688" y="3048000"/>
            <a:ext cx="595312" cy="369888"/>
          </a:xfrm>
          <a:prstGeom prst="rect">
            <a:avLst/>
          </a:prstGeom>
          <a:solidFill>
            <a:srgbClr val="125118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70%</a:t>
            </a:r>
          </a:p>
        </p:txBody>
      </p:sp>
      <p:sp>
        <p:nvSpPr>
          <p:cNvPr id="6" name="Rectangle 90">
            <a:extLst>
              <a:ext uri="{FF2B5EF4-FFF2-40B4-BE49-F238E27FC236}">
                <a16:creationId xmlns:a16="http://schemas.microsoft.com/office/drawing/2014/main" id="{5E4C81B6-E8A8-EA81-0F44-9EAC69358F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520" y="5517336"/>
            <a:ext cx="8640960" cy="83099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Dark energy 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charset="0"/>
                <a:ea typeface="ＭＳ Ｐゴシック" charset="0"/>
                <a:sym typeface="Symbol" charset="0"/>
              </a:rPr>
              <a:t> mysterious form of energy that opposes gravity and is causing the cosmic expansion to accelerate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grpSp>
        <p:nvGrpSpPr>
          <p:cNvPr id="2" name="Group 92">
            <a:extLst>
              <a:ext uri="{FF2B5EF4-FFF2-40B4-BE49-F238E27FC236}">
                <a16:creationId xmlns:a16="http://schemas.microsoft.com/office/drawing/2014/main" id="{A6E4564C-F739-3C02-C61B-F30EE5BEAC99}"/>
              </a:ext>
            </a:extLst>
          </p:cNvPr>
          <p:cNvGrpSpPr>
            <a:grpSpLocks/>
          </p:cNvGrpSpPr>
          <p:nvPr/>
        </p:nvGrpSpPr>
        <p:grpSpPr bwMode="auto">
          <a:xfrm>
            <a:off x="3352800" y="1066800"/>
            <a:ext cx="2540000" cy="2590800"/>
            <a:chOff x="3352800" y="1066800"/>
            <a:chExt cx="2540000" cy="2590799"/>
          </a:xfrm>
        </p:grpSpPr>
        <p:pic>
          <p:nvPicPr>
            <p:cNvPr id="3" name="Picture 84" descr="magritte_2.jpg">
              <a:extLst>
                <a:ext uri="{FF2B5EF4-FFF2-40B4-BE49-F238E27FC236}">
                  <a16:creationId xmlns:a16="http://schemas.microsoft.com/office/drawing/2014/main" id="{45364511-790E-AD82-89F9-0523B0EC6B7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52800" y="1066800"/>
              <a:ext cx="2540000" cy="185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4" name="Straight Arrow Connector 86">
              <a:extLst>
                <a:ext uri="{FF2B5EF4-FFF2-40B4-BE49-F238E27FC236}">
                  <a16:creationId xmlns:a16="http://schemas.microsoft.com/office/drawing/2014/main" id="{CB7D4A9D-7EAA-B2FC-4451-F3A9E9C0ADE4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0800000" flipV="1">
              <a:off x="3352800" y="2971798"/>
              <a:ext cx="762000" cy="685801"/>
            </a:xfrm>
            <a:prstGeom prst="straightConnector1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5" name="Straight Arrow Connector 88">
              <a:extLst>
                <a:ext uri="{FF2B5EF4-FFF2-40B4-BE49-F238E27FC236}">
                  <a16:creationId xmlns:a16="http://schemas.microsoft.com/office/drawing/2014/main" id="{78046A12-D0ED-BA95-7830-E6E4AECD64E4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6200000" flipH="1">
              <a:off x="5029202" y="2743201"/>
              <a:ext cx="457199" cy="457198"/>
            </a:xfrm>
            <a:prstGeom prst="straightConnector1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</p:grpSp>
      <p:pic>
        <p:nvPicPr>
          <p:cNvPr id="9" name="Picture 27" descr="Exp_univ.jpeg">
            <a:extLst>
              <a:ext uri="{FF2B5EF4-FFF2-40B4-BE49-F238E27FC236}">
                <a16:creationId xmlns:a16="http://schemas.microsoft.com/office/drawing/2014/main" id="{5A9CF554-E8A6-EC6C-2B40-7E2346383D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2534" y="1088078"/>
            <a:ext cx="6381874" cy="3985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545837"/>
      </p:ext>
    </p:extLst>
  </p:cSld>
  <p:clrMapOvr>
    <a:masterClrMapping/>
  </p:clrMapOvr>
  <p:transition>
    <p:zoom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g_crunch.mp4">
            <a:hlinkClick r:id="" action="ppaction://media"/>
            <a:extLst>
              <a:ext uri="{FF2B5EF4-FFF2-40B4-BE49-F238E27FC236}">
                <a16:creationId xmlns:a16="http://schemas.microsoft.com/office/drawing/2014/main" id="{D8D96162-697C-1744-B298-CB2B25CAC7E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B90C8A6-2429-A449-9CBD-331D6999F30D}"/>
              </a:ext>
            </a:extLst>
          </p:cNvPr>
          <p:cNvSpPr/>
          <p:nvPr/>
        </p:nvSpPr>
        <p:spPr>
          <a:xfrm>
            <a:off x="7020272" y="6381328"/>
            <a:ext cx="1735924" cy="35721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/>
                <a:ea typeface="ＭＳ Ｐゴシック" charset="0"/>
              </a:rPr>
              <a:t>Greg Bacon (</a:t>
            </a:r>
            <a:r>
              <a:rPr kumimoji="0" lang="en-GB" sz="1600" b="0" i="0" u="sng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/>
                <a:ea typeface="ＭＳ Ｐゴシック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STScI</a:t>
            </a:r>
            <a:r>
              <a:rPr kumimoji="0" lang="en-GB" sz="1600" b="0" i="0" u="sng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/>
                <a:ea typeface="ＭＳ Ｐゴシック" charset="0"/>
              </a:rPr>
              <a:t>)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3404899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4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8C6F375F-7182-394C-BF74-C185E8E5C1F8}"/>
              </a:ext>
            </a:extLst>
          </p:cNvPr>
          <p:cNvGrpSpPr/>
          <p:nvPr/>
        </p:nvGrpSpPr>
        <p:grpSpPr>
          <a:xfrm>
            <a:off x="4572000" y="1484784"/>
            <a:ext cx="4313560" cy="4466084"/>
            <a:chOff x="2483768" y="1268760"/>
            <a:chExt cx="4673600" cy="4610100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4AE6121E-892D-D144-8DDE-BE9A7EE7075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83768" y="1268760"/>
              <a:ext cx="4673600" cy="4610100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414A81E-E0FD-2044-B72F-A7E256763B81}"/>
                </a:ext>
              </a:extLst>
            </p:cNvPr>
            <p:cNvSpPr txBox="1"/>
            <p:nvPr/>
          </p:nvSpPr>
          <p:spPr>
            <a:xfrm>
              <a:off x="4644008" y="5527482"/>
              <a:ext cx="2303836" cy="35137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Kazimir Malevich 1915 </a:t>
              </a: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ACE9780B-20CF-5742-9ABB-42983A20909E}"/>
              </a:ext>
            </a:extLst>
          </p:cNvPr>
          <p:cNvSpPr txBox="1"/>
          <p:nvPr/>
        </p:nvSpPr>
        <p:spPr>
          <a:xfrm>
            <a:off x="336078" y="1196752"/>
            <a:ext cx="3744416" cy="13303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The simplest for of dark energy is Einstein’s cosmological constant,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ymbol" pitchFamily="2" charset="2"/>
                <a:ea typeface="ＭＳ Ｐゴシック" charset="0"/>
              </a:rPr>
              <a:t>L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F134DF5-1EA0-1F4F-9BA4-E47663EA0B12}"/>
              </a:ext>
            </a:extLst>
          </p:cNvPr>
          <p:cNvSpPr txBox="1"/>
          <p:nvPr/>
        </p:nvSpPr>
        <p:spPr>
          <a:xfrm>
            <a:off x="-83420" y="2852936"/>
            <a:ext cx="4320480" cy="1755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This energy density is constant in time and simply accelerates the cosmic expansion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C28D861-9F2A-D640-9059-B04B9DD8BAE8}"/>
              </a:ext>
            </a:extLst>
          </p:cNvPr>
          <p:cNvSpPr txBox="1"/>
          <p:nvPr/>
        </p:nvSpPr>
        <p:spPr>
          <a:xfrm>
            <a:off x="4247964" y="874405"/>
            <a:ext cx="4684296" cy="4809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The simplest form of dark energy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7E3052F-BD6D-EC49-9AC4-C3D642C639FC}"/>
              </a:ext>
            </a:extLst>
          </p:cNvPr>
          <p:cNvSpPr/>
          <p:nvPr/>
        </p:nvSpPr>
        <p:spPr bwMode="auto">
          <a:xfrm>
            <a:off x="3491880" y="3348214"/>
            <a:ext cx="144016" cy="152794"/>
          </a:xfrm>
          <a:prstGeom prst="ellipse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457200" marR="0" lvl="0" indent="-457200" algn="l" defTabSz="914400" rtl="0" eaLnBrk="0" fontAlgn="base" latinLnBrk="0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-65" charset="0"/>
              <a:ea typeface="ＭＳ Ｐゴシック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B5A1AFFC-B117-1043-A66F-7DA32468E90B}"/>
              </a:ext>
            </a:extLst>
          </p:cNvPr>
          <p:cNvSpPr/>
          <p:nvPr/>
        </p:nvSpPr>
        <p:spPr bwMode="auto">
          <a:xfrm>
            <a:off x="3131840" y="3424611"/>
            <a:ext cx="144016" cy="76397"/>
          </a:xfrm>
          <a:prstGeom prst="ellipse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457200" marR="0" lvl="0" indent="-457200" algn="l" defTabSz="914400" rtl="0" eaLnBrk="0" fontAlgn="base" latinLnBrk="0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-65" charset="0"/>
              <a:ea typeface="ＭＳ Ｐゴシック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8C3426F-0D60-AC4D-93FF-056E377AE7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67744" y="188641"/>
            <a:ext cx="6264696" cy="646331"/>
          </a:xfrm>
          <a:prstGeom prst="rect">
            <a:avLst/>
          </a:prstGeom>
          <a:solidFill>
            <a:srgbClr val="FFCC00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The far future of the Universe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86289C0-8B13-BB97-B236-8DC49D1C6426}"/>
              </a:ext>
            </a:extLst>
          </p:cNvPr>
          <p:cNvGrpSpPr/>
          <p:nvPr/>
        </p:nvGrpSpPr>
        <p:grpSpPr>
          <a:xfrm>
            <a:off x="4499992" y="2589277"/>
            <a:ext cx="4344202" cy="2567915"/>
            <a:chOff x="5375909" y="3744962"/>
            <a:chExt cx="4344202" cy="2567915"/>
          </a:xfrm>
        </p:grpSpPr>
        <p:sp>
          <p:nvSpPr>
            <p:cNvPr id="5" name="Text Box 3">
              <a:extLst>
                <a:ext uri="{FF2B5EF4-FFF2-40B4-BE49-F238E27FC236}">
                  <a16:creationId xmlns:a16="http://schemas.microsoft.com/office/drawing/2014/main" id="{20089D4D-F438-4DBE-6E79-F427B17DEDE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75909" y="3744962"/>
              <a:ext cx="4344202" cy="1755059"/>
            </a:xfrm>
            <a:prstGeom prst="rect">
              <a:avLst/>
            </a:prstGeom>
            <a:solidFill>
              <a:schemeClr val="bg1">
                <a:alpha val="66000"/>
              </a:schemeClr>
            </a:solidFill>
            <a:ln>
              <a:noFill/>
            </a:ln>
          </p:spPr>
          <p:txBody>
            <a:bodyPr wrap="square" lIns="91400" tIns="45702" rIns="91400" bIns="45702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lvl="0"/>
              <a:r>
                <a:rPr lang="en-GB" sz="2400" dirty="0">
                  <a:solidFill>
                    <a:srgbClr val="730806"/>
                  </a:solidFill>
                </a:rPr>
                <a:t>This is the way the world ends This is the way the world ends This is the way the world ends Not with a bang but a whimper</a:t>
              </a:r>
              <a:endParaRPr lang="en-US" sz="2400" dirty="0">
                <a:solidFill>
                  <a:srgbClr val="730806"/>
                </a:solidFill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4B5DAA9-2D96-3B57-119A-577F09B56298}"/>
                </a:ext>
              </a:extLst>
            </p:cNvPr>
            <p:cNvSpPr txBox="1"/>
            <p:nvPr/>
          </p:nvSpPr>
          <p:spPr>
            <a:xfrm>
              <a:off x="6570921" y="5609286"/>
              <a:ext cx="2276023" cy="7035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 S Elliot </a:t>
              </a:r>
            </a:p>
            <a:p>
              <a:pPr algn="ctr"/>
              <a:r>
                <a:rPr lang="en-US" sz="1600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“The Hollow Men” 1925</a:t>
              </a: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D35F7F11-450B-B9EF-04B8-ED35C20C0FFE}"/>
              </a:ext>
            </a:extLst>
          </p:cNvPr>
          <p:cNvSpPr txBox="1"/>
          <p:nvPr/>
        </p:nvSpPr>
        <p:spPr>
          <a:xfrm>
            <a:off x="129569" y="4941168"/>
            <a:ext cx="4010383" cy="11240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00B0F0"/>
                </a:solidFill>
              </a:rPr>
              <a:t>Universe approaches equilibrium (maximum entropy or ”Heat death”)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813F2A4-71DC-B21D-9DB5-7ED3A5F37437}"/>
              </a:ext>
            </a:extLst>
          </p:cNvPr>
          <p:cNvSpPr txBox="1"/>
          <p:nvPr/>
        </p:nvSpPr>
        <p:spPr>
          <a:xfrm>
            <a:off x="789532" y="6237312"/>
            <a:ext cx="2342308" cy="3837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solidFill>
                  <a:srgbClr val="FFCF41"/>
                </a:solidFill>
              </a:rPr>
              <a:t>In 10</a:t>
            </a:r>
            <a:r>
              <a:rPr lang="en-US" sz="1800" baseline="30000" dirty="0">
                <a:solidFill>
                  <a:srgbClr val="FFCF41"/>
                </a:solidFill>
              </a:rPr>
              <a:t>105 </a:t>
            </a:r>
            <a:r>
              <a:rPr lang="en-US" sz="1800" dirty="0">
                <a:solidFill>
                  <a:srgbClr val="FFCF41"/>
                </a:solidFill>
              </a:rPr>
              <a:t> billion years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10FB174-E3C8-245F-5BFC-640B901D1521}"/>
              </a:ext>
            </a:extLst>
          </p:cNvPr>
          <p:cNvSpPr txBox="1"/>
          <p:nvPr/>
        </p:nvSpPr>
        <p:spPr>
          <a:xfrm>
            <a:off x="959005" y="4850780"/>
            <a:ext cx="184731" cy="545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499A50D-6C03-DB8A-20EF-277AB6C6C11D}"/>
              </a:ext>
            </a:extLst>
          </p:cNvPr>
          <p:cNvSpPr txBox="1"/>
          <p:nvPr/>
        </p:nvSpPr>
        <p:spPr>
          <a:xfrm>
            <a:off x="5608325" y="1885006"/>
            <a:ext cx="18710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  <a:buClr>
                <a:srgbClr val="000000"/>
              </a:buClr>
              <a:buSzPct val="125000"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ymbol" charset="2"/>
                <a:ea typeface="ＭＳ Ｐゴシック" charset="0"/>
                <a:cs typeface="Symbol" charset="2"/>
              </a:rPr>
              <a:t> </a:t>
            </a:r>
            <a:r>
              <a:rPr lang="en-US" dirty="0">
                <a:solidFill>
                  <a:srgbClr val="FF0000"/>
                </a:solidFill>
                <a:sym typeface="Wingdings" pitchFamily="2" charset="2"/>
              </a:rPr>
              <a:t>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ymbol" charset="2"/>
                <a:ea typeface="ＭＳ Ｐゴシック" charset="0"/>
                <a:cs typeface="Symbol" charset="2"/>
              </a:rPr>
              <a:t>  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ymbol" charset="2"/>
                <a:ea typeface="ＭＳ Ｐゴシック" charset="0"/>
                <a:cs typeface="Symbol" charset="2"/>
              </a:rPr>
              <a:t>L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ＭＳ Ｐゴシック" charset="0"/>
              </a:rPr>
              <a:t>CDM</a:t>
            </a:r>
          </a:p>
        </p:txBody>
      </p:sp>
    </p:spTree>
    <p:extLst>
      <p:ext uri="{BB962C8B-B14F-4D97-AF65-F5344CB8AC3E}">
        <p14:creationId xmlns:p14="http://schemas.microsoft.com/office/powerpoint/2010/main" val="3854751810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  <p:bldP spid="16" grpId="0"/>
      <p:bldP spid="18" grpId="0"/>
      <p:bldP spid="2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TextBox 5"/>
          <p:cNvSpPr txBox="1">
            <a:spLocks noChangeArrowheads="1"/>
          </p:cNvSpPr>
          <p:nvPr/>
        </p:nvSpPr>
        <p:spPr bwMode="auto">
          <a:xfrm>
            <a:off x="1828953" y="609605"/>
            <a:ext cx="6881511" cy="715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3600" dirty="0">
                <a:solidFill>
                  <a:srgbClr val="FFFFFF"/>
                </a:solidFill>
              </a:rPr>
              <a:t>What is the cosmic dark energy?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762000" y="1752600"/>
            <a:ext cx="8153400" cy="107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>
                <a:solidFill>
                  <a:srgbClr val="FFB51A"/>
                </a:solidFill>
              </a:rPr>
              <a:t>A form of energy that produces a repulsive force, causing the universal expansion to accelerate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-39688" y="3530606"/>
            <a:ext cx="9183073" cy="5078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 kern="0" dirty="0">
                <a:solidFill>
                  <a:srgbClr val="C0F2FF"/>
                </a:solidFill>
                <a:ea typeface="Arial" charset="0"/>
                <a:cs typeface="Arial" charset="0"/>
              </a:rPr>
              <a:t>It is likely to be energy associated with empty space – the vacuum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Rectangle 3"/>
          <p:cNvSpPr>
            <a:spLocks noChangeArrowheads="1"/>
          </p:cNvSpPr>
          <p:nvPr/>
        </p:nvSpPr>
        <p:spPr bwMode="auto">
          <a:xfrm>
            <a:off x="1955957" y="620688"/>
            <a:ext cx="5211683" cy="675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3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is the dark matter?</a:t>
            </a:r>
          </a:p>
        </p:txBody>
      </p:sp>
    </p:spTree>
  </p:cSld>
  <p:clrMapOvr>
    <a:masterClrMapping/>
  </p:clrMapOvr>
  <p:transition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68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306"/>
            <a:ext cx="8153400" cy="684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1136384" y="1567169"/>
            <a:ext cx="2589478" cy="1157287"/>
            <a:chOff x="1135616" y="1566332"/>
            <a:chExt cx="2589717" cy="1157112"/>
          </a:xfrm>
        </p:grpSpPr>
        <p:sp>
          <p:nvSpPr>
            <p:cNvPr id="199684" name="TextBox 2"/>
            <p:cNvSpPr txBox="1">
              <a:spLocks noChangeArrowheads="1"/>
            </p:cNvSpPr>
            <p:nvPr/>
          </p:nvSpPr>
          <p:spPr bwMode="auto">
            <a:xfrm>
              <a:off x="1135616" y="1566332"/>
              <a:ext cx="2060344" cy="523141"/>
            </a:xfrm>
            <a:prstGeom prst="rect">
              <a:avLst/>
            </a:prstGeom>
            <a:solidFill>
              <a:srgbClr val="A9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</a:pPr>
              <a:r>
                <a:rPr lang="en-US">
                  <a:solidFill>
                    <a:srgbClr val="FFFFFF"/>
                  </a:solidFill>
                </a:rPr>
                <a:t>Dark matter</a:t>
              </a:r>
            </a:p>
          </p:txBody>
        </p:sp>
        <p:cxnSp>
          <p:nvCxnSpPr>
            <p:cNvPr id="199685" name="Straight Arrow Connector 4"/>
            <p:cNvCxnSpPr>
              <a:cxnSpLocks noChangeShapeType="1"/>
            </p:cNvCxnSpPr>
            <p:nvPr/>
          </p:nvCxnSpPr>
          <p:spPr bwMode="auto">
            <a:xfrm>
              <a:off x="2963333" y="2074333"/>
              <a:ext cx="762000" cy="649111"/>
            </a:xfrm>
            <a:prstGeom prst="straightConnector1">
              <a:avLst/>
            </a:prstGeom>
            <a:noFill/>
            <a:ln w="31750">
              <a:solidFill>
                <a:schemeClr val="bg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sp>
          <p:nvSpPr>
            <p:cNvPr id="199686" name="TextBox 5"/>
            <p:cNvSpPr txBox="1">
              <a:spLocks noChangeArrowheads="1"/>
            </p:cNvSpPr>
            <p:nvPr/>
          </p:nvSpPr>
          <p:spPr bwMode="auto">
            <a:xfrm>
              <a:off x="2858398" y="1905000"/>
              <a:ext cx="755004" cy="5846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</a:pPr>
              <a:r>
                <a:rPr lang="en-US" sz="3200">
                  <a:solidFill>
                    <a:srgbClr val="FFFFFF"/>
                  </a:solidFill>
                </a:rPr>
                <a:t>   ?</a:t>
              </a: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2987825" y="2591406"/>
            <a:ext cx="3240360" cy="887487"/>
          </a:xfrm>
          <a:prstGeom prst="rect">
            <a:avLst/>
          </a:prstGeom>
          <a:solidFill>
            <a:srgbClr val="FFB51A"/>
          </a:solidFill>
          <a:effectLst>
            <a:outerShdw blurRad="50800" dist="38100" dir="2700000" algn="tl" rotWithShape="0">
              <a:srgbClr val="000000"/>
            </a:outerShdw>
          </a:effectLst>
        </p:spPr>
        <p:txBody>
          <a:bodyPr wrap="square" tIns="0" bIns="46800" rtlCol="0" anchor="ctr" anchorCtr="1">
            <a:spAutoFit/>
          </a:bodyPr>
          <a:lstStyle/>
          <a:p>
            <a:pPr algn="ctr"/>
            <a:r>
              <a:rPr lang="en-US" sz="2400" dirty="0"/>
              <a:t>Elementary particles (</a:t>
            </a:r>
            <a:r>
              <a:rPr lang="en-US" sz="2400" dirty="0">
                <a:solidFill>
                  <a:srgbClr val="0000FF"/>
                </a:solidFill>
              </a:rPr>
              <a:t>Cold dark matter</a:t>
            </a:r>
            <a:r>
              <a:rPr lang="en-US" sz="2400" dirty="0"/>
              <a:t>) </a:t>
            </a:r>
          </a:p>
        </p:txBody>
      </p:sp>
      <p:sp>
        <p:nvSpPr>
          <p:cNvPr id="10" name="TextBox 2"/>
          <p:cNvSpPr txBox="1">
            <a:spLocks noChangeArrowheads="1"/>
          </p:cNvSpPr>
          <p:nvPr/>
        </p:nvSpPr>
        <p:spPr bwMode="auto">
          <a:xfrm rot="16200000">
            <a:off x="6928229" y="3143279"/>
            <a:ext cx="2376264" cy="400110"/>
          </a:xfrm>
          <a:prstGeom prst="rect">
            <a:avLst/>
          </a:prstGeom>
          <a:solidFill>
            <a:srgbClr val="A90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buClr>
                <a:srgbClr val="000000"/>
              </a:buClr>
              <a:buSzPct val="125000"/>
            </a:pPr>
            <a:r>
              <a:rPr lang="en-US" sz="2000" dirty="0">
                <a:solidFill>
                  <a:srgbClr val="FFCF41"/>
                </a:solidFill>
              </a:rPr>
              <a:t>t = 13.7 billion </a:t>
            </a:r>
            <a:r>
              <a:rPr lang="en-US" sz="2000" dirty="0" err="1">
                <a:solidFill>
                  <a:srgbClr val="FFCF41"/>
                </a:solidFill>
              </a:rPr>
              <a:t>yrs</a:t>
            </a:r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61BC923-02A9-DA4F-95E3-30B19224D866}"/>
              </a:ext>
            </a:extLst>
          </p:cNvPr>
          <p:cNvSpPr txBox="1"/>
          <p:nvPr/>
        </p:nvSpPr>
        <p:spPr>
          <a:xfrm>
            <a:off x="6926496" y="-141973"/>
            <a:ext cx="2182008" cy="545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Not to scale!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68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9525"/>
            <a:ext cx="8153400" cy="684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TextBox 2"/>
          <p:cNvSpPr txBox="1">
            <a:spLocks noChangeArrowheads="1"/>
          </p:cNvSpPr>
          <p:nvPr/>
        </p:nvSpPr>
        <p:spPr bwMode="auto">
          <a:xfrm rot="16200000">
            <a:off x="6928229" y="3143126"/>
            <a:ext cx="2376264" cy="400110"/>
          </a:xfrm>
          <a:prstGeom prst="rect">
            <a:avLst/>
          </a:prstGeom>
          <a:solidFill>
            <a:srgbClr val="A90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CF41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t = 13.7 billion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CF41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yrs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37" name="TextBox 1"/>
          <p:cNvSpPr txBox="1">
            <a:spLocks noChangeArrowheads="1"/>
          </p:cNvSpPr>
          <p:nvPr/>
        </p:nvSpPr>
        <p:spPr bwMode="auto">
          <a:xfrm rot="5400000">
            <a:off x="3631537" y="3194416"/>
            <a:ext cx="3456387" cy="440763"/>
          </a:xfrm>
          <a:prstGeom prst="rect">
            <a:avLst/>
          </a:prstGeom>
          <a:solidFill>
            <a:srgbClr val="FF8B6C"/>
          </a:solidFill>
          <a:ln w="9525">
            <a:solidFill>
              <a:srgbClr val="FF0000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tIns="0" bIns="93600" anchor="t" anchorCtr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15000"/>
              </a:lnSpc>
              <a:spcBef>
                <a:spcPct val="50000"/>
              </a:spcBef>
              <a:spcAft>
                <a:spcPct val="0"/>
              </a:spcAft>
              <a:buClr>
                <a:srgbClr val="FF0000"/>
              </a:buClr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The first light in our Universe</a:t>
            </a:r>
          </a:p>
        </p:txBody>
      </p:sp>
      <p:grpSp>
        <p:nvGrpSpPr>
          <p:cNvPr id="38" name="Group 6"/>
          <p:cNvGrpSpPr>
            <a:grpSpLocks/>
          </p:cNvGrpSpPr>
          <p:nvPr/>
        </p:nvGrpSpPr>
        <p:grpSpPr bwMode="auto">
          <a:xfrm>
            <a:off x="4275138" y="381002"/>
            <a:ext cx="2889150" cy="1600198"/>
            <a:chOff x="-567834" y="1705882"/>
            <a:chExt cx="5938335" cy="1601074"/>
          </a:xfrm>
        </p:grpSpPr>
        <p:sp>
          <p:nvSpPr>
            <p:cNvPr id="39" name="TextBox 2"/>
            <p:cNvSpPr txBox="1">
              <a:spLocks noChangeArrowheads="1"/>
            </p:cNvSpPr>
            <p:nvPr/>
          </p:nvSpPr>
          <p:spPr bwMode="auto">
            <a:xfrm>
              <a:off x="-567834" y="1705882"/>
              <a:ext cx="5938335" cy="1016219"/>
            </a:xfrm>
            <a:prstGeom prst="rect">
              <a:avLst/>
            </a:prstGeom>
            <a:solidFill>
              <a:srgbClr val="98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FFCF41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350,000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CF41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yrs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FFCF41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 after BB   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FFCF41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sym typeface="Wingdings" pitchFamily="2" charset="2"/>
                </a:rPr>
                <a:t> 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sym typeface="Wingdings" pitchFamily="2" charset="2"/>
                </a:rPr>
                <a:t>first (H) atoms form 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FFCF41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sym typeface="Wingdings" pitchFamily="2" charset="2"/>
                </a:rPr>
                <a:t> 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sym typeface="Wingdings" pitchFamily="2" charset="2"/>
                </a:rPr>
                <a:t>radiation can escape</a:t>
              </a: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cxnSp>
          <p:nvCxnSpPr>
            <p:cNvPr id="40" name="Straight Arrow Connector 4"/>
            <p:cNvCxnSpPr>
              <a:cxnSpLocks noChangeShapeType="1"/>
            </p:cNvCxnSpPr>
            <p:nvPr/>
          </p:nvCxnSpPr>
          <p:spPr bwMode="auto">
            <a:xfrm rot="5400000">
              <a:off x="1662358" y="2564085"/>
              <a:ext cx="711685" cy="774058"/>
            </a:xfrm>
            <a:prstGeom prst="straightConnector1">
              <a:avLst/>
            </a:prstGeom>
            <a:noFill/>
            <a:ln w="31750">
              <a:solidFill>
                <a:schemeClr val="bg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1D4AE6F0-227E-D844-B1E6-7324D5678769}"/>
              </a:ext>
            </a:extLst>
          </p:cNvPr>
          <p:cNvGrpSpPr/>
          <p:nvPr/>
        </p:nvGrpSpPr>
        <p:grpSpPr>
          <a:xfrm>
            <a:off x="5049076" y="2492896"/>
            <a:ext cx="675535" cy="1837260"/>
            <a:chOff x="5049076" y="2492896"/>
            <a:chExt cx="675535" cy="1837260"/>
          </a:xfrm>
        </p:grpSpPr>
        <p:cxnSp>
          <p:nvCxnSpPr>
            <p:cNvPr id="46" name="Curved Connector 45">
              <a:extLst>
                <a:ext uri="{FF2B5EF4-FFF2-40B4-BE49-F238E27FC236}">
                  <a16:creationId xmlns:a16="http://schemas.microsoft.com/office/drawing/2014/main" id="{2290EA45-5BAB-754D-89C2-A2708BC3B802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5049076" y="3728561"/>
              <a:ext cx="591865" cy="144482"/>
            </a:xfrm>
            <a:prstGeom prst="curvedConnector3">
              <a:avLst/>
            </a:prstGeom>
            <a:noFill/>
            <a:ln w="38100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A5D41668-BC9D-6E4B-B494-82AE41555D16}"/>
                </a:ext>
              </a:extLst>
            </p:cNvPr>
            <p:cNvGrpSpPr/>
            <p:nvPr/>
          </p:nvGrpSpPr>
          <p:grpSpPr>
            <a:xfrm>
              <a:off x="5096941" y="2492896"/>
              <a:ext cx="627670" cy="1837260"/>
              <a:chOff x="5096941" y="2663296"/>
              <a:chExt cx="627670" cy="1837260"/>
            </a:xfrm>
          </p:grpSpPr>
          <p:cxnSp>
            <p:nvCxnSpPr>
              <p:cNvPr id="42" name="Curved Connector 41">
                <a:extLst>
                  <a:ext uri="{FF2B5EF4-FFF2-40B4-BE49-F238E27FC236}">
                    <a16:creationId xmlns:a16="http://schemas.microsoft.com/office/drawing/2014/main" id="{F540C1B5-57E0-6849-ADDF-292319D99260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 flipV="1">
                <a:off x="5109589" y="2663296"/>
                <a:ext cx="591865" cy="144482"/>
              </a:xfrm>
              <a:prstGeom prst="curvedConnector3">
                <a:avLst/>
              </a:prstGeom>
              <a:noFill/>
              <a:ln w="38100" cap="flat" cmpd="sng" algn="ctr">
                <a:solidFill>
                  <a:srgbClr val="FFC000"/>
                </a:solidFill>
                <a:prstDash val="solid"/>
                <a:round/>
                <a:headEnd type="none" w="med" len="med"/>
                <a:tailEnd type="triangle"/>
              </a:ln>
              <a:effectLst/>
            </p:spPr>
          </p:cxnSp>
          <p:cxnSp>
            <p:nvCxnSpPr>
              <p:cNvPr id="43" name="Curved Connector 42">
                <a:extLst>
                  <a:ext uri="{FF2B5EF4-FFF2-40B4-BE49-F238E27FC236}">
                    <a16:creationId xmlns:a16="http://schemas.microsoft.com/office/drawing/2014/main" id="{F53F1253-39F2-4148-97E9-68E89302D497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 flipV="1">
                <a:off x="5109589" y="2919751"/>
                <a:ext cx="591865" cy="144482"/>
              </a:xfrm>
              <a:prstGeom prst="curvedConnector3">
                <a:avLst/>
              </a:prstGeom>
              <a:noFill/>
              <a:ln w="38100" cap="flat" cmpd="sng" algn="ctr">
                <a:solidFill>
                  <a:srgbClr val="FFC000"/>
                </a:solidFill>
                <a:prstDash val="solid"/>
                <a:round/>
                <a:headEnd type="none" w="med" len="med"/>
                <a:tailEnd type="triangle"/>
              </a:ln>
              <a:effectLst/>
            </p:spPr>
          </p:cxnSp>
          <p:cxnSp>
            <p:nvCxnSpPr>
              <p:cNvPr id="44" name="Curved Connector 43">
                <a:extLst>
                  <a:ext uri="{FF2B5EF4-FFF2-40B4-BE49-F238E27FC236}">
                    <a16:creationId xmlns:a16="http://schemas.microsoft.com/office/drawing/2014/main" id="{DB13E614-7B72-1843-8E4D-C1BCCF1B8096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 flipV="1">
                <a:off x="5096941" y="3201452"/>
                <a:ext cx="591865" cy="144482"/>
              </a:xfrm>
              <a:prstGeom prst="curvedConnector3">
                <a:avLst/>
              </a:prstGeom>
              <a:noFill/>
              <a:ln w="38100" cap="flat" cmpd="sng" algn="ctr">
                <a:solidFill>
                  <a:srgbClr val="FFC000"/>
                </a:solidFill>
                <a:prstDash val="solid"/>
                <a:round/>
                <a:headEnd type="none" w="med" len="med"/>
                <a:tailEnd type="triangle"/>
              </a:ln>
              <a:effectLst/>
            </p:spPr>
          </p:cxnSp>
          <p:cxnSp>
            <p:nvCxnSpPr>
              <p:cNvPr id="45" name="Curved Connector 44">
                <a:extLst>
                  <a:ext uri="{FF2B5EF4-FFF2-40B4-BE49-F238E27FC236}">
                    <a16:creationId xmlns:a16="http://schemas.microsoft.com/office/drawing/2014/main" id="{87D16B2E-E58D-954F-B60A-0EC8F6E277C2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 flipV="1">
                <a:off x="5132746" y="3422384"/>
                <a:ext cx="591865" cy="144482"/>
              </a:xfrm>
              <a:prstGeom prst="curvedConnector3">
                <a:avLst/>
              </a:prstGeom>
              <a:noFill/>
              <a:ln w="38100" cap="flat" cmpd="sng" algn="ctr">
                <a:solidFill>
                  <a:srgbClr val="FFC000"/>
                </a:solidFill>
                <a:prstDash val="solid"/>
                <a:round/>
                <a:headEnd type="none" w="med" len="med"/>
                <a:tailEnd type="triangle"/>
              </a:ln>
              <a:effectLst/>
            </p:spPr>
          </p:cxnSp>
          <p:cxnSp>
            <p:nvCxnSpPr>
              <p:cNvPr id="47" name="Curved Connector 46">
                <a:extLst>
                  <a:ext uri="{FF2B5EF4-FFF2-40B4-BE49-F238E27FC236}">
                    <a16:creationId xmlns:a16="http://schemas.microsoft.com/office/drawing/2014/main" id="{880EC8AA-62B0-704F-B138-BD528CC32B2D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 flipV="1">
                <a:off x="5097347" y="3670942"/>
                <a:ext cx="591865" cy="144482"/>
              </a:xfrm>
              <a:prstGeom prst="curvedConnector3">
                <a:avLst/>
              </a:prstGeom>
              <a:noFill/>
              <a:ln w="38100" cap="flat" cmpd="sng" algn="ctr">
                <a:solidFill>
                  <a:srgbClr val="FFC000"/>
                </a:solidFill>
                <a:prstDash val="solid"/>
                <a:round/>
                <a:headEnd type="none" w="med" len="med"/>
                <a:tailEnd type="triangle"/>
              </a:ln>
              <a:effectLst/>
            </p:spPr>
          </p:cxnSp>
          <p:cxnSp>
            <p:nvCxnSpPr>
              <p:cNvPr id="48" name="Curved Connector 47">
                <a:extLst>
                  <a:ext uri="{FF2B5EF4-FFF2-40B4-BE49-F238E27FC236}">
                    <a16:creationId xmlns:a16="http://schemas.microsoft.com/office/drawing/2014/main" id="{5165C9B6-9DF5-5248-9C24-0C34C7591E52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 flipV="1">
                <a:off x="5129743" y="4124095"/>
                <a:ext cx="591865" cy="144482"/>
              </a:xfrm>
              <a:prstGeom prst="curvedConnector3">
                <a:avLst/>
              </a:prstGeom>
              <a:noFill/>
              <a:ln w="38100" cap="flat" cmpd="sng" algn="ctr">
                <a:solidFill>
                  <a:srgbClr val="FFC000"/>
                </a:solidFill>
                <a:prstDash val="solid"/>
                <a:round/>
                <a:headEnd type="none" w="med" len="med"/>
                <a:tailEnd type="triangle"/>
              </a:ln>
              <a:effectLst/>
            </p:spPr>
          </p:cxnSp>
          <p:cxnSp>
            <p:nvCxnSpPr>
              <p:cNvPr id="49" name="Curved Connector 48">
                <a:extLst>
                  <a:ext uri="{FF2B5EF4-FFF2-40B4-BE49-F238E27FC236}">
                    <a16:creationId xmlns:a16="http://schemas.microsoft.com/office/drawing/2014/main" id="{C801CE59-C78B-2C4C-8E2E-65E0B6F612F9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 flipV="1">
                <a:off x="5129744" y="4356074"/>
                <a:ext cx="591865" cy="144482"/>
              </a:xfrm>
              <a:prstGeom prst="curvedConnector3">
                <a:avLst/>
              </a:prstGeom>
              <a:noFill/>
              <a:ln w="38100" cap="flat" cmpd="sng" algn="ctr">
                <a:solidFill>
                  <a:srgbClr val="FFC000"/>
                </a:solidFill>
                <a:prstDash val="solid"/>
                <a:round/>
                <a:headEnd type="none" w="med" len="med"/>
                <a:tailEnd type="triangle"/>
              </a:ln>
              <a:effectLst/>
            </p:spPr>
          </p:cxnSp>
        </p:grpSp>
      </p:grpSp>
      <p:sp>
        <p:nvSpPr>
          <p:cNvPr id="50" name="TextBox 2">
            <a:extLst>
              <a:ext uri="{FF2B5EF4-FFF2-40B4-BE49-F238E27FC236}">
                <a16:creationId xmlns:a16="http://schemas.microsoft.com/office/drawing/2014/main" id="{30194CE5-8318-134B-BACC-AA5E0BE7A7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23120" y="3100432"/>
            <a:ext cx="2376264" cy="400110"/>
          </a:xfrm>
          <a:prstGeom prst="rect">
            <a:avLst/>
          </a:prstGeom>
          <a:solidFill>
            <a:srgbClr val="A90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Radiation cools</a:t>
            </a:r>
          </a:p>
        </p:txBody>
      </p:sp>
      <p:pic>
        <p:nvPicPr>
          <p:cNvPr id="2" name="Picture 1" descr="crystal-ball.jpg">
            <a:extLst>
              <a:ext uri="{FF2B5EF4-FFF2-40B4-BE49-F238E27FC236}">
                <a16:creationId xmlns:a16="http://schemas.microsoft.com/office/drawing/2014/main" id="{0EC316A6-F851-4041-B9C3-A8AA4F44E6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74" t="10155" r="10014" b="8618"/>
          <a:stretch>
            <a:fillRect/>
          </a:stretch>
        </p:blipFill>
        <p:spPr bwMode="auto">
          <a:xfrm>
            <a:off x="4499992" y="2636912"/>
            <a:ext cx="18288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6400885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5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034" name="Rectangle 2"/>
          <p:cNvSpPr>
            <a:spLocks noChangeArrowheads="1"/>
          </p:cNvSpPr>
          <p:nvPr/>
        </p:nvSpPr>
        <p:spPr bwMode="auto">
          <a:xfrm>
            <a:off x="4853141" y="4648200"/>
            <a:ext cx="3938587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6600"/>
              </a:buClr>
              <a:buSzPct val="200000"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300035" name="Text Box 3"/>
          <p:cNvSpPr txBox="1">
            <a:spLocks noChangeArrowheads="1"/>
          </p:cNvSpPr>
          <p:nvPr/>
        </p:nvSpPr>
        <p:spPr bwMode="auto">
          <a:xfrm>
            <a:off x="6526213" y="4756455"/>
            <a:ext cx="18466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charset="0"/>
              <a:ea typeface="ＭＳ Ｐゴシック" charset="0"/>
            </a:endParaRPr>
          </a:p>
        </p:txBody>
      </p:sp>
      <p:sp>
        <p:nvSpPr>
          <p:cNvPr id="300036" name="Text Box 4"/>
          <p:cNvSpPr txBox="1">
            <a:spLocks noChangeArrowheads="1"/>
          </p:cNvSpPr>
          <p:nvPr/>
        </p:nvSpPr>
        <p:spPr bwMode="auto">
          <a:xfrm>
            <a:off x="-76200" y="1124744"/>
            <a:ext cx="9372600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In 1964, Arno Penzias &amp; Bob Wilson were carrying out experiments using a microwave antenna for satellite communications.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As they pointed the antenna towards the sky, the receiver registered a faint ‘hiss’ coming from all directions.</a:t>
            </a:r>
          </a:p>
        </p:txBody>
      </p:sp>
      <p:pic>
        <p:nvPicPr>
          <p:cNvPr id="300037" name="Picture 5" descr="penzias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3072" y="3124200"/>
            <a:ext cx="4267200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0038" name="Text Box 7"/>
          <p:cNvSpPr txBox="1">
            <a:spLocks noChangeArrowheads="1"/>
          </p:cNvSpPr>
          <p:nvPr/>
        </p:nvSpPr>
        <p:spPr bwMode="auto">
          <a:xfrm>
            <a:off x="2438401" y="228906"/>
            <a:ext cx="5391219" cy="675185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buSzTx/>
              <a:buFontTx/>
              <a:buNone/>
              <a:tabLst/>
              <a:defRPr/>
            </a:pPr>
            <a:r>
              <a:rPr kumimoji="0" lang="en-GB" sz="360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The echo of the Big Bang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B640032-6C9D-154C-A8CE-F66418F1FBEB}"/>
              </a:ext>
            </a:extLst>
          </p:cNvPr>
          <p:cNvSpPr txBox="1"/>
          <p:nvPr/>
        </p:nvSpPr>
        <p:spPr>
          <a:xfrm>
            <a:off x="1913370" y="2574817"/>
            <a:ext cx="5682966" cy="545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They had discovered the Big Bang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CFE57C5-D52D-9844-97F4-7E3160B13F74}"/>
              </a:ext>
            </a:extLst>
          </p:cNvPr>
          <p:cNvSpPr txBox="1"/>
          <p:nvPr/>
        </p:nvSpPr>
        <p:spPr>
          <a:xfrm>
            <a:off x="-43713" y="3573016"/>
            <a:ext cx="2843808" cy="7700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The cosmic microwave background radiation</a:t>
            </a:r>
          </a:p>
        </p:txBody>
      </p:sp>
    </p:spTree>
    <p:extLst>
      <p:ext uri="{BB962C8B-B14F-4D97-AF65-F5344CB8AC3E}">
        <p14:creationId xmlns:p14="http://schemas.microsoft.com/office/powerpoint/2010/main" val="1650816770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6786" name="Picture 3" descr="coll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 descr="sistine_chapel_5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82681"/>
            <a:ext cx="9144000" cy="470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7699" name="Text Box 7"/>
          <p:cNvSpPr txBox="1">
            <a:spLocks noChangeArrowheads="1"/>
          </p:cNvSpPr>
          <p:nvPr/>
        </p:nvSpPr>
        <p:spPr bwMode="auto">
          <a:xfrm>
            <a:off x="1143000" y="2618904"/>
            <a:ext cx="7505700" cy="1077218"/>
          </a:xfrm>
          <a:prstGeom prst="rect">
            <a:avLst/>
          </a:prstGeom>
          <a:solidFill>
            <a:srgbClr val="CC99FF">
              <a:alpha val="5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buClrTx/>
            </a:pPr>
            <a:r>
              <a:rPr lang="en-GB" sz="3200" dirty="0">
                <a:solidFill>
                  <a:srgbClr val="0000FF"/>
                </a:solidFill>
              </a:rPr>
              <a:t>The gravity of the dark matter drives formation of galaxies &amp; cosmic structure</a:t>
            </a: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1143000" y="2819400"/>
            <a:ext cx="7010400" cy="584200"/>
          </a:xfrm>
          <a:prstGeom prst="rect">
            <a:avLst/>
          </a:prstGeom>
          <a:solidFill>
            <a:srgbClr val="CC99FF">
              <a:alpha val="5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buClrTx/>
            </a:pPr>
            <a:r>
              <a:rPr lang="en-GB" sz="3200">
                <a:solidFill>
                  <a:srgbClr val="0000FF"/>
                </a:solidFill>
              </a:rPr>
              <a:t>Where do the galaxies come from? 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576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7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7699" grpId="0" animBg="1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68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0"/>
            <a:ext cx="8153400" cy="684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2411760" y="2924944"/>
            <a:ext cx="792088" cy="864096"/>
            <a:chOff x="4139952" y="2204864"/>
            <a:chExt cx="1800200" cy="2160240"/>
          </a:xfrm>
        </p:grpSpPr>
        <p:sp>
          <p:nvSpPr>
            <p:cNvPr id="15" name="Oval 14"/>
            <p:cNvSpPr/>
            <p:nvPr/>
          </p:nvSpPr>
          <p:spPr bwMode="auto">
            <a:xfrm>
              <a:off x="4139952" y="2204864"/>
              <a:ext cx="1800200" cy="2160240"/>
            </a:xfrm>
            <a:prstGeom prst="ellipse">
              <a:avLst/>
            </a:prstGeom>
            <a:solidFill>
              <a:schemeClr val="bg1">
                <a:lumMod val="85000"/>
                <a:alpha val="65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457200" indent="-457200"/>
              <a:endParaRPr lang="en-US">
                <a:solidFill>
                  <a:srgbClr val="000000"/>
                </a:solidFill>
                <a:latin typeface="Arial" pitchFamily="-65" charset="0"/>
              </a:endParaRPr>
            </a:p>
          </p:txBody>
        </p:sp>
        <p:grpSp>
          <p:nvGrpSpPr>
            <p:cNvPr id="16" name="Group 26"/>
            <p:cNvGrpSpPr>
              <a:grpSpLocks/>
            </p:cNvGrpSpPr>
            <p:nvPr/>
          </p:nvGrpSpPr>
          <p:grpSpPr bwMode="auto">
            <a:xfrm>
              <a:off x="4260947" y="2441606"/>
              <a:ext cx="1433947" cy="1874748"/>
              <a:chOff x="3880556" y="4587553"/>
              <a:chExt cx="2142066" cy="1557800"/>
            </a:xfrm>
            <a:solidFill>
              <a:srgbClr val="0000FF"/>
            </a:solidFill>
            <a:effectLst/>
          </p:grpSpPr>
          <p:sp>
            <p:nvSpPr>
              <p:cNvPr id="17" name="Freeform 18"/>
              <p:cNvSpPr>
                <a:spLocks noChangeArrowheads="1"/>
              </p:cNvSpPr>
              <p:nvPr/>
            </p:nvSpPr>
            <p:spPr bwMode="auto">
              <a:xfrm>
                <a:off x="3880556" y="4924777"/>
                <a:ext cx="214111" cy="229704"/>
              </a:xfrm>
              <a:custGeom>
                <a:avLst/>
                <a:gdLst>
                  <a:gd name="T0" fmla="*/ 0 w 214111"/>
                  <a:gd name="T1" fmla="*/ 56444 h 229704"/>
                  <a:gd name="T2" fmla="*/ 14111 w 214111"/>
                  <a:gd name="T3" fmla="*/ 197555 h 229704"/>
                  <a:gd name="T4" fmla="*/ 42333 w 214111"/>
                  <a:gd name="T5" fmla="*/ 225778 h 229704"/>
                  <a:gd name="T6" fmla="*/ 183444 w 214111"/>
                  <a:gd name="T7" fmla="*/ 211666 h 229704"/>
                  <a:gd name="T8" fmla="*/ 211666 w 214111"/>
                  <a:gd name="T9" fmla="*/ 169333 h 229704"/>
                  <a:gd name="T10" fmla="*/ 197555 w 214111"/>
                  <a:gd name="T11" fmla="*/ 127000 h 229704"/>
                  <a:gd name="T12" fmla="*/ 84666 w 214111"/>
                  <a:gd name="T13" fmla="*/ 84666 h 229704"/>
                  <a:gd name="T14" fmla="*/ 56444 w 214111"/>
                  <a:gd name="T15" fmla="*/ 42333 h 229704"/>
                  <a:gd name="T16" fmla="*/ 56444 w 214111"/>
                  <a:gd name="T17" fmla="*/ 42333 h 229704"/>
                  <a:gd name="T18" fmla="*/ 56444 w 214111"/>
                  <a:gd name="T19" fmla="*/ 42333 h 229704"/>
                  <a:gd name="T20" fmla="*/ 14111 w 214111"/>
                  <a:gd name="T21" fmla="*/ 0 h 229704"/>
                  <a:gd name="T22" fmla="*/ 0 w 214111"/>
                  <a:gd name="T23" fmla="*/ 56444 h 22970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214111"/>
                  <a:gd name="T37" fmla="*/ 0 h 229704"/>
                  <a:gd name="T38" fmla="*/ 214111 w 214111"/>
                  <a:gd name="T39" fmla="*/ 229704 h 229704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214111" h="229704">
                    <a:moveTo>
                      <a:pt x="0" y="56444"/>
                    </a:moveTo>
                    <a:cubicBezTo>
                      <a:pt x="4704" y="103481"/>
                      <a:pt x="2646" y="151695"/>
                      <a:pt x="14111" y="197555"/>
                    </a:cubicBezTo>
                    <a:cubicBezTo>
                      <a:pt x="17338" y="210462"/>
                      <a:pt x="29075" y="224673"/>
                      <a:pt x="42333" y="225778"/>
                    </a:cubicBezTo>
                    <a:cubicBezTo>
                      <a:pt x="89441" y="229704"/>
                      <a:pt x="136407" y="216370"/>
                      <a:pt x="183444" y="211666"/>
                    </a:cubicBezTo>
                    <a:cubicBezTo>
                      <a:pt x="192851" y="197555"/>
                      <a:pt x="208878" y="186062"/>
                      <a:pt x="211666" y="169333"/>
                    </a:cubicBezTo>
                    <a:cubicBezTo>
                      <a:pt x="214111" y="154661"/>
                      <a:pt x="206847" y="138615"/>
                      <a:pt x="197555" y="127000"/>
                    </a:cubicBezTo>
                    <a:cubicBezTo>
                      <a:pt x="169871" y="92395"/>
                      <a:pt x="122912" y="92316"/>
                      <a:pt x="84666" y="84666"/>
                    </a:cubicBezTo>
                    <a:cubicBezTo>
                      <a:pt x="69068" y="37871"/>
                      <a:pt x="85429" y="42333"/>
                      <a:pt x="56444" y="42333"/>
                    </a:cubicBezTo>
                    <a:lnTo>
                      <a:pt x="14111" y="0"/>
                    </a:lnTo>
                    <a:lnTo>
                      <a:pt x="0" y="56444"/>
                    </a:lnTo>
                    <a:close/>
                  </a:path>
                </a:pathLst>
              </a:custGeom>
              <a:solidFill>
                <a:srgbClr val="8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8" name="Freeform 20"/>
              <p:cNvSpPr>
                <a:spLocks noChangeArrowheads="1"/>
              </p:cNvSpPr>
              <p:nvPr/>
            </p:nvSpPr>
            <p:spPr bwMode="auto">
              <a:xfrm>
                <a:off x="5753419" y="4811888"/>
                <a:ext cx="116803" cy="184744"/>
              </a:xfrm>
              <a:custGeom>
                <a:avLst/>
                <a:gdLst>
                  <a:gd name="T0" fmla="*/ 3914 w 116803"/>
                  <a:gd name="T1" fmla="*/ 98778 h 184744"/>
                  <a:gd name="T2" fmla="*/ 18025 w 116803"/>
                  <a:gd name="T3" fmla="*/ 155222 h 184744"/>
                  <a:gd name="T4" fmla="*/ 116803 w 116803"/>
                  <a:gd name="T5" fmla="*/ 155222 h 184744"/>
                  <a:gd name="T6" fmla="*/ 102692 w 116803"/>
                  <a:gd name="T7" fmla="*/ 70555 h 184744"/>
                  <a:gd name="T8" fmla="*/ 88581 w 116803"/>
                  <a:gd name="T9" fmla="*/ 14111 h 184744"/>
                  <a:gd name="T10" fmla="*/ 46248 w 116803"/>
                  <a:gd name="T11" fmla="*/ 0 h 184744"/>
                  <a:gd name="T12" fmla="*/ 3914 w 116803"/>
                  <a:gd name="T13" fmla="*/ 70555 h 184744"/>
                  <a:gd name="T14" fmla="*/ 3914 w 116803"/>
                  <a:gd name="T15" fmla="*/ 98778 h 18474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16803"/>
                  <a:gd name="T25" fmla="*/ 0 h 184744"/>
                  <a:gd name="T26" fmla="*/ 116803 w 116803"/>
                  <a:gd name="T27" fmla="*/ 184744 h 184744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16803" h="184744">
                    <a:moveTo>
                      <a:pt x="3914" y="98778"/>
                    </a:moveTo>
                    <a:cubicBezTo>
                      <a:pt x="6266" y="112889"/>
                      <a:pt x="5910" y="140078"/>
                      <a:pt x="18025" y="155222"/>
                    </a:cubicBezTo>
                    <a:cubicBezTo>
                      <a:pt x="41643" y="184744"/>
                      <a:pt x="94319" y="160843"/>
                      <a:pt x="116803" y="155222"/>
                    </a:cubicBezTo>
                    <a:cubicBezTo>
                      <a:pt x="112099" y="127000"/>
                      <a:pt x="108303" y="98611"/>
                      <a:pt x="102692" y="70555"/>
                    </a:cubicBezTo>
                    <a:cubicBezTo>
                      <a:pt x="98889" y="51538"/>
                      <a:pt x="100696" y="29255"/>
                      <a:pt x="88581" y="14111"/>
                    </a:cubicBezTo>
                    <a:cubicBezTo>
                      <a:pt x="79289" y="2496"/>
                      <a:pt x="60359" y="4704"/>
                      <a:pt x="46248" y="0"/>
                    </a:cubicBezTo>
                    <a:cubicBezTo>
                      <a:pt x="34117" y="36393"/>
                      <a:pt x="37121" y="48418"/>
                      <a:pt x="3914" y="70555"/>
                    </a:cubicBezTo>
                    <a:cubicBezTo>
                      <a:pt x="0" y="73164"/>
                      <a:pt x="1562" y="84667"/>
                      <a:pt x="3914" y="98778"/>
                    </a:cubicBezTo>
                    <a:close/>
                  </a:path>
                </a:pathLst>
              </a:custGeom>
              <a:solidFill>
                <a:srgbClr val="8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9" name="Freeform 21"/>
              <p:cNvSpPr>
                <a:spLocks noChangeArrowheads="1"/>
              </p:cNvSpPr>
              <p:nvPr/>
            </p:nvSpPr>
            <p:spPr bwMode="auto">
              <a:xfrm>
                <a:off x="4012260" y="5616221"/>
                <a:ext cx="174357" cy="184925"/>
              </a:xfrm>
              <a:custGeom>
                <a:avLst/>
                <a:gdLst>
                  <a:gd name="T0" fmla="*/ 9407 w 174357"/>
                  <a:gd name="T1" fmla="*/ 84667 h 184925"/>
                  <a:gd name="T2" fmla="*/ 23518 w 174357"/>
                  <a:gd name="T3" fmla="*/ 169334 h 184925"/>
                  <a:gd name="T4" fmla="*/ 65851 w 174357"/>
                  <a:gd name="T5" fmla="*/ 183445 h 184925"/>
                  <a:gd name="T6" fmla="*/ 164629 w 174357"/>
                  <a:gd name="T7" fmla="*/ 155222 h 184925"/>
                  <a:gd name="T8" fmla="*/ 122296 w 174357"/>
                  <a:gd name="T9" fmla="*/ 14111 h 184925"/>
                  <a:gd name="T10" fmla="*/ 79962 w 174357"/>
                  <a:gd name="T11" fmla="*/ 0 h 184925"/>
                  <a:gd name="T12" fmla="*/ 9407 w 174357"/>
                  <a:gd name="T13" fmla="*/ 84667 h 18492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4357"/>
                  <a:gd name="T22" fmla="*/ 0 h 184925"/>
                  <a:gd name="T23" fmla="*/ 174357 w 174357"/>
                  <a:gd name="T24" fmla="*/ 184925 h 18492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4357" h="184925">
                    <a:moveTo>
                      <a:pt x="9407" y="84667"/>
                    </a:moveTo>
                    <a:cubicBezTo>
                      <a:pt x="0" y="112889"/>
                      <a:pt x="9323" y="144492"/>
                      <a:pt x="23518" y="169334"/>
                    </a:cubicBezTo>
                    <a:cubicBezTo>
                      <a:pt x="30898" y="182249"/>
                      <a:pt x="51051" y="184925"/>
                      <a:pt x="65851" y="183445"/>
                    </a:cubicBezTo>
                    <a:cubicBezTo>
                      <a:pt x="99925" y="180037"/>
                      <a:pt x="131703" y="164630"/>
                      <a:pt x="164629" y="155222"/>
                    </a:cubicBezTo>
                    <a:cubicBezTo>
                      <a:pt x="157348" y="96976"/>
                      <a:pt x="174357" y="45348"/>
                      <a:pt x="122296" y="14111"/>
                    </a:cubicBezTo>
                    <a:cubicBezTo>
                      <a:pt x="109541" y="6458"/>
                      <a:pt x="94073" y="4704"/>
                      <a:pt x="79962" y="0"/>
                    </a:cubicBezTo>
                    <a:cubicBezTo>
                      <a:pt x="49636" y="60652"/>
                      <a:pt x="18814" y="56445"/>
                      <a:pt x="9407" y="8466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0" name="Freeform 22"/>
              <p:cNvSpPr>
                <a:spLocks noChangeArrowheads="1"/>
              </p:cNvSpPr>
              <p:nvPr/>
            </p:nvSpPr>
            <p:spPr bwMode="auto">
              <a:xfrm>
                <a:off x="4767204" y="4587553"/>
                <a:ext cx="199907" cy="125557"/>
              </a:xfrm>
              <a:custGeom>
                <a:avLst/>
                <a:gdLst>
                  <a:gd name="T0" fmla="*/ 16463 w 199907"/>
                  <a:gd name="T1" fmla="*/ 97335 h 125557"/>
                  <a:gd name="T2" fmla="*/ 143463 w 199907"/>
                  <a:gd name="T3" fmla="*/ 125557 h 125557"/>
                  <a:gd name="T4" fmla="*/ 199907 w 199907"/>
                  <a:gd name="T5" fmla="*/ 111446 h 125557"/>
                  <a:gd name="T6" fmla="*/ 185796 w 199907"/>
                  <a:gd name="T7" fmla="*/ 55002 h 125557"/>
                  <a:gd name="T8" fmla="*/ 44685 w 199907"/>
                  <a:gd name="T9" fmla="*/ 40890 h 125557"/>
                  <a:gd name="T10" fmla="*/ 16463 w 199907"/>
                  <a:gd name="T11" fmla="*/ 97335 h 12555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99907"/>
                  <a:gd name="T19" fmla="*/ 0 h 125557"/>
                  <a:gd name="T20" fmla="*/ 199907 w 199907"/>
                  <a:gd name="T21" fmla="*/ 125557 h 12555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99907" h="125557">
                    <a:moveTo>
                      <a:pt x="16463" y="97335"/>
                    </a:moveTo>
                    <a:cubicBezTo>
                      <a:pt x="32926" y="111446"/>
                      <a:pt x="93793" y="125557"/>
                      <a:pt x="143463" y="125557"/>
                    </a:cubicBezTo>
                    <a:cubicBezTo>
                      <a:pt x="162857" y="125557"/>
                      <a:pt x="181092" y="116150"/>
                      <a:pt x="199907" y="111446"/>
                    </a:cubicBezTo>
                    <a:cubicBezTo>
                      <a:pt x="195203" y="92631"/>
                      <a:pt x="194469" y="72348"/>
                      <a:pt x="185796" y="55002"/>
                    </a:cubicBezTo>
                    <a:cubicBezTo>
                      <a:pt x="158296" y="0"/>
                      <a:pt x="92286" y="25023"/>
                      <a:pt x="44685" y="40890"/>
                    </a:cubicBezTo>
                    <a:cubicBezTo>
                      <a:pt x="34707" y="44216"/>
                      <a:pt x="0" y="83224"/>
                      <a:pt x="16463" y="97335"/>
                    </a:cubicBezTo>
                    <a:close/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" name="Freeform 23"/>
              <p:cNvSpPr>
                <a:spLocks noChangeArrowheads="1"/>
              </p:cNvSpPr>
              <p:nvPr/>
            </p:nvSpPr>
            <p:spPr bwMode="auto">
              <a:xfrm>
                <a:off x="4572001" y="5714999"/>
                <a:ext cx="174357" cy="184925"/>
              </a:xfrm>
              <a:custGeom>
                <a:avLst/>
                <a:gdLst>
                  <a:gd name="T0" fmla="*/ 9407 w 174357"/>
                  <a:gd name="T1" fmla="*/ 84667 h 184925"/>
                  <a:gd name="T2" fmla="*/ 23518 w 174357"/>
                  <a:gd name="T3" fmla="*/ 169334 h 184925"/>
                  <a:gd name="T4" fmla="*/ 65851 w 174357"/>
                  <a:gd name="T5" fmla="*/ 183445 h 184925"/>
                  <a:gd name="T6" fmla="*/ 164629 w 174357"/>
                  <a:gd name="T7" fmla="*/ 155222 h 184925"/>
                  <a:gd name="T8" fmla="*/ 122296 w 174357"/>
                  <a:gd name="T9" fmla="*/ 14111 h 184925"/>
                  <a:gd name="T10" fmla="*/ 79962 w 174357"/>
                  <a:gd name="T11" fmla="*/ 0 h 184925"/>
                  <a:gd name="T12" fmla="*/ 9407 w 174357"/>
                  <a:gd name="T13" fmla="*/ 84667 h 18492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4357"/>
                  <a:gd name="T22" fmla="*/ 0 h 184925"/>
                  <a:gd name="T23" fmla="*/ 174357 w 174357"/>
                  <a:gd name="T24" fmla="*/ 184925 h 18492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4357" h="184925">
                    <a:moveTo>
                      <a:pt x="9407" y="84667"/>
                    </a:moveTo>
                    <a:cubicBezTo>
                      <a:pt x="0" y="112889"/>
                      <a:pt x="9323" y="144492"/>
                      <a:pt x="23518" y="169334"/>
                    </a:cubicBezTo>
                    <a:cubicBezTo>
                      <a:pt x="30898" y="182249"/>
                      <a:pt x="51051" y="184925"/>
                      <a:pt x="65851" y="183445"/>
                    </a:cubicBezTo>
                    <a:cubicBezTo>
                      <a:pt x="99925" y="180037"/>
                      <a:pt x="131703" y="164630"/>
                      <a:pt x="164629" y="155222"/>
                    </a:cubicBezTo>
                    <a:cubicBezTo>
                      <a:pt x="157348" y="96976"/>
                      <a:pt x="174357" y="45348"/>
                      <a:pt x="122296" y="14111"/>
                    </a:cubicBezTo>
                    <a:cubicBezTo>
                      <a:pt x="109541" y="6458"/>
                      <a:pt x="94073" y="4704"/>
                      <a:pt x="79962" y="0"/>
                    </a:cubicBezTo>
                    <a:cubicBezTo>
                      <a:pt x="49636" y="60652"/>
                      <a:pt x="18814" y="56445"/>
                      <a:pt x="9407" y="84667"/>
                    </a:cubicBezTo>
                    <a:close/>
                  </a:path>
                </a:pathLst>
              </a:custGeom>
              <a:solidFill>
                <a:srgbClr val="800000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2" name="Freeform 24"/>
              <p:cNvSpPr>
                <a:spLocks noChangeArrowheads="1"/>
              </p:cNvSpPr>
              <p:nvPr/>
            </p:nvSpPr>
            <p:spPr bwMode="auto">
              <a:xfrm>
                <a:off x="4419600" y="4724399"/>
                <a:ext cx="250557" cy="184925"/>
              </a:xfrm>
              <a:custGeom>
                <a:avLst/>
                <a:gdLst>
                  <a:gd name="T0" fmla="*/ 4470864 w 174357"/>
                  <a:gd name="T1" fmla="*/ 84667 h 184925"/>
                  <a:gd name="T2" fmla="*/ 11177365 w 174357"/>
                  <a:gd name="T3" fmla="*/ 169334 h 184925"/>
                  <a:gd name="T4" fmla="*/ 31297138 w 174357"/>
                  <a:gd name="T5" fmla="*/ 183445 h 184925"/>
                  <a:gd name="T6" fmla="*/ 78243673 w 174357"/>
                  <a:gd name="T7" fmla="*/ 155222 h 184925"/>
                  <a:gd name="T8" fmla="*/ 58123880 w 174357"/>
                  <a:gd name="T9" fmla="*/ 14111 h 184925"/>
                  <a:gd name="T10" fmla="*/ 38003617 w 174357"/>
                  <a:gd name="T11" fmla="*/ 0 h 184925"/>
                  <a:gd name="T12" fmla="*/ 4470864 w 174357"/>
                  <a:gd name="T13" fmla="*/ 84667 h 18492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4357"/>
                  <a:gd name="T22" fmla="*/ 0 h 184925"/>
                  <a:gd name="T23" fmla="*/ 174357 w 174357"/>
                  <a:gd name="T24" fmla="*/ 184925 h 18492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4357" h="184925">
                    <a:moveTo>
                      <a:pt x="9407" y="84667"/>
                    </a:moveTo>
                    <a:cubicBezTo>
                      <a:pt x="0" y="112889"/>
                      <a:pt x="9323" y="144492"/>
                      <a:pt x="23518" y="169334"/>
                    </a:cubicBezTo>
                    <a:cubicBezTo>
                      <a:pt x="30898" y="182249"/>
                      <a:pt x="51051" y="184925"/>
                      <a:pt x="65851" y="183445"/>
                    </a:cubicBezTo>
                    <a:cubicBezTo>
                      <a:pt x="99925" y="180037"/>
                      <a:pt x="131703" y="164630"/>
                      <a:pt x="164629" y="155222"/>
                    </a:cubicBezTo>
                    <a:cubicBezTo>
                      <a:pt x="157348" y="96976"/>
                      <a:pt x="174357" y="45348"/>
                      <a:pt x="122296" y="14111"/>
                    </a:cubicBezTo>
                    <a:cubicBezTo>
                      <a:pt x="109541" y="6458"/>
                      <a:pt x="94073" y="4704"/>
                      <a:pt x="79962" y="0"/>
                    </a:cubicBezTo>
                    <a:cubicBezTo>
                      <a:pt x="49636" y="60652"/>
                      <a:pt x="18814" y="56445"/>
                      <a:pt x="9407" y="8466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3" name="Freeform 25"/>
              <p:cNvSpPr>
                <a:spLocks noChangeArrowheads="1"/>
              </p:cNvSpPr>
              <p:nvPr/>
            </p:nvSpPr>
            <p:spPr bwMode="auto">
              <a:xfrm>
                <a:off x="4800600" y="5165336"/>
                <a:ext cx="174357" cy="184925"/>
              </a:xfrm>
              <a:custGeom>
                <a:avLst/>
                <a:gdLst>
                  <a:gd name="T0" fmla="*/ 9407 w 174357"/>
                  <a:gd name="T1" fmla="*/ 84667 h 184925"/>
                  <a:gd name="T2" fmla="*/ 23518 w 174357"/>
                  <a:gd name="T3" fmla="*/ 169334 h 184925"/>
                  <a:gd name="T4" fmla="*/ 65851 w 174357"/>
                  <a:gd name="T5" fmla="*/ 183445 h 184925"/>
                  <a:gd name="T6" fmla="*/ 164629 w 174357"/>
                  <a:gd name="T7" fmla="*/ 155222 h 184925"/>
                  <a:gd name="T8" fmla="*/ 122296 w 174357"/>
                  <a:gd name="T9" fmla="*/ 14111 h 184925"/>
                  <a:gd name="T10" fmla="*/ 79962 w 174357"/>
                  <a:gd name="T11" fmla="*/ 0 h 184925"/>
                  <a:gd name="T12" fmla="*/ 9407 w 174357"/>
                  <a:gd name="T13" fmla="*/ 84667 h 18492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4357"/>
                  <a:gd name="T22" fmla="*/ 0 h 184925"/>
                  <a:gd name="T23" fmla="*/ 174357 w 174357"/>
                  <a:gd name="T24" fmla="*/ 184925 h 18492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4357" h="184925">
                    <a:moveTo>
                      <a:pt x="9407" y="84667"/>
                    </a:moveTo>
                    <a:cubicBezTo>
                      <a:pt x="0" y="112889"/>
                      <a:pt x="9323" y="144492"/>
                      <a:pt x="23518" y="169334"/>
                    </a:cubicBezTo>
                    <a:cubicBezTo>
                      <a:pt x="30898" y="182249"/>
                      <a:pt x="51051" y="184925"/>
                      <a:pt x="65851" y="183445"/>
                    </a:cubicBezTo>
                    <a:cubicBezTo>
                      <a:pt x="99925" y="180037"/>
                      <a:pt x="131703" y="164630"/>
                      <a:pt x="164629" y="155222"/>
                    </a:cubicBezTo>
                    <a:cubicBezTo>
                      <a:pt x="157348" y="96976"/>
                      <a:pt x="174357" y="45348"/>
                      <a:pt x="122296" y="14111"/>
                    </a:cubicBezTo>
                    <a:cubicBezTo>
                      <a:pt x="109541" y="6458"/>
                      <a:pt x="94073" y="4704"/>
                      <a:pt x="79962" y="0"/>
                    </a:cubicBezTo>
                    <a:cubicBezTo>
                      <a:pt x="49636" y="60652"/>
                      <a:pt x="18814" y="56445"/>
                      <a:pt x="9407" y="84667"/>
                    </a:cubicBezTo>
                    <a:close/>
                  </a:path>
                </a:pathLst>
              </a:custGeom>
              <a:solidFill>
                <a:srgbClr val="800000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4" name="Freeform 26"/>
              <p:cNvSpPr>
                <a:spLocks noChangeArrowheads="1"/>
              </p:cNvSpPr>
              <p:nvPr/>
            </p:nvSpPr>
            <p:spPr bwMode="auto">
              <a:xfrm>
                <a:off x="5486400" y="5165336"/>
                <a:ext cx="174357" cy="184925"/>
              </a:xfrm>
              <a:custGeom>
                <a:avLst/>
                <a:gdLst>
                  <a:gd name="T0" fmla="*/ 9407 w 174357"/>
                  <a:gd name="T1" fmla="*/ 84667 h 184925"/>
                  <a:gd name="T2" fmla="*/ 23518 w 174357"/>
                  <a:gd name="T3" fmla="*/ 169334 h 184925"/>
                  <a:gd name="T4" fmla="*/ 65851 w 174357"/>
                  <a:gd name="T5" fmla="*/ 183445 h 184925"/>
                  <a:gd name="T6" fmla="*/ 164629 w 174357"/>
                  <a:gd name="T7" fmla="*/ 155222 h 184925"/>
                  <a:gd name="T8" fmla="*/ 122296 w 174357"/>
                  <a:gd name="T9" fmla="*/ 14111 h 184925"/>
                  <a:gd name="T10" fmla="*/ 79962 w 174357"/>
                  <a:gd name="T11" fmla="*/ 0 h 184925"/>
                  <a:gd name="T12" fmla="*/ 9407 w 174357"/>
                  <a:gd name="T13" fmla="*/ 84667 h 18492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4357"/>
                  <a:gd name="T22" fmla="*/ 0 h 184925"/>
                  <a:gd name="T23" fmla="*/ 174357 w 174357"/>
                  <a:gd name="T24" fmla="*/ 184925 h 18492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4357" h="184925">
                    <a:moveTo>
                      <a:pt x="9407" y="84667"/>
                    </a:moveTo>
                    <a:cubicBezTo>
                      <a:pt x="0" y="112889"/>
                      <a:pt x="9323" y="144492"/>
                      <a:pt x="23518" y="169334"/>
                    </a:cubicBezTo>
                    <a:cubicBezTo>
                      <a:pt x="30898" y="182249"/>
                      <a:pt x="51051" y="184925"/>
                      <a:pt x="65851" y="183445"/>
                    </a:cubicBezTo>
                    <a:cubicBezTo>
                      <a:pt x="99925" y="180037"/>
                      <a:pt x="131703" y="164630"/>
                      <a:pt x="164629" y="155222"/>
                    </a:cubicBezTo>
                    <a:cubicBezTo>
                      <a:pt x="157348" y="96976"/>
                      <a:pt x="174357" y="45348"/>
                      <a:pt x="122296" y="14111"/>
                    </a:cubicBezTo>
                    <a:cubicBezTo>
                      <a:pt x="109541" y="6458"/>
                      <a:pt x="94073" y="4704"/>
                      <a:pt x="79962" y="0"/>
                    </a:cubicBezTo>
                    <a:cubicBezTo>
                      <a:pt x="49636" y="60652"/>
                      <a:pt x="18814" y="56445"/>
                      <a:pt x="9407" y="8466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5" name="Freeform 27"/>
              <p:cNvSpPr>
                <a:spLocks noChangeArrowheads="1"/>
              </p:cNvSpPr>
              <p:nvPr/>
            </p:nvSpPr>
            <p:spPr bwMode="auto">
              <a:xfrm>
                <a:off x="5905819" y="4964288"/>
                <a:ext cx="116803" cy="184744"/>
              </a:xfrm>
              <a:custGeom>
                <a:avLst/>
                <a:gdLst>
                  <a:gd name="T0" fmla="*/ 3914 w 116803"/>
                  <a:gd name="T1" fmla="*/ 98778 h 184744"/>
                  <a:gd name="T2" fmla="*/ 18025 w 116803"/>
                  <a:gd name="T3" fmla="*/ 155222 h 184744"/>
                  <a:gd name="T4" fmla="*/ 116803 w 116803"/>
                  <a:gd name="T5" fmla="*/ 155222 h 184744"/>
                  <a:gd name="T6" fmla="*/ 102692 w 116803"/>
                  <a:gd name="T7" fmla="*/ 70555 h 184744"/>
                  <a:gd name="T8" fmla="*/ 88581 w 116803"/>
                  <a:gd name="T9" fmla="*/ 14111 h 184744"/>
                  <a:gd name="T10" fmla="*/ 46248 w 116803"/>
                  <a:gd name="T11" fmla="*/ 0 h 184744"/>
                  <a:gd name="T12" fmla="*/ 3914 w 116803"/>
                  <a:gd name="T13" fmla="*/ 70555 h 184744"/>
                  <a:gd name="T14" fmla="*/ 3914 w 116803"/>
                  <a:gd name="T15" fmla="*/ 98778 h 18474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16803"/>
                  <a:gd name="T25" fmla="*/ 0 h 184744"/>
                  <a:gd name="T26" fmla="*/ 116803 w 116803"/>
                  <a:gd name="T27" fmla="*/ 184744 h 184744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16803" h="184744">
                    <a:moveTo>
                      <a:pt x="3914" y="98778"/>
                    </a:moveTo>
                    <a:cubicBezTo>
                      <a:pt x="6266" y="112889"/>
                      <a:pt x="5910" y="140078"/>
                      <a:pt x="18025" y="155222"/>
                    </a:cubicBezTo>
                    <a:cubicBezTo>
                      <a:pt x="41643" y="184744"/>
                      <a:pt x="94319" y="160843"/>
                      <a:pt x="116803" y="155222"/>
                    </a:cubicBezTo>
                    <a:cubicBezTo>
                      <a:pt x="112099" y="127000"/>
                      <a:pt x="108303" y="98611"/>
                      <a:pt x="102692" y="70555"/>
                    </a:cubicBezTo>
                    <a:cubicBezTo>
                      <a:pt x="98889" y="51538"/>
                      <a:pt x="100696" y="29255"/>
                      <a:pt x="88581" y="14111"/>
                    </a:cubicBezTo>
                    <a:cubicBezTo>
                      <a:pt x="79289" y="2496"/>
                      <a:pt x="60359" y="4704"/>
                      <a:pt x="46248" y="0"/>
                    </a:cubicBezTo>
                    <a:cubicBezTo>
                      <a:pt x="34117" y="36393"/>
                      <a:pt x="37121" y="48418"/>
                      <a:pt x="3914" y="70555"/>
                    </a:cubicBezTo>
                    <a:cubicBezTo>
                      <a:pt x="0" y="73164"/>
                      <a:pt x="1562" y="84667"/>
                      <a:pt x="3914" y="98778"/>
                    </a:cubicBezTo>
                    <a:close/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6" name="Freeform 28"/>
              <p:cNvSpPr>
                <a:spLocks noChangeArrowheads="1"/>
              </p:cNvSpPr>
              <p:nvPr/>
            </p:nvSpPr>
            <p:spPr bwMode="auto">
              <a:xfrm>
                <a:off x="5257801" y="4724399"/>
                <a:ext cx="116803" cy="184744"/>
              </a:xfrm>
              <a:custGeom>
                <a:avLst/>
                <a:gdLst>
                  <a:gd name="T0" fmla="*/ 3914 w 116803"/>
                  <a:gd name="T1" fmla="*/ 98778 h 184744"/>
                  <a:gd name="T2" fmla="*/ 18025 w 116803"/>
                  <a:gd name="T3" fmla="*/ 155222 h 184744"/>
                  <a:gd name="T4" fmla="*/ 116803 w 116803"/>
                  <a:gd name="T5" fmla="*/ 155222 h 184744"/>
                  <a:gd name="T6" fmla="*/ 102692 w 116803"/>
                  <a:gd name="T7" fmla="*/ 70555 h 184744"/>
                  <a:gd name="T8" fmla="*/ 88581 w 116803"/>
                  <a:gd name="T9" fmla="*/ 14111 h 184744"/>
                  <a:gd name="T10" fmla="*/ 46248 w 116803"/>
                  <a:gd name="T11" fmla="*/ 0 h 184744"/>
                  <a:gd name="T12" fmla="*/ 3914 w 116803"/>
                  <a:gd name="T13" fmla="*/ 70555 h 184744"/>
                  <a:gd name="T14" fmla="*/ 3914 w 116803"/>
                  <a:gd name="T15" fmla="*/ 98778 h 18474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16803"/>
                  <a:gd name="T25" fmla="*/ 0 h 184744"/>
                  <a:gd name="T26" fmla="*/ 116803 w 116803"/>
                  <a:gd name="T27" fmla="*/ 184744 h 184744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16803" h="184744">
                    <a:moveTo>
                      <a:pt x="3914" y="98778"/>
                    </a:moveTo>
                    <a:cubicBezTo>
                      <a:pt x="6266" y="112889"/>
                      <a:pt x="5910" y="140078"/>
                      <a:pt x="18025" y="155222"/>
                    </a:cubicBezTo>
                    <a:cubicBezTo>
                      <a:pt x="41643" y="184744"/>
                      <a:pt x="94319" y="160843"/>
                      <a:pt x="116803" y="155222"/>
                    </a:cubicBezTo>
                    <a:cubicBezTo>
                      <a:pt x="112099" y="127000"/>
                      <a:pt x="108303" y="98611"/>
                      <a:pt x="102692" y="70555"/>
                    </a:cubicBezTo>
                    <a:cubicBezTo>
                      <a:pt x="98889" y="51538"/>
                      <a:pt x="100696" y="29255"/>
                      <a:pt x="88581" y="14111"/>
                    </a:cubicBezTo>
                    <a:cubicBezTo>
                      <a:pt x="79289" y="2496"/>
                      <a:pt x="60359" y="4704"/>
                      <a:pt x="46248" y="0"/>
                    </a:cubicBezTo>
                    <a:cubicBezTo>
                      <a:pt x="34117" y="36393"/>
                      <a:pt x="37121" y="48418"/>
                      <a:pt x="3914" y="70555"/>
                    </a:cubicBezTo>
                    <a:cubicBezTo>
                      <a:pt x="0" y="73164"/>
                      <a:pt x="1562" y="84667"/>
                      <a:pt x="3914" y="98778"/>
                    </a:cubicBezTo>
                    <a:close/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7" name="Freeform 29"/>
              <p:cNvSpPr>
                <a:spLocks noChangeArrowheads="1"/>
              </p:cNvSpPr>
              <p:nvPr/>
            </p:nvSpPr>
            <p:spPr bwMode="auto">
              <a:xfrm>
                <a:off x="5715000" y="5791197"/>
                <a:ext cx="116803" cy="184744"/>
              </a:xfrm>
              <a:custGeom>
                <a:avLst/>
                <a:gdLst>
                  <a:gd name="T0" fmla="*/ 3914 w 116803"/>
                  <a:gd name="T1" fmla="*/ 98778 h 184744"/>
                  <a:gd name="T2" fmla="*/ 18025 w 116803"/>
                  <a:gd name="T3" fmla="*/ 155222 h 184744"/>
                  <a:gd name="T4" fmla="*/ 116803 w 116803"/>
                  <a:gd name="T5" fmla="*/ 155222 h 184744"/>
                  <a:gd name="T6" fmla="*/ 102692 w 116803"/>
                  <a:gd name="T7" fmla="*/ 70555 h 184744"/>
                  <a:gd name="T8" fmla="*/ 88581 w 116803"/>
                  <a:gd name="T9" fmla="*/ 14111 h 184744"/>
                  <a:gd name="T10" fmla="*/ 46248 w 116803"/>
                  <a:gd name="T11" fmla="*/ 0 h 184744"/>
                  <a:gd name="T12" fmla="*/ 3914 w 116803"/>
                  <a:gd name="T13" fmla="*/ 70555 h 184744"/>
                  <a:gd name="T14" fmla="*/ 3914 w 116803"/>
                  <a:gd name="T15" fmla="*/ 98778 h 18474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16803"/>
                  <a:gd name="T25" fmla="*/ 0 h 184744"/>
                  <a:gd name="T26" fmla="*/ 116803 w 116803"/>
                  <a:gd name="T27" fmla="*/ 184744 h 184744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16803" h="184744">
                    <a:moveTo>
                      <a:pt x="3914" y="98778"/>
                    </a:moveTo>
                    <a:cubicBezTo>
                      <a:pt x="6266" y="112889"/>
                      <a:pt x="5910" y="140078"/>
                      <a:pt x="18025" y="155222"/>
                    </a:cubicBezTo>
                    <a:cubicBezTo>
                      <a:pt x="41643" y="184744"/>
                      <a:pt x="94319" y="160843"/>
                      <a:pt x="116803" y="155222"/>
                    </a:cubicBezTo>
                    <a:cubicBezTo>
                      <a:pt x="112099" y="127000"/>
                      <a:pt x="108303" y="98611"/>
                      <a:pt x="102692" y="70555"/>
                    </a:cubicBezTo>
                    <a:cubicBezTo>
                      <a:pt x="98889" y="51538"/>
                      <a:pt x="100696" y="29255"/>
                      <a:pt x="88581" y="14111"/>
                    </a:cubicBezTo>
                    <a:cubicBezTo>
                      <a:pt x="79289" y="2496"/>
                      <a:pt x="60359" y="4704"/>
                      <a:pt x="46248" y="0"/>
                    </a:cubicBezTo>
                    <a:cubicBezTo>
                      <a:pt x="34117" y="36393"/>
                      <a:pt x="37121" y="48418"/>
                      <a:pt x="3914" y="70555"/>
                    </a:cubicBezTo>
                    <a:cubicBezTo>
                      <a:pt x="0" y="73164"/>
                      <a:pt x="1562" y="84667"/>
                      <a:pt x="3914" y="98778"/>
                    </a:cubicBezTo>
                    <a:close/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8" name="Freeform 30"/>
              <p:cNvSpPr>
                <a:spLocks noChangeArrowheads="1"/>
              </p:cNvSpPr>
              <p:nvPr/>
            </p:nvSpPr>
            <p:spPr bwMode="auto">
              <a:xfrm>
                <a:off x="5334000" y="6006358"/>
                <a:ext cx="199907" cy="125557"/>
              </a:xfrm>
              <a:custGeom>
                <a:avLst/>
                <a:gdLst>
                  <a:gd name="T0" fmla="*/ 16463 w 199907"/>
                  <a:gd name="T1" fmla="*/ 97335 h 125557"/>
                  <a:gd name="T2" fmla="*/ 143463 w 199907"/>
                  <a:gd name="T3" fmla="*/ 125557 h 125557"/>
                  <a:gd name="T4" fmla="*/ 199907 w 199907"/>
                  <a:gd name="T5" fmla="*/ 111446 h 125557"/>
                  <a:gd name="T6" fmla="*/ 185796 w 199907"/>
                  <a:gd name="T7" fmla="*/ 55002 h 125557"/>
                  <a:gd name="T8" fmla="*/ 44685 w 199907"/>
                  <a:gd name="T9" fmla="*/ 40890 h 125557"/>
                  <a:gd name="T10" fmla="*/ 16463 w 199907"/>
                  <a:gd name="T11" fmla="*/ 97335 h 12555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99907"/>
                  <a:gd name="T19" fmla="*/ 0 h 125557"/>
                  <a:gd name="T20" fmla="*/ 199907 w 199907"/>
                  <a:gd name="T21" fmla="*/ 125557 h 12555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99907" h="125557">
                    <a:moveTo>
                      <a:pt x="16463" y="97335"/>
                    </a:moveTo>
                    <a:cubicBezTo>
                      <a:pt x="32926" y="111446"/>
                      <a:pt x="93793" y="125557"/>
                      <a:pt x="143463" y="125557"/>
                    </a:cubicBezTo>
                    <a:cubicBezTo>
                      <a:pt x="162857" y="125557"/>
                      <a:pt x="181092" y="116150"/>
                      <a:pt x="199907" y="111446"/>
                    </a:cubicBezTo>
                    <a:cubicBezTo>
                      <a:pt x="195203" y="92631"/>
                      <a:pt x="194469" y="72348"/>
                      <a:pt x="185796" y="55002"/>
                    </a:cubicBezTo>
                    <a:cubicBezTo>
                      <a:pt x="158296" y="0"/>
                      <a:pt x="92286" y="25023"/>
                      <a:pt x="44685" y="40890"/>
                    </a:cubicBezTo>
                    <a:cubicBezTo>
                      <a:pt x="34707" y="44216"/>
                      <a:pt x="0" y="83224"/>
                      <a:pt x="16463" y="97335"/>
                    </a:cubicBezTo>
                    <a:close/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30" name="Freeform 31"/>
              <p:cNvSpPr>
                <a:spLocks noChangeArrowheads="1"/>
              </p:cNvSpPr>
              <p:nvPr/>
            </p:nvSpPr>
            <p:spPr bwMode="auto">
              <a:xfrm>
                <a:off x="4800600" y="6019796"/>
                <a:ext cx="199907" cy="125557"/>
              </a:xfrm>
              <a:custGeom>
                <a:avLst/>
                <a:gdLst>
                  <a:gd name="T0" fmla="*/ 16463 w 199907"/>
                  <a:gd name="T1" fmla="*/ 97335 h 125557"/>
                  <a:gd name="T2" fmla="*/ 143463 w 199907"/>
                  <a:gd name="T3" fmla="*/ 125557 h 125557"/>
                  <a:gd name="T4" fmla="*/ 199907 w 199907"/>
                  <a:gd name="T5" fmla="*/ 111446 h 125557"/>
                  <a:gd name="T6" fmla="*/ 185796 w 199907"/>
                  <a:gd name="T7" fmla="*/ 55002 h 125557"/>
                  <a:gd name="T8" fmla="*/ 44685 w 199907"/>
                  <a:gd name="T9" fmla="*/ 40890 h 125557"/>
                  <a:gd name="T10" fmla="*/ 16463 w 199907"/>
                  <a:gd name="T11" fmla="*/ 97335 h 12555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99907"/>
                  <a:gd name="T19" fmla="*/ 0 h 125557"/>
                  <a:gd name="T20" fmla="*/ 199907 w 199907"/>
                  <a:gd name="T21" fmla="*/ 125557 h 12555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99907" h="125557">
                    <a:moveTo>
                      <a:pt x="16463" y="97335"/>
                    </a:moveTo>
                    <a:cubicBezTo>
                      <a:pt x="32926" y="111446"/>
                      <a:pt x="93793" y="125557"/>
                      <a:pt x="143463" y="125557"/>
                    </a:cubicBezTo>
                    <a:cubicBezTo>
                      <a:pt x="162857" y="125557"/>
                      <a:pt x="181092" y="116150"/>
                      <a:pt x="199907" y="111446"/>
                    </a:cubicBezTo>
                    <a:cubicBezTo>
                      <a:pt x="195203" y="92631"/>
                      <a:pt x="194469" y="72348"/>
                      <a:pt x="185796" y="55002"/>
                    </a:cubicBezTo>
                    <a:cubicBezTo>
                      <a:pt x="158296" y="0"/>
                      <a:pt x="92286" y="25023"/>
                      <a:pt x="44685" y="40890"/>
                    </a:cubicBezTo>
                    <a:cubicBezTo>
                      <a:pt x="34707" y="44216"/>
                      <a:pt x="0" y="83224"/>
                      <a:pt x="16463" y="97335"/>
                    </a:cubicBezTo>
                    <a:close/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31" name="Freeform 32"/>
              <p:cNvSpPr>
                <a:spLocks noChangeArrowheads="1"/>
              </p:cNvSpPr>
              <p:nvPr/>
            </p:nvSpPr>
            <p:spPr bwMode="auto">
              <a:xfrm>
                <a:off x="5638800" y="5562596"/>
                <a:ext cx="199907" cy="125557"/>
              </a:xfrm>
              <a:custGeom>
                <a:avLst/>
                <a:gdLst>
                  <a:gd name="T0" fmla="*/ 16463 w 199907"/>
                  <a:gd name="T1" fmla="*/ 97335 h 125557"/>
                  <a:gd name="T2" fmla="*/ 143463 w 199907"/>
                  <a:gd name="T3" fmla="*/ 125557 h 125557"/>
                  <a:gd name="T4" fmla="*/ 199907 w 199907"/>
                  <a:gd name="T5" fmla="*/ 111446 h 125557"/>
                  <a:gd name="T6" fmla="*/ 185796 w 199907"/>
                  <a:gd name="T7" fmla="*/ 55002 h 125557"/>
                  <a:gd name="T8" fmla="*/ 44685 w 199907"/>
                  <a:gd name="T9" fmla="*/ 40890 h 125557"/>
                  <a:gd name="T10" fmla="*/ 16463 w 199907"/>
                  <a:gd name="T11" fmla="*/ 97335 h 12555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99907"/>
                  <a:gd name="T19" fmla="*/ 0 h 125557"/>
                  <a:gd name="T20" fmla="*/ 199907 w 199907"/>
                  <a:gd name="T21" fmla="*/ 125557 h 12555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99907" h="125557">
                    <a:moveTo>
                      <a:pt x="16463" y="97335"/>
                    </a:moveTo>
                    <a:cubicBezTo>
                      <a:pt x="32926" y="111446"/>
                      <a:pt x="93793" y="125557"/>
                      <a:pt x="143463" y="125557"/>
                    </a:cubicBezTo>
                    <a:cubicBezTo>
                      <a:pt x="162857" y="125557"/>
                      <a:pt x="181092" y="116150"/>
                      <a:pt x="199907" y="111446"/>
                    </a:cubicBezTo>
                    <a:cubicBezTo>
                      <a:pt x="195203" y="92631"/>
                      <a:pt x="194469" y="72348"/>
                      <a:pt x="185796" y="55002"/>
                    </a:cubicBezTo>
                    <a:cubicBezTo>
                      <a:pt x="158296" y="0"/>
                      <a:pt x="92286" y="25023"/>
                      <a:pt x="44685" y="40890"/>
                    </a:cubicBezTo>
                    <a:cubicBezTo>
                      <a:pt x="34707" y="44216"/>
                      <a:pt x="0" y="83224"/>
                      <a:pt x="16463" y="97335"/>
                    </a:cubicBezTo>
                    <a:close/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32" name="Freeform 33"/>
              <p:cNvSpPr>
                <a:spLocks noChangeArrowheads="1"/>
              </p:cNvSpPr>
              <p:nvPr/>
            </p:nvSpPr>
            <p:spPr bwMode="auto">
              <a:xfrm>
                <a:off x="4343400" y="5132239"/>
                <a:ext cx="199907" cy="125557"/>
              </a:xfrm>
              <a:custGeom>
                <a:avLst/>
                <a:gdLst>
                  <a:gd name="T0" fmla="*/ 16463 w 199907"/>
                  <a:gd name="T1" fmla="*/ 97335 h 125557"/>
                  <a:gd name="T2" fmla="*/ 143463 w 199907"/>
                  <a:gd name="T3" fmla="*/ 125557 h 125557"/>
                  <a:gd name="T4" fmla="*/ 199907 w 199907"/>
                  <a:gd name="T5" fmla="*/ 111446 h 125557"/>
                  <a:gd name="T6" fmla="*/ 185796 w 199907"/>
                  <a:gd name="T7" fmla="*/ 55002 h 125557"/>
                  <a:gd name="T8" fmla="*/ 44685 w 199907"/>
                  <a:gd name="T9" fmla="*/ 40890 h 125557"/>
                  <a:gd name="T10" fmla="*/ 16463 w 199907"/>
                  <a:gd name="T11" fmla="*/ 97335 h 12555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99907"/>
                  <a:gd name="T19" fmla="*/ 0 h 125557"/>
                  <a:gd name="T20" fmla="*/ 199907 w 199907"/>
                  <a:gd name="T21" fmla="*/ 125557 h 12555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99907" h="125557">
                    <a:moveTo>
                      <a:pt x="16463" y="97335"/>
                    </a:moveTo>
                    <a:cubicBezTo>
                      <a:pt x="32926" y="111446"/>
                      <a:pt x="93793" y="125557"/>
                      <a:pt x="143463" y="125557"/>
                    </a:cubicBezTo>
                    <a:cubicBezTo>
                      <a:pt x="162857" y="125557"/>
                      <a:pt x="181092" y="116150"/>
                      <a:pt x="199907" y="111446"/>
                    </a:cubicBezTo>
                    <a:cubicBezTo>
                      <a:pt x="195203" y="92631"/>
                      <a:pt x="194469" y="72348"/>
                      <a:pt x="185796" y="55002"/>
                    </a:cubicBezTo>
                    <a:cubicBezTo>
                      <a:pt x="158296" y="0"/>
                      <a:pt x="92286" y="25023"/>
                      <a:pt x="44685" y="40890"/>
                    </a:cubicBezTo>
                    <a:cubicBezTo>
                      <a:pt x="34707" y="44216"/>
                      <a:pt x="0" y="83224"/>
                      <a:pt x="16463" y="97335"/>
                    </a:cubicBezTo>
                    <a:close/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33" name="Freeform 34"/>
              <p:cNvSpPr>
                <a:spLocks noChangeArrowheads="1"/>
              </p:cNvSpPr>
              <p:nvPr/>
            </p:nvSpPr>
            <p:spPr bwMode="auto">
              <a:xfrm>
                <a:off x="5105400" y="5791196"/>
                <a:ext cx="116803" cy="184744"/>
              </a:xfrm>
              <a:custGeom>
                <a:avLst/>
                <a:gdLst>
                  <a:gd name="T0" fmla="*/ 3914 w 116803"/>
                  <a:gd name="T1" fmla="*/ 98778 h 184744"/>
                  <a:gd name="T2" fmla="*/ 18025 w 116803"/>
                  <a:gd name="T3" fmla="*/ 155222 h 184744"/>
                  <a:gd name="T4" fmla="*/ 116803 w 116803"/>
                  <a:gd name="T5" fmla="*/ 155222 h 184744"/>
                  <a:gd name="T6" fmla="*/ 102692 w 116803"/>
                  <a:gd name="T7" fmla="*/ 70555 h 184744"/>
                  <a:gd name="T8" fmla="*/ 88581 w 116803"/>
                  <a:gd name="T9" fmla="*/ 14111 h 184744"/>
                  <a:gd name="T10" fmla="*/ 46248 w 116803"/>
                  <a:gd name="T11" fmla="*/ 0 h 184744"/>
                  <a:gd name="T12" fmla="*/ 3914 w 116803"/>
                  <a:gd name="T13" fmla="*/ 70555 h 184744"/>
                  <a:gd name="T14" fmla="*/ 3914 w 116803"/>
                  <a:gd name="T15" fmla="*/ 98778 h 18474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16803"/>
                  <a:gd name="T25" fmla="*/ 0 h 184744"/>
                  <a:gd name="T26" fmla="*/ 116803 w 116803"/>
                  <a:gd name="T27" fmla="*/ 184744 h 184744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16803" h="184744">
                    <a:moveTo>
                      <a:pt x="3914" y="98778"/>
                    </a:moveTo>
                    <a:cubicBezTo>
                      <a:pt x="6266" y="112889"/>
                      <a:pt x="5910" y="140078"/>
                      <a:pt x="18025" y="155222"/>
                    </a:cubicBezTo>
                    <a:cubicBezTo>
                      <a:pt x="41643" y="184744"/>
                      <a:pt x="94319" y="160843"/>
                      <a:pt x="116803" y="155222"/>
                    </a:cubicBezTo>
                    <a:cubicBezTo>
                      <a:pt x="112099" y="127000"/>
                      <a:pt x="108303" y="98611"/>
                      <a:pt x="102692" y="70555"/>
                    </a:cubicBezTo>
                    <a:cubicBezTo>
                      <a:pt x="98889" y="51538"/>
                      <a:pt x="100696" y="29255"/>
                      <a:pt x="88581" y="14111"/>
                    </a:cubicBezTo>
                    <a:cubicBezTo>
                      <a:pt x="79289" y="2496"/>
                      <a:pt x="60359" y="4704"/>
                      <a:pt x="46248" y="0"/>
                    </a:cubicBezTo>
                    <a:cubicBezTo>
                      <a:pt x="34117" y="36393"/>
                      <a:pt x="37121" y="48418"/>
                      <a:pt x="3914" y="70555"/>
                    </a:cubicBezTo>
                    <a:cubicBezTo>
                      <a:pt x="0" y="73164"/>
                      <a:pt x="1562" y="84667"/>
                      <a:pt x="3914" y="98778"/>
                    </a:cubicBezTo>
                    <a:close/>
                  </a:path>
                </a:pathLst>
              </a:custGeom>
              <a:solidFill>
                <a:srgbClr val="8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</p:grpSp>
      </p:grpSp>
      <p:grpSp>
        <p:nvGrpSpPr>
          <p:cNvPr id="38" name="Group 37"/>
          <p:cNvGrpSpPr/>
          <p:nvPr/>
        </p:nvGrpSpPr>
        <p:grpSpPr>
          <a:xfrm>
            <a:off x="2896059" y="3789040"/>
            <a:ext cx="1819957" cy="2101025"/>
            <a:chOff x="2106844" y="3646605"/>
            <a:chExt cx="1819957" cy="2101025"/>
          </a:xfrm>
        </p:grpSpPr>
        <p:pic>
          <p:nvPicPr>
            <p:cNvPr id="39" name="Picture 2" descr="slide7_8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2339752" y="4437112"/>
              <a:ext cx="1587049" cy="1310518"/>
            </a:xfrm>
            <a:prstGeom prst="rect">
              <a:avLst/>
            </a:prstGeom>
            <a:noFill/>
            <a:effectLst>
              <a:outerShdw blurRad="63500" dist="107763" dir="2700000" algn="ctr" rotWithShape="0">
                <a:srgbClr val="000000">
                  <a:alpha val="74998"/>
                </a:srgbClr>
              </a:outerShdw>
            </a:effectLst>
          </p:spPr>
        </p:pic>
        <p:cxnSp>
          <p:nvCxnSpPr>
            <p:cNvPr id="40" name="Straight Arrow Connector 39"/>
            <p:cNvCxnSpPr/>
            <p:nvPr/>
          </p:nvCxnSpPr>
          <p:spPr bwMode="auto">
            <a:xfrm>
              <a:off x="2106844" y="3646605"/>
              <a:ext cx="736964" cy="934523"/>
            </a:xfrm>
            <a:prstGeom prst="straightConnector1">
              <a:avLst/>
            </a:prstGeom>
            <a:noFill/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43" name="Group 42"/>
          <p:cNvGrpSpPr/>
          <p:nvPr/>
        </p:nvGrpSpPr>
        <p:grpSpPr>
          <a:xfrm>
            <a:off x="21658" y="764704"/>
            <a:ext cx="2510756" cy="2232248"/>
            <a:chOff x="2565300" y="4437112"/>
            <a:chExt cx="2510756" cy="2232248"/>
          </a:xfrm>
        </p:grpSpPr>
        <p:pic>
          <p:nvPicPr>
            <p:cNvPr id="44" name="Picture 5" descr="the_persistence_of_me#B37E5.jpg                                00034983Macintosh HD                   BCFB972B: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95802" y="5013176"/>
              <a:ext cx="2208246" cy="1656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5" name="Text Box 4"/>
            <p:cNvSpPr txBox="1">
              <a:spLocks noChangeArrowheads="1"/>
            </p:cNvSpPr>
            <p:nvPr/>
          </p:nvSpPr>
          <p:spPr bwMode="auto">
            <a:xfrm>
              <a:off x="2565300" y="4437112"/>
              <a:ext cx="2510756" cy="582467"/>
            </a:xfrm>
            <a:prstGeom prst="rect">
              <a:avLst/>
            </a:prstGeom>
            <a:solidFill>
              <a:srgbClr val="FF9900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GB" sz="1400" b="1" dirty="0">
                  <a:solidFill>
                    <a:srgbClr val="000000"/>
                  </a:solidFill>
                </a:rPr>
                <a:t>t=0.00000000000000000000000000000000001 sec</a:t>
              </a:r>
            </a:p>
          </p:txBody>
        </p:sp>
      </p:grp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1547666" y="1556793"/>
            <a:ext cx="2304256" cy="1224135"/>
            <a:chOff x="1546933" y="1556263"/>
            <a:chExt cx="2304464" cy="1223949"/>
          </a:xfrm>
        </p:grpSpPr>
        <p:sp>
          <p:nvSpPr>
            <p:cNvPr id="199684" name="TextBox 2"/>
            <p:cNvSpPr txBox="1">
              <a:spLocks noChangeArrowheads="1"/>
            </p:cNvSpPr>
            <p:nvPr/>
          </p:nvSpPr>
          <p:spPr bwMode="auto">
            <a:xfrm>
              <a:off x="1546933" y="1556263"/>
              <a:ext cx="2160434" cy="1041153"/>
            </a:xfrm>
            <a:prstGeom prst="rect">
              <a:avLst/>
            </a:prstGeom>
            <a:solidFill>
              <a:srgbClr val="A9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</a:pPr>
              <a:r>
                <a:rPr lang="en-US" sz="2000" dirty="0">
                  <a:solidFill>
                    <a:srgbClr val="FFFFFF"/>
                  </a:solidFill>
                </a:rPr>
                <a:t>Production of dark matter </a:t>
              </a:r>
            </a:p>
            <a:p>
              <a:pPr algn="ctr">
                <a:lnSpc>
                  <a:spcPct val="5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</a:pPr>
              <a:r>
                <a:rPr lang="en-US" sz="2000" dirty="0">
                  <a:solidFill>
                    <a:srgbClr val="FFCF41"/>
                  </a:solidFill>
                </a:rPr>
                <a:t>(t ~ 10</a:t>
              </a:r>
              <a:r>
                <a:rPr lang="en-US" sz="2000" baseline="30000" dirty="0">
                  <a:solidFill>
                    <a:srgbClr val="FFCF41"/>
                  </a:solidFill>
                </a:rPr>
                <a:t>-10</a:t>
              </a:r>
              <a:r>
                <a:rPr lang="en-US" sz="2000" dirty="0">
                  <a:solidFill>
                    <a:srgbClr val="FFCF41"/>
                  </a:solidFill>
                </a:rPr>
                <a:t> s)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  <p:cxnSp>
          <p:nvCxnSpPr>
            <p:cNvPr id="199685" name="Straight Arrow Connector 4"/>
            <p:cNvCxnSpPr>
              <a:cxnSpLocks noChangeShapeType="1"/>
            </p:cNvCxnSpPr>
            <p:nvPr/>
          </p:nvCxnSpPr>
          <p:spPr bwMode="auto">
            <a:xfrm>
              <a:off x="3401344" y="2404998"/>
              <a:ext cx="450053" cy="375214"/>
            </a:xfrm>
            <a:prstGeom prst="straightConnector1">
              <a:avLst/>
            </a:prstGeom>
            <a:noFill/>
            <a:ln w="31750">
              <a:solidFill>
                <a:schemeClr val="bg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</p:grpSp>
      <p:sp>
        <p:nvSpPr>
          <p:cNvPr id="46" name="TextBox 2"/>
          <p:cNvSpPr txBox="1">
            <a:spLocks noChangeArrowheads="1"/>
          </p:cNvSpPr>
          <p:nvPr/>
        </p:nvSpPr>
        <p:spPr bwMode="auto">
          <a:xfrm>
            <a:off x="107504" y="5430685"/>
            <a:ext cx="2833043" cy="800219"/>
          </a:xfrm>
          <a:prstGeom prst="rect">
            <a:avLst/>
          </a:prstGeom>
          <a:solidFill>
            <a:srgbClr val="A90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ct val="90000"/>
              </a:lnSpc>
              <a:spcBef>
                <a:spcPct val="50000"/>
              </a:spcBef>
              <a:buClr>
                <a:srgbClr val="000000"/>
              </a:buClr>
              <a:buSzPct val="125000"/>
            </a:pPr>
            <a:r>
              <a:rPr lang="en-US" sz="2000" dirty="0">
                <a:solidFill>
                  <a:srgbClr val="FFFFFF"/>
                </a:solidFill>
                <a:sym typeface="Wingdings"/>
              </a:rPr>
              <a:t>Quantum f</a:t>
            </a:r>
            <a:r>
              <a:rPr lang="en-US" sz="2000" dirty="0">
                <a:solidFill>
                  <a:srgbClr val="FFFFFF"/>
                </a:solidFill>
              </a:rPr>
              <a:t>luctuations</a:t>
            </a:r>
          </a:p>
          <a:p>
            <a:pPr algn="ctr">
              <a:lnSpc>
                <a:spcPct val="90000"/>
              </a:lnSpc>
              <a:spcBef>
                <a:spcPct val="50000"/>
              </a:spcBef>
              <a:buClr>
                <a:srgbClr val="000000"/>
              </a:buClr>
              <a:buSzPct val="125000"/>
            </a:pPr>
            <a:r>
              <a:rPr lang="en-US" sz="2000" b="1" dirty="0">
                <a:solidFill>
                  <a:srgbClr val="000000"/>
                </a:solidFill>
                <a:sym typeface="Wingdings"/>
              </a:rPr>
              <a:t> </a:t>
            </a:r>
            <a:r>
              <a:rPr lang="en-US" sz="2000" dirty="0">
                <a:solidFill>
                  <a:srgbClr val="FFFFFF"/>
                </a:solidFill>
              </a:rPr>
              <a:t>Initial conditions</a:t>
            </a:r>
          </a:p>
        </p:txBody>
      </p:sp>
      <p:grpSp>
        <p:nvGrpSpPr>
          <p:cNvPr id="8" name="Group 6"/>
          <p:cNvGrpSpPr>
            <a:grpSpLocks/>
          </p:cNvGrpSpPr>
          <p:nvPr/>
        </p:nvGrpSpPr>
        <p:grpSpPr bwMode="auto">
          <a:xfrm>
            <a:off x="10765" y="3645024"/>
            <a:ext cx="3121075" cy="1348525"/>
            <a:chOff x="607046" y="918358"/>
            <a:chExt cx="3121362" cy="1348319"/>
          </a:xfrm>
        </p:grpSpPr>
        <p:sp>
          <p:nvSpPr>
            <p:cNvPr id="9" name="TextBox 2"/>
            <p:cNvSpPr txBox="1">
              <a:spLocks noChangeArrowheads="1"/>
            </p:cNvSpPr>
            <p:nvPr/>
          </p:nvSpPr>
          <p:spPr bwMode="auto">
            <a:xfrm>
              <a:off x="607046" y="1454271"/>
              <a:ext cx="3121362" cy="812406"/>
            </a:xfrm>
            <a:prstGeom prst="rect">
              <a:avLst/>
            </a:prstGeom>
            <a:solidFill>
              <a:srgbClr val="A9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>
                <a:lnSpc>
                  <a:spcPct val="9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</a:pPr>
              <a:r>
                <a:rPr lang="en-US" sz="2000" dirty="0">
                  <a:solidFill>
                    <a:srgbClr val="FFFFFF"/>
                  </a:solidFill>
                </a:rPr>
                <a:t>     Cosmic inflation    </a:t>
              </a:r>
              <a:r>
                <a:rPr lang="en-US" sz="2400" b="1" dirty="0">
                  <a:solidFill>
                    <a:srgbClr val="000000"/>
                  </a:solidFill>
                  <a:sym typeface="Wingdings"/>
                </a:rPr>
                <a:t></a:t>
              </a:r>
              <a:r>
                <a:rPr lang="en-US" sz="3200" b="1" dirty="0">
                  <a:solidFill>
                    <a:srgbClr val="000000"/>
                  </a:solidFill>
                  <a:sym typeface="Wingdings"/>
                </a:rPr>
                <a:t> </a:t>
              </a:r>
              <a:r>
                <a:rPr lang="en-US" sz="2000" dirty="0">
                  <a:solidFill>
                    <a:srgbClr val="FFCF41"/>
                  </a:solidFill>
                </a:rPr>
                <a:t>(t ~ 10</a:t>
              </a:r>
              <a:r>
                <a:rPr lang="en-US" sz="2000" baseline="30000" dirty="0">
                  <a:solidFill>
                    <a:srgbClr val="FFCF41"/>
                  </a:solidFill>
                </a:rPr>
                <a:t>-35</a:t>
              </a:r>
              <a:r>
                <a:rPr lang="en-US" sz="2000" dirty="0">
                  <a:solidFill>
                    <a:srgbClr val="FFCF41"/>
                  </a:solidFill>
                </a:rPr>
                <a:t> s)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  <p:cxnSp>
          <p:nvCxnSpPr>
            <p:cNvPr id="10" name="Straight Arrow Connector 4"/>
            <p:cNvCxnSpPr>
              <a:cxnSpLocks noChangeShapeType="1"/>
            </p:cNvCxnSpPr>
            <p:nvPr/>
          </p:nvCxnSpPr>
          <p:spPr bwMode="auto">
            <a:xfrm flipV="1">
              <a:off x="2144086" y="918358"/>
              <a:ext cx="288060" cy="431982"/>
            </a:xfrm>
            <a:prstGeom prst="straightConnector1">
              <a:avLst/>
            </a:prstGeom>
            <a:noFill/>
            <a:ln w="31750">
              <a:solidFill>
                <a:schemeClr val="bg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</p:grpSp>
      <p:sp>
        <p:nvSpPr>
          <p:cNvPr id="42" name="TextBox 2"/>
          <p:cNvSpPr txBox="1">
            <a:spLocks noChangeArrowheads="1"/>
          </p:cNvSpPr>
          <p:nvPr/>
        </p:nvSpPr>
        <p:spPr bwMode="auto">
          <a:xfrm rot="16200000">
            <a:off x="6928229" y="3143126"/>
            <a:ext cx="2376264" cy="400110"/>
          </a:xfrm>
          <a:prstGeom prst="rect">
            <a:avLst/>
          </a:prstGeom>
          <a:solidFill>
            <a:srgbClr val="A90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buClr>
                <a:srgbClr val="000000"/>
              </a:buClr>
              <a:buSzPct val="125000"/>
            </a:pPr>
            <a:r>
              <a:rPr lang="en-US" sz="2000" dirty="0">
                <a:solidFill>
                  <a:srgbClr val="FFCF41"/>
                </a:solidFill>
              </a:rPr>
              <a:t>t = 13.7 billion </a:t>
            </a:r>
            <a:r>
              <a:rPr lang="en-US" sz="2000" dirty="0" err="1">
                <a:solidFill>
                  <a:srgbClr val="FFCF41"/>
                </a:solidFill>
              </a:rPr>
              <a:t>yrs</a:t>
            </a:r>
            <a:endParaRPr lang="en-US" sz="2000" dirty="0">
              <a:solidFill>
                <a:srgbClr val="FFFFFF"/>
              </a:solidFill>
            </a:endParaRPr>
          </a:p>
        </p:txBody>
      </p:sp>
      <p:pic>
        <p:nvPicPr>
          <p:cNvPr id="37" name="VacuumGas3.mov">
            <a:hlinkClick r:id="" action="ppaction://media"/>
            <a:extLst>
              <a:ext uri="{FF2B5EF4-FFF2-40B4-BE49-F238E27FC236}">
                <a16:creationId xmlns:a16="http://schemas.microsoft.com/office/drawing/2014/main" id="{C557F5FD-5F11-6447-B089-4FBE45395B6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171734" y="2852936"/>
            <a:ext cx="1248138" cy="936104"/>
          </a:xfrm>
          <a:prstGeom prst="rect">
            <a:avLst/>
          </a:prstGeom>
        </p:spPr>
      </p:pic>
      <p:grpSp>
        <p:nvGrpSpPr>
          <p:cNvPr id="41" name="Group 40">
            <a:extLst>
              <a:ext uri="{FF2B5EF4-FFF2-40B4-BE49-F238E27FC236}">
                <a16:creationId xmlns:a16="http://schemas.microsoft.com/office/drawing/2014/main" id="{AFD8FDBA-A791-8D40-ADA7-879FD35695D5}"/>
              </a:ext>
            </a:extLst>
          </p:cNvPr>
          <p:cNvGrpSpPr/>
          <p:nvPr/>
        </p:nvGrpSpPr>
        <p:grpSpPr>
          <a:xfrm>
            <a:off x="2771800" y="2348880"/>
            <a:ext cx="3240360" cy="2160240"/>
            <a:chOff x="2771800" y="2348880"/>
            <a:chExt cx="3240360" cy="2160240"/>
          </a:xfrm>
        </p:grpSpPr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D036D4E4-CC26-FD48-8518-AF56A56C5327}"/>
                </a:ext>
              </a:extLst>
            </p:cNvPr>
            <p:cNvGrpSpPr/>
            <p:nvPr/>
          </p:nvGrpSpPr>
          <p:grpSpPr>
            <a:xfrm>
              <a:off x="4211960" y="2348880"/>
              <a:ext cx="1800200" cy="2160240"/>
              <a:chOff x="4139952" y="2204864"/>
              <a:chExt cx="1800200" cy="2160240"/>
            </a:xfrm>
          </p:grpSpPr>
          <p:sp>
            <p:nvSpPr>
              <p:cNvPr id="49" name="Oval 48">
                <a:extLst>
                  <a:ext uri="{FF2B5EF4-FFF2-40B4-BE49-F238E27FC236}">
                    <a16:creationId xmlns:a16="http://schemas.microsoft.com/office/drawing/2014/main" id="{F6CA1312-5714-654F-AE37-476D8851879E}"/>
                  </a:ext>
                </a:extLst>
              </p:cNvPr>
              <p:cNvSpPr/>
              <p:nvPr/>
            </p:nvSpPr>
            <p:spPr bwMode="auto">
              <a:xfrm>
                <a:off x="4139952" y="2204864"/>
                <a:ext cx="1800200" cy="2160240"/>
              </a:xfrm>
              <a:prstGeom prst="ellipse">
                <a:avLst/>
              </a:prstGeom>
              <a:solidFill>
                <a:schemeClr val="bg1">
                  <a:lumMod val="85000"/>
                  <a:alpha val="40000"/>
                </a:schemeClr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457200" indent="-457200"/>
                <a:endParaRPr lang="en-US">
                  <a:solidFill>
                    <a:srgbClr val="000000"/>
                  </a:solidFill>
                  <a:latin typeface="Arial" pitchFamily="-65" charset="0"/>
                </a:endParaRPr>
              </a:p>
            </p:txBody>
          </p:sp>
          <p:grpSp>
            <p:nvGrpSpPr>
              <p:cNvPr id="50" name="Group 26">
                <a:extLst>
                  <a:ext uri="{FF2B5EF4-FFF2-40B4-BE49-F238E27FC236}">
                    <a16:creationId xmlns:a16="http://schemas.microsoft.com/office/drawing/2014/main" id="{2E3CD312-B14D-3A4B-BA4C-6D98C921A04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260947" y="2441606"/>
                <a:ext cx="1433947" cy="1874748"/>
                <a:chOff x="3880556" y="4587553"/>
                <a:chExt cx="2142066" cy="1557800"/>
              </a:xfrm>
              <a:solidFill>
                <a:srgbClr val="0000FF"/>
              </a:solidFill>
              <a:effectLst/>
            </p:grpSpPr>
            <p:sp>
              <p:nvSpPr>
                <p:cNvPr id="51" name="Freeform 18">
                  <a:extLst>
                    <a:ext uri="{FF2B5EF4-FFF2-40B4-BE49-F238E27FC236}">
                      <a16:creationId xmlns:a16="http://schemas.microsoft.com/office/drawing/2014/main" id="{EF4F04AA-354D-884D-8553-D5B12989036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80556" y="4924777"/>
                  <a:ext cx="214111" cy="229704"/>
                </a:xfrm>
                <a:custGeom>
                  <a:avLst/>
                  <a:gdLst>
                    <a:gd name="T0" fmla="*/ 0 w 214111"/>
                    <a:gd name="T1" fmla="*/ 56444 h 229704"/>
                    <a:gd name="T2" fmla="*/ 14111 w 214111"/>
                    <a:gd name="T3" fmla="*/ 197555 h 229704"/>
                    <a:gd name="T4" fmla="*/ 42333 w 214111"/>
                    <a:gd name="T5" fmla="*/ 225778 h 229704"/>
                    <a:gd name="T6" fmla="*/ 183444 w 214111"/>
                    <a:gd name="T7" fmla="*/ 211666 h 229704"/>
                    <a:gd name="T8" fmla="*/ 211666 w 214111"/>
                    <a:gd name="T9" fmla="*/ 169333 h 229704"/>
                    <a:gd name="T10" fmla="*/ 197555 w 214111"/>
                    <a:gd name="T11" fmla="*/ 127000 h 229704"/>
                    <a:gd name="T12" fmla="*/ 84666 w 214111"/>
                    <a:gd name="T13" fmla="*/ 84666 h 229704"/>
                    <a:gd name="T14" fmla="*/ 56444 w 214111"/>
                    <a:gd name="T15" fmla="*/ 42333 h 229704"/>
                    <a:gd name="T16" fmla="*/ 56444 w 214111"/>
                    <a:gd name="T17" fmla="*/ 42333 h 229704"/>
                    <a:gd name="T18" fmla="*/ 56444 w 214111"/>
                    <a:gd name="T19" fmla="*/ 42333 h 229704"/>
                    <a:gd name="T20" fmla="*/ 14111 w 214111"/>
                    <a:gd name="T21" fmla="*/ 0 h 229704"/>
                    <a:gd name="T22" fmla="*/ 0 w 214111"/>
                    <a:gd name="T23" fmla="*/ 56444 h 229704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214111"/>
                    <a:gd name="T37" fmla="*/ 0 h 229704"/>
                    <a:gd name="T38" fmla="*/ 214111 w 214111"/>
                    <a:gd name="T39" fmla="*/ 229704 h 229704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214111" h="229704">
                      <a:moveTo>
                        <a:pt x="0" y="56444"/>
                      </a:moveTo>
                      <a:cubicBezTo>
                        <a:pt x="4704" y="103481"/>
                        <a:pt x="2646" y="151695"/>
                        <a:pt x="14111" y="197555"/>
                      </a:cubicBezTo>
                      <a:cubicBezTo>
                        <a:pt x="17338" y="210462"/>
                        <a:pt x="29075" y="224673"/>
                        <a:pt x="42333" y="225778"/>
                      </a:cubicBezTo>
                      <a:cubicBezTo>
                        <a:pt x="89441" y="229704"/>
                        <a:pt x="136407" y="216370"/>
                        <a:pt x="183444" y="211666"/>
                      </a:cubicBezTo>
                      <a:cubicBezTo>
                        <a:pt x="192851" y="197555"/>
                        <a:pt x="208878" y="186062"/>
                        <a:pt x="211666" y="169333"/>
                      </a:cubicBezTo>
                      <a:cubicBezTo>
                        <a:pt x="214111" y="154661"/>
                        <a:pt x="206847" y="138615"/>
                        <a:pt x="197555" y="127000"/>
                      </a:cubicBezTo>
                      <a:cubicBezTo>
                        <a:pt x="169871" y="92395"/>
                        <a:pt x="122912" y="92316"/>
                        <a:pt x="84666" y="84666"/>
                      </a:cubicBezTo>
                      <a:cubicBezTo>
                        <a:pt x="69068" y="37871"/>
                        <a:pt x="85429" y="42333"/>
                        <a:pt x="56444" y="42333"/>
                      </a:cubicBezTo>
                      <a:lnTo>
                        <a:pt x="14111" y="0"/>
                      </a:lnTo>
                      <a:lnTo>
                        <a:pt x="0" y="56444"/>
                      </a:lnTo>
                      <a:close/>
                    </a:path>
                  </a:pathLst>
                </a:custGeom>
                <a:solidFill>
                  <a:srgbClr val="800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marL="457200" indent="-457200">
                    <a:defRPr/>
                  </a:pPr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52" name="Freeform 20">
                  <a:extLst>
                    <a:ext uri="{FF2B5EF4-FFF2-40B4-BE49-F238E27FC236}">
                      <a16:creationId xmlns:a16="http://schemas.microsoft.com/office/drawing/2014/main" id="{701F8B2D-F711-364B-9870-664E7602969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753419" y="4811888"/>
                  <a:ext cx="116803" cy="184744"/>
                </a:xfrm>
                <a:custGeom>
                  <a:avLst/>
                  <a:gdLst>
                    <a:gd name="T0" fmla="*/ 3914 w 116803"/>
                    <a:gd name="T1" fmla="*/ 98778 h 184744"/>
                    <a:gd name="T2" fmla="*/ 18025 w 116803"/>
                    <a:gd name="T3" fmla="*/ 155222 h 184744"/>
                    <a:gd name="T4" fmla="*/ 116803 w 116803"/>
                    <a:gd name="T5" fmla="*/ 155222 h 184744"/>
                    <a:gd name="T6" fmla="*/ 102692 w 116803"/>
                    <a:gd name="T7" fmla="*/ 70555 h 184744"/>
                    <a:gd name="T8" fmla="*/ 88581 w 116803"/>
                    <a:gd name="T9" fmla="*/ 14111 h 184744"/>
                    <a:gd name="T10" fmla="*/ 46248 w 116803"/>
                    <a:gd name="T11" fmla="*/ 0 h 184744"/>
                    <a:gd name="T12" fmla="*/ 3914 w 116803"/>
                    <a:gd name="T13" fmla="*/ 70555 h 184744"/>
                    <a:gd name="T14" fmla="*/ 3914 w 116803"/>
                    <a:gd name="T15" fmla="*/ 98778 h 184744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116803"/>
                    <a:gd name="T25" fmla="*/ 0 h 184744"/>
                    <a:gd name="T26" fmla="*/ 116803 w 116803"/>
                    <a:gd name="T27" fmla="*/ 184744 h 184744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116803" h="184744">
                      <a:moveTo>
                        <a:pt x="3914" y="98778"/>
                      </a:moveTo>
                      <a:cubicBezTo>
                        <a:pt x="6266" y="112889"/>
                        <a:pt x="5910" y="140078"/>
                        <a:pt x="18025" y="155222"/>
                      </a:cubicBezTo>
                      <a:cubicBezTo>
                        <a:pt x="41643" y="184744"/>
                        <a:pt x="94319" y="160843"/>
                        <a:pt x="116803" y="155222"/>
                      </a:cubicBezTo>
                      <a:cubicBezTo>
                        <a:pt x="112099" y="127000"/>
                        <a:pt x="108303" y="98611"/>
                        <a:pt x="102692" y="70555"/>
                      </a:cubicBezTo>
                      <a:cubicBezTo>
                        <a:pt x="98889" y="51538"/>
                        <a:pt x="100696" y="29255"/>
                        <a:pt x="88581" y="14111"/>
                      </a:cubicBezTo>
                      <a:cubicBezTo>
                        <a:pt x="79289" y="2496"/>
                        <a:pt x="60359" y="4704"/>
                        <a:pt x="46248" y="0"/>
                      </a:cubicBezTo>
                      <a:cubicBezTo>
                        <a:pt x="34117" y="36393"/>
                        <a:pt x="37121" y="48418"/>
                        <a:pt x="3914" y="70555"/>
                      </a:cubicBezTo>
                      <a:cubicBezTo>
                        <a:pt x="0" y="73164"/>
                        <a:pt x="1562" y="84667"/>
                        <a:pt x="3914" y="98778"/>
                      </a:cubicBezTo>
                      <a:close/>
                    </a:path>
                  </a:pathLst>
                </a:custGeom>
                <a:solidFill>
                  <a:srgbClr val="80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marL="457200" indent="-457200">
                    <a:defRPr/>
                  </a:pPr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53" name="Freeform 21">
                  <a:extLst>
                    <a:ext uri="{FF2B5EF4-FFF2-40B4-BE49-F238E27FC236}">
                      <a16:creationId xmlns:a16="http://schemas.microsoft.com/office/drawing/2014/main" id="{A23157F7-3511-3A45-821B-E3373BA1193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012260" y="5616221"/>
                  <a:ext cx="174357" cy="184925"/>
                </a:xfrm>
                <a:custGeom>
                  <a:avLst/>
                  <a:gdLst>
                    <a:gd name="T0" fmla="*/ 9407 w 174357"/>
                    <a:gd name="T1" fmla="*/ 84667 h 184925"/>
                    <a:gd name="T2" fmla="*/ 23518 w 174357"/>
                    <a:gd name="T3" fmla="*/ 169334 h 184925"/>
                    <a:gd name="T4" fmla="*/ 65851 w 174357"/>
                    <a:gd name="T5" fmla="*/ 183445 h 184925"/>
                    <a:gd name="T6" fmla="*/ 164629 w 174357"/>
                    <a:gd name="T7" fmla="*/ 155222 h 184925"/>
                    <a:gd name="T8" fmla="*/ 122296 w 174357"/>
                    <a:gd name="T9" fmla="*/ 14111 h 184925"/>
                    <a:gd name="T10" fmla="*/ 79962 w 174357"/>
                    <a:gd name="T11" fmla="*/ 0 h 184925"/>
                    <a:gd name="T12" fmla="*/ 9407 w 174357"/>
                    <a:gd name="T13" fmla="*/ 84667 h 184925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74357"/>
                    <a:gd name="T22" fmla="*/ 0 h 184925"/>
                    <a:gd name="T23" fmla="*/ 174357 w 174357"/>
                    <a:gd name="T24" fmla="*/ 184925 h 184925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74357" h="184925">
                      <a:moveTo>
                        <a:pt x="9407" y="84667"/>
                      </a:moveTo>
                      <a:cubicBezTo>
                        <a:pt x="0" y="112889"/>
                        <a:pt x="9323" y="144492"/>
                        <a:pt x="23518" y="169334"/>
                      </a:cubicBezTo>
                      <a:cubicBezTo>
                        <a:pt x="30898" y="182249"/>
                        <a:pt x="51051" y="184925"/>
                        <a:pt x="65851" y="183445"/>
                      </a:cubicBezTo>
                      <a:cubicBezTo>
                        <a:pt x="99925" y="180037"/>
                        <a:pt x="131703" y="164630"/>
                        <a:pt x="164629" y="155222"/>
                      </a:cubicBezTo>
                      <a:cubicBezTo>
                        <a:pt x="157348" y="96976"/>
                        <a:pt x="174357" y="45348"/>
                        <a:pt x="122296" y="14111"/>
                      </a:cubicBezTo>
                      <a:cubicBezTo>
                        <a:pt x="109541" y="6458"/>
                        <a:pt x="94073" y="4704"/>
                        <a:pt x="79962" y="0"/>
                      </a:cubicBezTo>
                      <a:cubicBezTo>
                        <a:pt x="49636" y="60652"/>
                        <a:pt x="18814" y="56445"/>
                        <a:pt x="9407" y="84667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marL="457200" indent="-457200">
                    <a:defRPr/>
                  </a:pPr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54" name="Freeform 22">
                  <a:extLst>
                    <a:ext uri="{FF2B5EF4-FFF2-40B4-BE49-F238E27FC236}">
                      <a16:creationId xmlns:a16="http://schemas.microsoft.com/office/drawing/2014/main" id="{B98C1E4E-8033-AA4A-963F-0B63D4C687A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767204" y="4587553"/>
                  <a:ext cx="199907" cy="125557"/>
                </a:xfrm>
                <a:custGeom>
                  <a:avLst/>
                  <a:gdLst>
                    <a:gd name="T0" fmla="*/ 16463 w 199907"/>
                    <a:gd name="T1" fmla="*/ 97335 h 125557"/>
                    <a:gd name="T2" fmla="*/ 143463 w 199907"/>
                    <a:gd name="T3" fmla="*/ 125557 h 125557"/>
                    <a:gd name="T4" fmla="*/ 199907 w 199907"/>
                    <a:gd name="T5" fmla="*/ 111446 h 125557"/>
                    <a:gd name="T6" fmla="*/ 185796 w 199907"/>
                    <a:gd name="T7" fmla="*/ 55002 h 125557"/>
                    <a:gd name="T8" fmla="*/ 44685 w 199907"/>
                    <a:gd name="T9" fmla="*/ 40890 h 125557"/>
                    <a:gd name="T10" fmla="*/ 16463 w 199907"/>
                    <a:gd name="T11" fmla="*/ 97335 h 125557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99907"/>
                    <a:gd name="T19" fmla="*/ 0 h 125557"/>
                    <a:gd name="T20" fmla="*/ 199907 w 199907"/>
                    <a:gd name="T21" fmla="*/ 125557 h 125557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99907" h="125557">
                      <a:moveTo>
                        <a:pt x="16463" y="97335"/>
                      </a:moveTo>
                      <a:cubicBezTo>
                        <a:pt x="32926" y="111446"/>
                        <a:pt x="93793" y="125557"/>
                        <a:pt x="143463" y="125557"/>
                      </a:cubicBezTo>
                      <a:cubicBezTo>
                        <a:pt x="162857" y="125557"/>
                        <a:pt x="181092" y="116150"/>
                        <a:pt x="199907" y="111446"/>
                      </a:cubicBezTo>
                      <a:cubicBezTo>
                        <a:pt x="195203" y="92631"/>
                        <a:pt x="194469" y="72348"/>
                        <a:pt x="185796" y="55002"/>
                      </a:cubicBezTo>
                      <a:cubicBezTo>
                        <a:pt x="158296" y="0"/>
                        <a:pt x="92286" y="25023"/>
                        <a:pt x="44685" y="40890"/>
                      </a:cubicBezTo>
                      <a:cubicBezTo>
                        <a:pt x="34707" y="44216"/>
                        <a:pt x="0" y="83224"/>
                        <a:pt x="16463" y="97335"/>
                      </a:cubicBezTo>
                      <a:close/>
                    </a:path>
                  </a:pathLst>
                </a:custGeom>
                <a:grp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marL="457200" indent="-457200">
                    <a:defRPr/>
                  </a:pPr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55" name="Freeform 23">
                  <a:extLst>
                    <a:ext uri="{FF2B5EF4-FFF2-40B4-BE49-F238E27FC236}">
                      <a16:creationId xmlns:a16="http://schemas.microsoft.com/office/drawing/2014/main" id="{B16ACB66-AE87-C946-993D-150A41345CB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572001" y="5714999"/>
                  <a:ext cx="174357" cy="184925"/>
                </a:xfrm>
                <a:custGeom>
                  <a:avLst/>
                  <a:gdLst>
                    <a:gd name="T0" fmla="*/ 9407 w 174357"/>
                    <a:gd name="T1" fmla="*/ 84667 h 184925"/>
                    <a:gd name="T2" fmla="*/ 23518 w 174357"/>
                    <a:gd name="T3" fmla="*/ 169334 h 184925"/>
                    <a:gd name="T4" fmla="*/ 65851 w 174357"/>
                    <a:gd name="T5" fmla="*/ 183445 h 184925"/>
                    <a:gd name="T6" fmla="*/ 164629 w 174357"/>
                    <a:gd name="T7" fmla="*/ 155222 h 184925"/>
                    <a:gd name="T8" fmla="*/ 122296 w 174357"/>
                    <a:gd name="T9" fmla="*/ 14111 h 184925"/>
                    <a:gd name="T10" fmla="*/ 79962 w 174357"/>
                    <a:gd name="T11" fmla="*/ 0 h 184925"/>
                    <a:gd name="T12" fmla="*/ 9407 w 174357"/>
                    <a:gd name="T13" fmla="*/ 84667 h 184925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74357"/>
                    <a:gd name="T22" fmla="*/ 0 h 184925"/>
                    <a:gd name="T23" fmla="*/ 174357 w 174357"/>
                    <a:gd name="T24" fmla="*/ 184925 h 184925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74357" h="184925">
                      <a:moveTo>
                        <a:pt x="9407" y="84667"/>
                      </a:moveTo>
                      <a:cubicBezTo>
                        <a:pt x="0" y="112889"/>
                        <a:pt x="9323" y="144492"/>
                        <a:pt x="23518" y="169334"/>
                      </a:cubicBezTo>
                      <a:cubicBezTo>
                        <a:pt x="30898" y="182249"/>
                        <a:pt x="51051" y="184925"/>
                        <a:pt x="65851" y="183445"/>
                      </a:cubicBezTo>
                      <a:cubicBezTo>
                        <a:pt x="99925" y="180037"/>
                        <a:pt x="131703" y="164630"/>
                        <a:pt x="164629" y="155222"/>
                      </a:cubicBezTo>
                      <a:cubicBezTo>
                        <a:pt x="157348" y="96976"/>
                        <a:pt x="174357" y="45348"/>
                        <a:pt x="122296" y="14111"/>
                      </a:cubicBezTo>
                      <a:cubicBezTo>
                        <a:pt x="109541" y="6458"/>
                        <a:pt x="94073" y="4704"/>
                        <a:pt x="79962" y="0"/>
                      </a:cubicBezTo>
                      <a:cubicBezTo>
                        <a:pt x="49636" y="60652"/>
                        <a:pt x="18814" y="56445"/>
                        <a:pt x="9407" y="84667"/>
                      </a:cubicBezTo>
                      <a:close/>
                    </a:path>
                  </a:pathLst>
                </a:custGeom>
                <a:solidFill>
                  <a:srgbClr val="8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marL="457200" indent="-457200">
                    <a:defRPr/>
                  </a:pPr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56" name="Freeform 24">
                  <a:extLst>
                    <a:ext uri="{FF2B5EF4-FFF2-40B4-BE49-F238E27FC236}">
                      <a16:creationId xmlns:a16="http://schemas.microsoft.com/office/drawing/2014/main" id="{8D3C145E-FB48-4F4A-8CBE-6D6CBE25BE9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19600" y="4724399"/>
                  <a:ext cx="250557" cy="184925"/>
                </a:xfrm>
                <a:custGeom>
                  <a:avLst/>
                  <a:gdLst>
                    <a:gd name="T0" fmla="*/ 4470864 w 174357"/>
                    <a:gd name="T1" fmla="*/ 84667 h 184925"/>
                    <a:gd name="T2" fmla="*/ 11177365 w 174357"/>
                    <a:gd name="T3" fmla="*/ 169334 h 184925"/>
                    <a:gd name="T4" fmla="*/ 31297138 w 174357"/>
                    <a:gd name="T5" fmla="*/ 183445 h 184925"/>
                    <a:gd name="T6" fmla="*/ 78243673 w 174357"/>
                    <a:gd name="T7" fmla="*/ 155222 h 184925"/>
                    <a:gd name="T8" fmla="*/ 58123880 w 174357"/>
                    <a:gd name="T9" fmla="*/ 14111 h 184925"/>
                    <a:gd name="T10" fmla="*/ 38003617 w 174357"/>
                    <a:gd name="T11" fmla="*/ 0 h 184925"/>
                    <a:gd name="T12" fmla="*/ 4470864 w 174357"/>
                    <a:gd name="T13" fmla="*/ 84667 h 184925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74357"/>
                    <a:gd name="T22" fmla="*/ 0 h 184925"/>
                    <a:gd name="T23" fmla="*/ 174357 w 174357"/>
                    <a:gd name="T24" fmla="*/ 184925 h 184925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74357" h="184925">
                      <a:moveTo>
                        <a:pt x="9407" y="84667"/>
                      </a:moveTo>
                      <a:cubicBezTo>
                        <a:pt x="0" y="112889"/>
                        <a:pt x="9323" y="144492"/>
                        <a:pt x="23518" y="169334"/>
                      </a:cubicBezTo>
                      <a:cubicBezTo>
                        <a:pt x="30898" y="182249"/>
                        <a:pt x="51051" y="184925"/>
                        <a:pt x="65851" y="183445"/>
                      </a:cubicBezTo>
                      <a:cubicBezTo>
                        <a:pt x="99925" y="180037"/>
                        <a:pt x="131703" y="164630"/>
                        <a:pt x="164629" y="155222"/>
                      </a:cubicBezTo>
                      <a:cubicBezTo>
                        <a:pt x="157348" y="96976"/>
                        <a:pt x="174357" y="45348"/>
                        <a:pt x="122296" y="14111"/>
                      </a:cubicBezTo>
                      <a:cubicBezTo>
                        <a:pt x="109541" y="6458"/>
                        <a:pt x="94073" y="4704"/>
                        <a:pt x="79962" y="0"/>
                      </a:cubicBezTo>
                      <a:cubicBezTo>
                        <a:pt x="49636" y="60652"/>
                        <a:pt x="18814" y="56445"/>
                        <a:pt x="9407" y="84667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marL="457200" indent="-457200">
                    <a:defRPr/>
                  </a:pPr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57" name="Freeform 25">
                  <a:extLst>
                    <a:ext uri="{FF2B5EF4-FFF2-40B4-BE49-F238E27FC236}">
                      <a16:creationId xmlns:a16="http://schemas.microsoft.com/office/drawing/2014/main" id="{F881AC6F-269F-704D-AC39-2E02042DB3D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800600" y="5165336"/>
                  <a:ext cx="174357" cy="184925"/>
                </a:xfrm>
                <a:custGeom>
                  <a:avLst/>
                  <a:gdLst>
                    <a:gd name="T0" fmla="*/ 9407 w 174357"/>
                    <a:gd name="T1" fmla="*/ 84667 h 184925"/>
                    <a:gd name="T2" fmla="*/ 23518 w 174357"/>
                    <a:gd name="T3" fmla="*/ 169334 h 184925"/>
                    <a:gd name="T4" fmla="*/ 65851 w 174357"/>
                    <a:gd name="T5" fmla="*/ 183445 h 184925"/>
                    <a:gd name="T6" fmla="*/ 164629 w 174357"/>
                    <a:gd name="T7" fmla="*/ 155222 h 184925"/>
                    <a:gd name="T8" fmla="*/ 122296 w 174357"/>
                    <a:gd name="T9" fmla="*/ 14111 h 184925"/>
                    <a:gd name="T10" fmla="*/ 79962 w 174357"/>
                    <a:gd name="T11" fmla="*/ 0 h 184925"/>
                    <a:gd name="T12" fmla="*/ 9407 w 174357"/>
                    <a:gd name="T13" fmla="*/ 84667 h 184925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74357"/>
                    <a:gd name="T22" fmla="*/ 0 h 184925"/>
                    <a:gd name="T23" fmla="*/ 174357 w 174357"/>
                    <a:gd name="T24" fmla="*/ 184925 h 184925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74357" h="184925">
                      <a:moveTo>
                        <a:pt x="9407" y="84667"/>
                      </a:moveTo>
                      <a:cubicBezTo>
                        <a:pt x="0" y="112889"/>
                        <a:pt x="9323" y="144492"/>
                        <a:pt x="23518" y="169334"/>
                      </a:cubicBezTo>
                      <a:cubicBezTo>
                        <a:pt x="30898" y="182249"/>
                        <a:pt x="51051" y="184925"/>
                        <a:pt x="65851" y="183445"/>
                      </a:cubicBezTo>
                      <a:cubicBezTo>
                        <a:pt x="99925" y="180037"/>
                        <a:pt x="131703" y="164630"/>
                        <a:pt x="164629" y="155222"/>
                      </a:cubicBezTo>
                      <a:cubicBezTo>
                        <a:pt x="157348" y="96976"/>
                        <a:pt x="174357" y="45348"/>
                        <a:pt x="122296" y="14111"/>
                      </a:cubicBezTo>
                      <a:cubicBezTo>
                        <a:pt x="109541" y="6458"/>
                        <a:pt x="94073" y="4704"/>
                        <a:pt x="79962" y="0"/>
                      </a:cubicBezTo>
                      <a:cubicBezTo>
                        <a:pt x="49636" y="60652"/>
                        <a:pt x="18814" y="56445"/>
                        <a:pt x="9407" y="84667"/>
                      </a:cubicBezTo>
                      <a:close/>
                    </a:path>
                  </a:pathLst>
                </a:custGeom>
                <a:solidFill>
                  <a:srgbClr val="8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marL="457200" indent="-457200">
                    <a:defRPr/>
                  </a:pPr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58" name="Freeform 26">
                  <a:extLst>
                    <a:ext uri="{FF2B5EF4-FFF2-40B4-BE49-F238E27FC236}">
                      <a16:creationId xmlns:a16="http://schemas.microsoft.com/office/drawing/2014/main" id="{1DAEADAF-0996-7F41-B3E6-F94F2E5D814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486400" y="5165336"/>
                  <a:ext cx="174357" cy="184925"/>
                </a:xfrm>
                <a:custGeom>
                  <a:avLst/>
                  <a:gdLst>
                    <a:gd name="T0" fmla="*/ 9407 w 174357"/>
                    <a:gd name="T1" fmla="*/ 84667 h 184925"/>
                    <a:gd name="T2" fmla="*/ 23518 w 174357"/>
                    <a:gd name="T3" fmla="*/ 169334 h 184925"/>
                    <a:gd name="T4" fmla="*/ 65851 w 174357"/>
                    <a:gd name="T5" fmla="*/ 183445 h 184925"/>
                    <a:gd name="T6" fmla="*/ 164629 w 174357"/>
                    <a:gd name="T7" fmla="*/ 155222 h 184925"/>
                    <a:gd name="T8" fmla="*/ 122296 w 174357"/>
                    <a:gd name="T9" fmla="*/ 14111 h 184925"/>
                    <a:gd name="T10" fmla="*/ 79962 w 174357"/>
                    <a:gd name="T11" fmla="*/ 0 h 184925"/>
                    <a:gd name="T12" fmla="*/ 9407 w 174357"/>
                    <a:gd name="T13" fmla="*/ 84667 h 184925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74357"/>
                    <a:gd name="T22" fmla="*/ 0 h 184925"/>
                    <a:gd name="T23" fmla="*/ 174357 w 174357"/>
                    <a:gd name="T24" fmla="*/ 184925 h 184925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74357" h="184925">
                      <a:moveTo>
                        <a:pt x="9407" y="84667"/>
                      </a:moveTo>
                      <a:cubicBezTo>
                        <a:pt x="0" y="112889"/>
                        <a:pt x="9323" y="144492"/>
                        <a:pt x="23518" y="169334"/>
                      </a:cubicBezTo>
                      <a:cubicBezTo>
                        <a:pt x="30898" y="182249"/>
                        <a:pt x="51051" y="184925"/>
                        <a:pt x="65851" y="183445"/>
                      </a:cubicBezTo>
                      <a:cubicBezTo>
                        <a:pt x="99925" y="180037"/>
                        <a:pt x="131703" y="164630"/>
                        <a:pt x="164629" y="155222"/>
                      </a:cubicBezTo>
                      <a:cubicBezTo>
                        <a:pt x="157348" y="96976"/>
                        <a:pt x="174357" y="45348"/>
                        <a:pt x="122296" y="14111"/>
                      </a:cubicBezTo>
                      <a:cubicBezTo>
                        <a:pt x="109541" y="6458"/>
                        <a:pt x="94073" y="4704"/>
                        <a:pt x="79962" y="0"/>
                      </a:cubicBezTo>
                      <a:cubicBezTo>
                        <a:pt x="49636" y="60652"/>
                        <a:pt x="18814" y="56445"/>
                        <a:pt x="9407" y="84667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marL="457200" indent="-457200">
                    <a:defRPr/>
                  </a:pPr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59" name="Freeform 27">
                  <a:extLst>
                    <a:ext uri="{FF2B5EF4-FFF2-40B4-BE49-F238E27FC236}">
                      <a16:creationId xmlns:a16="http://schemas.microsoft.com/office/drawing/2014/main" id="{59037B53-A2A8-6540-85CE-FBEC6BCB1A7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905819" y="4964288"/>
                  <a:ext cx="116803" cy="184744"/>
                </a:xfrm>
                <a:custGeom>
                  <a:avLst/>
                  <a:gdLst>
                    <a:gd name="T0" fmla="*/ 3914 w 116803"/>
                    <a:gd name="T1" fmla="*/ 98778 h 184744"/>
                    <a:gd name="T2" fmla="*/ 18025 w 116803"/>
                    <a:gd name="T3" fmla="*/ 155222 h 184744"/>
                    <a:gd name="T4" fmla="*/ 116803 w 116803"/>
                    <a:gd name="T5" fmla="*/ 155222 h 184744"/>
                    <a:gd name="T6" fmla="*/ 102692 w 116803"/>
                    <a:gd name="T7" fmla="*/ 70555 h 184744"/>
                    <a:gd name="T8" fmla="*/ 88581 w 116803"/>
                    <a:gd name="T9" fmla="*/ 14111 h 184744"/>
                    <a:gd name="T10" fmla="*/ 46248 w 116803"/>
                    <a:gd name="T11" fmla="*/ 0 h 184744"/>
                    <a:gd name="T12" fmla="*/ 3914 w 116803"/>
                    <a:gd name="T13" fmla="*/ 70555 h 184744"/>
                    <a:gd name="T14" fmla="*/ 3914 w 116803"/>
                    <a:gd name="T15" fmla="*/ 98778 h 184744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116803"/>
                    <a:gd name="T25" fmla="*/ 0 h 184744"/>
                    <a:gd name="T26" fmla="*/ 116803 w 116803"/>
                    <a:gd name="T27" fmla="*/ 184744 h 184744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116803" h="184744">
                      <a:moveTo>
                        <a:pt x="3914" y="98778"/>
                      </a:moveTo>
                      <a:cubicBezTo>
                        <a:pt x="6266" y="112889"/>
                        <a:pt x="5910" y="140078"/>
                        <a:pt x="18025" y="155222"/>
                      </a:cubicBezTo>
                      <a:cubicBezTo>
                        <a:pt x="41643" y="184744"/>
                        <a:pt x="94319" y="160843"/>
                        <a:pt x="116803" y="155222"/>
                      </a:cubicBezTo>
                      <a:cubicBezTo>
                        <a:pt x="112099" y="127000"/>
                        <a:pt x="108303" y="98611"/>
                        <a:pt x="102692" y="70555"/>
                      </a:cubicBezTo>
                      <a:cubicBezTo>
                        <a:pt x="98889" y="51538"/>
                        <a:pt x="100696" y="29255"/>
                        <a:pt x="88581" y="14111"/>
                      </a:cubicBezTo>
                      <a:cubicBezTo>
                        <a:pt x="79289" y="2496"/>
                        <a:pt x="60359" y="4704"/>
                        <a:pt x="46248" y="0"/>
                      </a:cubicBezTo>
                      <a:cubicBezTo>
                        <a:pt x="34117" y="36393"/>
                        <a:pt x="37121" y="48418"/>
                        <a:pt x="3914" y="70555"/>
                      </a:cubicBezTo>
                      <a:cubicBezTo>
                        <a:pt x="0" y="73164"/>
                        <a:pt x="1562" y="84667"/>
                        <a:pt x="3914" y="98778"/>
                      </a:cubicBezTo>
                      <a:close/>
                    </a:path>
                  </a:pathLst>
                </a:custGeom>
                <a:grp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marL="457200" indent="-457200">
                    <a:defRPr/>
                  </a:pPr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60" name="Freeform 28">
                  <a:extLst>
                    <a:ext uri="{FF2B5EF4-FFF2-40B4-BE49-F238E27FC236}">
                      <a16:creationId xmlns:a16="http://schemas.microsoft.com/office/drawing/2014/main" id="{E08A688D-ECFB-0245-940C-86C82E36E84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57801" y="4724399"/>
                  <a:ext cx="116803" cy="184744"/>
                </a:xfrm>
                <a:custGeom>
                  <a:avLst/>
                  <a:gdLst>
                    <a:gd name="T0" fmla="*/ 3914 w 116803"/>
                    <a:gd name="T1" fmla="*/ 98778 h 184744"/>
                    <a:gd name="T2" fmla="*/ 18025 w 116803"/>
                    <a:gd name="T3" fmla="*/ 155222 h 184744"/>
                    <a:gd name="T4" fmla="*/ 116803 w 116803"/>
                    <a:gd name="T5" fmla="*/ 155222 h 184744"/>
                    <a:gd name="T6" fmla="*/ 102692 w 116803"/>
                    <a:gd name="T7" fmla="*/ 70555 h 184744"/>
                    <a:gd name="T8" fmla="*/ 88581 w 116803"/>
                    <a:gd name="T9" fmla="*/ 14111 h 184744"/>
                    <a:gd name="T10" fmla="*/ 46248 w 116803"/>
                    <a:gd name="T11" fmla="*/ 0 h 184744"/>
                    <a:gd name="T12" fmla="*/ 3914 w 116803"/>
                    <a:gd name="T13" fmla="*/ 70555 h 184744"/>
                    <a:gd name="T14" fmla="*/ 3914 w 116803"/>
                    <a:gd name="T15" fmla="*/ 98778 h 184744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116803"/>
                    <a:gd name="T25" fmla="*/ 0 h 184744"/>
                    <a:gd name="T26" fmla="*/ 116803 w 116803"/>
                    <a:gd name="T27" fmla="*/ 184744 h 184744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116803" h="184744">
                      <a:moveTo>
                        <a:pt x="3914" y="98778"/>
                      </a:moveTo>
                      <a:cubicBezTo>
                        <a:pt x="6266" y="112889"/>
                        <a:pt x="5910" y="140078"/>
                        <a:pt x="18025" y="155222"/>
                      </a:cubicBezTo>
                      <a:cubicBezTo>
                        <a:pt x="41643" y="184744"/>
                        <a:pt x="94319" y="160843"/>
                        <a:pt x="116803" y="155222"/>
                      </a:cubicBezTo>
                      <a:cubicBezTo>
                        <a:pt x="112099" y="127000"/>
                        <a:pt x="108303" y="98611"/>
                        <a:pt x="102692" y="70555"/>
                      </a:cubicBezTo>
                      <a:cubicBezTo>
                        <a:pt x="98889" y="51538"/>
                        <a:pt x="100696" y="29255"/>
                        <a:pt x="88581" y="14111"/>
                      </a:cubicBezTo>
                      <a:cubicBezTo>
                        <a:pt x="79289" y="2496"/>
                        <a:pt x="60359" y="4704"/>
                        <a:pt x="46248" y="0"/>
                      </a:cubicBezTo>
                      <a:cubicBezTo>
                        <a:pt x="34117" y="36393"/>
                        <a:pt x="37121" y="48418"/>
                        <a:pt x="3914" y="70555"/>
                      </a:cubicBezTo>
                      <a:cubicBezTo>
                        <a:pt x="0" y="73164"/>
                        <a:pt x="1562" y="84667"/>
                        <a:pt x="3914" y="98778"/>
                      </a:cubicBezTo>
                      <a:close/>
                    </a:path>
                  </a:pathLst>
                </a:custGeom>
                <a:grp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marL="457200" indent="-457200">
                    <a:defRPr/>
                  </a:pPr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61" name="Freeform 29">
                  <a:extLst>
                    <a:ext uri="{FF2B5EF4-FFF2-40B4-BE49-F238E27FC236}">
                      <a16:creationId xmlns:a16="http://schemas.microsoft.com/office/drawing/2014/main" id="{9E0E4AAF-0F27-194C-94AF-80B191C467F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715000" y="5791197"/>
                  <a:ext cx="116803" cy="184744"/>
                </a:xfrm>
                <a:custGeom>
                  <a:avLst/>
                  <a:gdLst>
                    <a:gd name="T0" fmla="*/ 3914 w 116803"/>
                    <a:gd name="T1" fmla="*/ 98778 h 184744"/>
                    <a:gd name="T2" fmla="*/ 18025 w 116803"/>
                    <a:gd name="T3" fmla="*/ 155222 h 184744"/>
                    <a:gd name="T4" fmla="*/ 116803 w 116803"/>
                    <a:gd name="T5" fmla="*/ 155222 h 184744"/>
                    <a:gd name="T6" fmla="*/ 102692 w 116803"/>
                    <a:gd name="T7" fmla="*/ 70555 h 184744"/>
                    <a:gd name="T8" fmla="*/ 88581 w 116803"/>
                    <a:gd name="T9" fmla="*/ 14111 h 184744"/>
                    <a:gd name="T10" fmla="*/ 46248 w 116803"/>
                    <a:gd name="T11" fmla="*/ 0 h 184744"/>
                    <a:gd name="T12" fmla="*/ 3914 w 116803"/>
                    <a:gd name="T13" fmla="*/ 70555 h 184744"/>
                    <a:gd name="T14" fmla="*/ 3914 w 116803"/>
                    <a:gd name="T15" fmla="*/ 98778 h 184744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116803"/>
                    <a:gd name="T25" fmla="*/ 0 h 184744"/>
                    <a:gd name="T26" fmla="*/ 116803 w 116803"/>
                    <a:gd name="T27" fmla="*/ 184744 h 184744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116803" h="184744">
                      <a:moveTo>
                        <a:pt x="3914" y="98778"/>
                      </a:moveTo>
                      <a:cubicBezTo>
                        <a:pt x="6266" y="112889"/>
                        <a:pt x="5910" y="140078"/>
                        <a:pt x="18025" y="155222"/>
                      </a:cubicBezTo>
                      <a:cubicBezTo>
                        <a:pt x="41643" y="184744"/>
                        <a:pt x="94319" y="160843"/>
                        <a:pt x="116803" y="155222"/>
                      </a:cubicBezTo>
                      <a:cubicBezTo>
                        <a:pt x="112099" y="127000"/>
                        <a:pt x="108303" y="98611"/>
                        <a:pt x="102692" y="70555"/>
                      </a:cubicBezTo>
                      <a:cubicBezTo>
                        <a:pt x="98889" y="51538"/>
                        <a:pt x="100696" y="29255"/>
                        <a:pt x="88581" y="14111"/>
                      </a:cubicBezTo>
                      <a:cubicBezTo>
                        <a:pt x="79289" y="2496"/>
                        <a:pt x="60359" y="4704"/>
                        <a:pt x="46248" y="0"/>
                      </a:cubicBezTo>
                      <a:cubicBezTo>
                        <a:pt x="34117" y="36393"/>
                        <a:pt x="37121" y="48418"/>
                        <a:pt x="3914" y="70555"/>
                      </a:cubicBezTo>
                      <a:cubicBezTo>
                        <a:pt x="0" y="73164"/>
                        <a:pt x="1562" y="84667"/>
                        <a:pt x="3914" y="98778"/>
                      </a:cubicBezTo>
                      <a:close/>
                    </a:path>
                  </a:pathLst>
                </a:custGeom>
                <a:grp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marL="457200" indent="-457200">
                    <a:defRPr/>
                  </a:pPr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62" name="Freeform 30">
                  <a:extLst>
                    <a:ext uri="{FF2B5EF4-FFF2-40B4-BE49-F238E27FC236}">
                      <a16:creationId xmlns:a16="http://schemas.microsoft.com/office/drawing/2014/main" id="{FC8C7B2B-C798-4945-92B0-5EE02745574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334000" y="6006358"/>
                  <a:ext cx="199907" cy="125557"/>
                </a:xfrm>
                <a:custGeom>
                  <a:avLst/>
                  <a:gdLst>
                    <a:gd name="T0" fmla="*/ 16463 w 199907"/>
                    <a:gd name="T1" fmla="*/ 97335 h 125557"/>
                    <a:gd name="T2" fmla="*/ 143463 w 199907"/>
                    <a:gd name="T3" fmla="*/ 125557 h 125557"/>
                    <a:gd name="T4" fmla="*/ 199907 w 199907"/>
                    <a:gd name="T5" fmla="*/ 111446 h 125557"/>
                    <a:gd name="T6" fmla="*/ 185796 w 199907"/>
                    <a:gd name="T7" fmla="*/ 55002 h 125557"/>
                    <a:gd name="T8" fmla="*/ 44685 w 199907"/>
                    <a:gd name="T9" fmla="*/ 40890 h 125557"/>
                    <a:gd name="T10" fmla="*/ 16463 w 199907"/>
                    <a:gd name="T11" fmla="*/ 97335 h 125557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99907"/>
                    <a:gd name="T19" fmla="*/ 0 h 125557"/>
                    <a:gd name="T20" fmla="*/ 199907 w 199907"/>
                    <a:gd name="T21" fmla="*/ 125557 h 125557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99907" h="125557">
                      <a:moveTo>
                        <a:pt x="16463" y="97335"/>
                      </a:moveTo>
                      <a:cubicBezTo>
                        <a:pt x="32926" y="111446"/>
                        <a:pt x="93793" y="125557"/>
                        <a:pt x="143463" y="125557"/>
                      </a:cubicBezTo>
                      <a:cubicBezTo>
                        <a:pt x="162857" y="125557"/>
                        <a:pt x="181092" y="116150"/>
                        <a:pt x="199907" y="111446"/>
                      </a:cubicBezTo>
                      <a:cubicBezTo>
                        <a:pt x="195203" y="92631"/>
                        <a:pt x="194469" y="72348"/>
                        <a:pt x="185796" y="55002"/>
                      </a:cubicBezTo>
                      <a:cubicBezTo>
                        <a:pt x="158296" y="0"/>
                        <a:pt x="92286" y="25023"/>
                        <a:pt x="44685" y="40890"/>
                      </a:cubicBezTo>
                      <a:cubicBezTo>
                        <a:pt x="34707" y="44216"/>
                        <a:pt x="0" y="83224"/>
                        <a:pt x="16463" y="97335"/>
                      </a:cubicBezTo>
                      <a:close/>
                    </a:path>
                  </a:pathLst>
                </a:custGeom>
                <a:grp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marL="457200" indent="-457200">
                    <a:defRPr/>
                  </a:pPr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63" name="Freeform 31">
                  <a:extLst>
                    <a:ext uri="{FF2B5EF4-FFF2-40B4-BE49-F238E27FC236}">
                      <a16:creationId xmlns:a16="http://schemas.microsoft.com/office/drawing/2014/main" id="{33F642CA-EFE3-364D-8698-797B9DEE168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800600" y="6019796"/>
                  <a:ext cx="199907" cy="125557"/>
                </a:xfrm>
                <a:custGeom>
                  <a:avLst/>
                  <a:gdLst>
                    <a:gd name="T0" fmla="*/ 16463 w 199907"/>
                    <a:gd name="T1" fmla="*/ 97335 h 125557"/>
                    <a:gd name="T2" fmla="*/ 143463 w 199907"/>
                    <a:gd name="T3" fmla="*/ 125557 h 125557"/>
                    <a:gd name="T4" fmla="*/ 199907 w 199907"/>
                    <a:gd name="T5" fmla="*/ 111446 h 125557"/>
                    <a:gd name="T6" fmla="*/ 185796 w 199907"/>
                    <a:gd name="T7" fmla="*/ 55002 h 125557"/>
                    <a:gd name="T8" fmla="*/ 44685 w 199907"/>
                    <a:gd name="T9" fmla="*/ 40890 h 125557"/>
                    <a:gd name="T10" fmla="*/ 16463 w 199907"/>
                    <a:gd name="T11" fmla="*/ 97335 h 125557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99907"/>
                    <a:gd name="T19" fmla="*/ 0 h 125557"/>
                    <a:gd name="T20" fmla="*/ 199907 w 199907"/>
                    <a:gd name="T21" fmla="*/ 125557 h 125557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99907" h="125557">
                      <a:moveTo>
                        <a:pt x="16463" y="97335"/>
                      </a:moveTo>
                      <a:cubicBezTo>
                        <a:pt x="32926" y="111446"/>
                        <a:pt x="93793" y="125557"/>
                        <a:pt x="143463" y="125557"/>
                      </a:cubicBezTo>
                      <a:cubicBezTo>
                        <a:pt x="162857" y="125557"/>
                        <a:pt x="181092" y="116150"/>
                        <a:pt x="199907" y="111446"/>
                      </a:cubicBezTo>
                      <a:cubicBezTo>
                        <a:pt x="195203" y="92631"/>
                        <a:pt x="194469" y="72348"/>
                        <a:pt x="185796" y="55002"/>
                      </a:cubicBezTo>
                      <a:cubicBezTo>
                        <a:pt x="158296" y="0"/>
                        <a:pt x="92286" y="25023"/>
                        <a:pt x="44685" y="40890"/>
                      </a:cubicBezTo>
                      <a:cubicBezTo>
                        <a:pt x="34707" y="44216"/>
                        <a:pt x="0" y="83224"/>
                        <a:pt x="16463" y="97335"/>
                      </a:cubicBezTo>
                      <a:close/>
                    </a:path>
                  </a:pathLst>
                </a:custGeom>
                <a:grp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marL="457200" indent="-457200">
                    <a:defRPr/>
                  </a:pPr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64" name="Freeform 32">
                  <a:extLst>
                    <a:ext uri="{FF2B5EF4-FFF2-40B4-BE49-F238E27FC236}">
                      <a16:creationId xmlns:a16="http://schemas.microsoft.com/office/drawing/2014/main" id="{196375A7-3887-B64B-9138-143745ABC39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638800" y="5562596"/>
                  <a:ext cx="199907" cy="125557"/>
                </a:xfrm>
                <a:custGeom>
                  <a:avLst/>
                  <a:gdLst>
                    <a:gd name="T0" fmla="*/ 16463 w 199907"/>
                    <a:gd name="T1" fmla="*/ 97335 h 125557"/>
                    <a:gd name="T2" fmla="*/ 143463 w 199907"/>
                    <a:gd name="T3" fmla="*/ 125557 h 125557"/>
                    <a:gd name="T4" fmla="*/ 199907 w 199907"/>
                    <a:gd name="T5" fmla="*/ 111446 h 125557"/>
                    <a:gd name="T6" fmla="*/ 185796 w 199907"/>
                    <a:gd name="T7" fmla="*/ 55002 h 125557"/>
                    <a:gd name="T8" fmla="*/ 44685 w 199907"/>
                    <a:gd name="T9" fmla="*/ 40890 h 125557"/>
                    <a:gd name="T10" fmla="*/ 16463 w 199907"/>
                    <a:gd name="T11" fmla="*/ 97335 h 125557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99907"/>
                    <a:gd name="T19" fmla="*/ 0 h 125557"/>
                    <a:gd name="T20" fmla="*/ 199907 w 199907"/>
                    <a:gd name="T21" fmla="*/ 125557 h 125557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99907" h="125557">
                      <a:moveTo>
                        <a:pt x="16463" y="97335"/>
                      </a:moveTo>
                      <a:cubicBezTo>
                        <a:pt x="32926" y="111446"/>
                        <a:pt x="93793" y="125557"/>
                        <a:pt x="143463" y="125557"/>
                      </a:cubicBezTo>
                      <a:cubicBezTo>
                        <a:pt x="162857" y="125557"/>
                        <a:pt x="181092" y="116150"/>
                        <a:pt x="199907" y="111446"/>
                      </a:cubicBezTo>
                      <a:cubicBezTo>
                        <a:pt x="195203" y="92631"/>
                        <a:pt x="194469" y="72348"/>
                        <a:pt x="185796" y="55002"/>
                      </a:cubicBezTo>
                      <a:cubicBezTo>
                        <a:pt x="158296" y="0"/>
                        <a:pt x="92286" y="25023"/>
                        <a:pt x="44685" y="40890"/>
                      </a:cubicBezTo>
                      <a:cubicBezTo>
                        <a:pt x="34707" y="44216"/>
                        <a:pt x="0" y="83224"/>
                        <a:pt x="16463" y="97335"/>
                      </a:cubicBezTo>
                      <a:close/>
                    </a:path>
                  </a:pathLst>
                </a:custGeom>
                <a:grp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marL="457200" indent="-457200">
                    <a:defRPr/>
                  </a:pPr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65" name="Freeform 33">
                  <a:extLst>
                    <a:ext uri="{FF2B5EF4-FFF2-40B4-BE49-F238E27FC236}">
                      <a16:creationId xmlns:a16="http://schemas.microsoft.com/office/drawing/2014/main" id="{381C7648-CDC2-B64E-8782-DCC7BDDD65B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343400" y="5132239"/>
                  <a:ext cx="199907" cy="125557"/>
                </a:xfrm>
                <a:custGeom>
                  <a:avLst/>
                  <a:gdLst>
                    <a:gd name="T0" fmla="*/ 16463 w 199907"/>
                    <a:gd name="T1" fmla="*/ 97335 h 125557"/>
                    <a:gd name="T2" fmla="*/ 143463 w 199907"/>
                    <a:gd name="T3" fmla="*/ 125557 h 125557"/>
                    <a:gd name="T4" fmla="*/ 199907 w 199907"/>
                    <a:gd name="T5" fmla="*/ 111446 h 125557"/>
                    <a:gd name="T6" fmla="*/ 185796 w 199907"/>
                    <a:gd name="T7" fmla="*/ 55002 h 125557"/>
                    <a:gd name="T8" fmla="*/ 44685 w 199907"/>
                    <a:gd name="T9" fmla="*/ 40890 h 125557"/>
                    <a:gd name="T10" fmla="*/ 16463 w 199907"/>
                    <a:gd name="T11" fmla="*/ 97335 h 125557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99907"/>
                    <a:gd name="T19" fmla="*/ 0 h 125557"/>
                    <a:gd name="T20" fmla="*/ 199907 w 199907"/>
                    <a:gd name="T21" fmla="*/ 125557 h 125557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99907" h="125557">
                      <a:moveTo>
                        <a:pt x="16463" y="97335"/>
                      </a:moveTo>
                      <a:cubicBezTo>
                        <a:pt x="32926" y="111446"/>
                        <a:pt x="93793" y="125557"/>
                        <a:pt x="143463" y="125557"/>
                      </a:cubicBezTo>
                      <a:cubicBezTo>
                        <a:pt x="162857" y="125557"/>
                        <a:pt x="181092" y="116150"/>
                        <a:pt x="199907" y="111446"/>
                      </a:cubicBezTo>
                      <a:cubicBezTo>
                        <a:pt x="195203" y="92631"/>
                        <a:pt x="194469" y="72348"/>
                        <a:pt x="185796" y="55002"/>
                      </a:cubicBezTo>
                      <a:cubicBezTo>
                        <a:pt x="158296" y="0"/>
                        <a:pt x="92286" y="25023"/>
                        <a:pt x="44685" y="40890"/>
                      </a:cubicBezTo>
                      <a:cubicBezTo>
                        <a:pt x="34707" y="44216"/>
                        <a:pt x="0" y="83224"/>
                        <a:pt x="16463" y="97335"/>
                      </a:cubicBezTo>
                      <a:close/>
                    </a:path>
                  </a:pathLst>
                </a:custGeom>
                <a:grp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marL="457200" indent="-457200">
                    <a:defRPr/>
                  </a:pPr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66" name="Freeform 34">
                  <a:extLst>
                    <a:ext uri="{FF2B5EF4-FFF2-40B4-BE49-F238E27FC236}">
                      <a16:creationId xmlns:a16="http://schemas.microsoft.com/office/drawing/2014/main" id="{69781798-5D62-A94D-A3C7-82A4E7F17D4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105400" y="5791196"/>
                  <a:ext cx="116803" cy="184744"/>
                </a:xfrm>
                <a:custGeom>
                  <a:avLst/>
                  <a:gdLst>
                    <a:gd name="T0" fmla="*/ 3914 w 116803"/>
                    <a:gd name="T1" fmla="*/ 98778 h 184744"/>
                    <a:gd name="T2" fmla="*/ 18025 w 116803"/>
                    <a:gd name="T3" fmla="*/ 155222 h 184744"/>
                    <a:gd name="T4" fmla="*/ 116803 w 116803"/>
                    <a:gd name="T5" fmla="*/ 155222 h 184744"/>
                    <a:gd name="T6" fmla="*/ 102692 w 116803"/>
                    <a:gd name="T7" fmla="*/ 70555 h 184744"/>
                    <a:gd name="T8" fmla="*/ 88581 w 116803"/>
                    <a:gd name="T9" fmla="*/ 14111 h 184744"/>
                    <a:gd name="T10" fmla="*/ 46248 w 116803"/>
                    <a:gd name="T11" fmla="*/ 0 h 184744"/>
                    <a:gd name="T12" fmla="*/ 3914 w 116803"/>
                    <a:gd name="T13" fmla="*/ 70555 h 184744"/>
                    <a:gd name="T14" fmla="*/ 3914 w 116803"/>
                    <a:gd name="T15" fmla="*/ 98778 h 184744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116803"/>
                    <a:gd name="T25" fmla="*/ 0 h 184744"/>
                    <a:gd name="T26" fmla="*/ 116803 w 116803"/>
                    <a:gd name="T27" fmla="*/ 184744 h 184744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116803" h="184744">
                      <a:moveTo>
                        <a:pt x="3914" y="98778"/>
                      </a:moveTo>
                      <a:cubicBezTo>
                        <a:pt x="6266" y="112889"/>
                        <a:pt x="5910" y="140078"/>
                        <a:pt x="18025" y="155222"/>
                      </a:cubicBezTo>
                      <a:cubicBezTo>
                        <a:pt x="41643" y="184744"/>
                        <a:pt x="94319" y="160843"/>
                        <a:pt x="116803" y="155222"/>
                      </a:cubicBezTo>
                      <a:cubicBezTo>
                        <a:pt x="112099" y="127000"/>
                        <a:pt x="108303" y="98611"/>
                        <a:pt x="102692" y="70555"/>
                      </a:cubicBezTo>
                      <a:cubicBezTo>
                        <a:pt x="98889" y="51538"/>
                        <a:pt x="100696" y="29255"/>
                        <a:pt x="88581" y="14111"/>
                      </a:cubicBezTo>
                      <a:cubicBezTo>
                        <a:pt x="79289" y="2496"/>
                        <a:pt x="60359" y="4704"/>
                        <a:pt x="46248" y="0"/>
                      </a:cubicBezTo>
                      <a:cubicBezTo>
                        <a:pt x="34117" y="36393"/>
                        <a:pt x="37121" y="48418"/>
                        <a:pt x="3914" y="70555"/>
                      </a:cubicBezTo>
                      <a:cubicBezTo>
                        <a:pt x="0" y="73164"/>
                        <a:pt x="1562" y="84667"/>
                        <a:pt x="3914" y="98778"/>
                      </a:cubicBezTo>
                      <a:close/>
                    </a:path>
                  </a:pathLst>
                </a:custGeom>
                <a:solidFill>
                  <a:srgbClr val="80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marL="457200" indent="-457200">
                    <a:defRPr/>
                  </a:pPr>
                  <a:endParaRPr lang="en-US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48" name="Notched Right Arrow 47">
              <a:extLst>
                <a:ext uri="{FF2B5EF4-FFF2-40B4-BE49-F238E27FC236}">
                  <a16:creationId xmlns:a16="http://schemas.microsoft.com/office/drawing/2014/main" id="{ED7D7DB8-AEB2-3940-8675-AB2C5EFCCB6C}"/>
                </a:ext>
              </a:extLst>
            </p:cNvPr>
            <p:cNvSpPr/>
            <p:nvPr/>
          </p:nvSpPr>
          <p:spPr bwMode="auto">
            <a:xfrm>
              <a:off x="2771800" y="3212976"/>
              <a:ext cx="1482464" cy="412624"/>
            </a:xfrm>
            <a:prstGeom prst="notchedRightArrow">
              <a:avLst/>
            </a:prstGeom>
            <a:solidFill>
              <a:srgbClr val="FF0000"/>
            </a:solidFill>
            <a:ln w="95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457200" indent="-457200"/>
              <a:endParaRPr lang="en-US">
                <a:solidFill>
                  <a:srgbClr val="000000"/>
                </a:solidFill>
                <a:latin typeface="Arial" pitchFamily="-65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7BFF3CEC-E2BF-FE1A-21E5-CA3DE885B9EA}"/>
              </a:ext>
            </a:extLst>
          </p:cNvPr>
          <p:cNvGrpSpPr/>
          <p:nvPr/>
        </p:nvGrpSpPr>
        <p:grpSpPr>
          <a:xfrm>
            <a:off x="4336951" y="404664"/>
            <a:ext cx="2827337" cy="1576537"/>
            <a:chOff x="4336951" y="404664"/>
            <a:chExt cx="2827337" cy="1576537"/>
          </a:xfrm>
        </p:grpSpPr>
        <p:cxnSp>
          <p:nvCxnSpPr>
            <p:cNvPr id="7" name="Straight Arrow Connector 4">
              <a:extLst>
                <a:ext uri="{FF2B5EF4-FFF2-40B4-BE49-F238E27FC236}">
                  <a16:creationId xmlns:a16="http://schemas.microsoft.com/office/drawing/2014/main" id="{18186EDB-F958-48AE-15D8-9E7F6DBEC096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5177661" y="1437253"/>
              <a:ext cx="711296" cy="376599"/>
            </a:xfrm>
            <a:prstGeom prst="straightConnector1">
              <a:avLst/>
            </a:prstGeom>
            <a:noFill/>
            <a:ln w="31750">
              <a:solidFill>
                <a:schemeClr val="bg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sp>
          <p:nvSpPr>
            <p:cNvPr id="11" name="TextBox 2">
              <a:extLst>
                <a:ext uri="{FF2B5EF4-FFF2-40B4-BE49-F238E27FC236}">
                  <a16:creationId xmlns:a16="http://schemas.microsoft.com/office/drawing/2014/main" id="{240C1869-9BD6-340B-C979-40126090D07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36951" y="404664"/>
              <a:ext cx="2827337" cy="1015663"/>
            </a:xfrm>
            <a:prstGeom prst="rect">
              <a:avLst/>
            </a:prstGeom>
            <a:solidFill>
              <a:srgbClr val="98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The temperature of this radiation should show small irregularities </a:t>
              </a:r>
            </a:p>
          </p:txBody>
        </p:sp>
      </p:grpSp>
      <p:pic>
        <p:nvPicPr>
          <p:cNvPr id="34" name="Picture 33" descr=" maps.jpeg                                                      000822F3Macintosh HD                   BCFB972B:">
            <a:extLst>
              <a:ext uri="{FF2B5EF4-FFF2-40B4-BE49-F238E27FC236}">
                <a16:creationId xmlns:a16="http://schemas.microsoft.com/office/drawing/2014/main" id="{D8AAFD7A-0988-9C94-508D-C1BAAE66CB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11" t="36307" r="15790" b="47076"/>
          <a:stretch>
            <a:fillRect/>
          </a:stretch>
        </p:blipFill>
        <p:spPr bwMode="auto">
          <a:xfrm rot="5400000">
            <a:off x="4152900" y="3068588"/>
            <a:ext cx="19812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5409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54" repeatCount="indefinite" fill="hold" display="0">
                  <p:stCondLst>
                    <p:cond delay="indefinite"/>
                  </p:stCondLst>
                </p:cTn>
                <p:tgtEl>
                  <p:spTgt spid="37"/>
                </p:tgtEl>
              </p:cMediaNode>
            </p:video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59" dur="1" fill="hold"/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</p:childTnLst>
        </p:cTn>
      </p:par>
    </p:tnLst>
    <p:bldLst>
      <p:bldP spid="46" grpId="0" animBg="1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8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4_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59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6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6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67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10000"/>
          </a:lnSpc>
          <a:spcBef>
            <a:spcPct val="50000"/>
          </a:spcBef>
          <a:spcAft>
            <a:spcPct val="0"/>
          </a:spcAft>
          <a:buClr>
            <a:srgbClr val="FF0000"/>
          </a:buClr>
          <a:buSzPct val="100000"/>
          <a:buFont typeface="Wingdings" charset="2"/>
          <a:buChar char="è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10000"/>
          </a:lnSpc>
          <a:spcBef>
            <a:spcPct val="50000"/>
          </a:spcBef>
          <a:spcAft>
            <a:spcPct val="0"/>
          </a:spcAft>
          <a:buClr>
            <a:srgbClr val="FF0000"/>
          </a:buClr>
          <a:buSzPct val="100000"/>
          <a:buFont typeface="Wingdings" charset="2"/>
          <a:buChar char="è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9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232500</TotalTime>
  <Words>566</Words>
  <Application>Microsoft Macintosh PowerPoint</Application>
  <PresentationFormat>On-screen Show (4:3)</PresentationFormat>
  <Paragraphs>83</Paragraphs>
  <Slides>21</Slides>
  <Notes>9</Notes>
  <HiddenSlides>0</HiddenSlides>
  <MMClips>3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21</vt:i4>
      </vt:variant>
    </vt:vector>
  </HeadingPairs>
  <TitlesOfParts>
    <vt:vector size="35" baseType="lpstr">
      <vt:lpstr>Arial</vt:lpstr>
      <vt:lpstr>Calibri</vt:lpstr>
      <vt:lpstr>Poppins</vt:lpstr>
      <vt:lpstr>Symbol</vt:lpstr>
      <vt:lpstr>Times New Roman</vt:lpstr>
      <vt:lpstr>Verdana</vt:lpstr>
      <vt:lpstr>Wingdings</vt:lpstr>
      <vt:lpstr>Default Design</vt:lpstr>
      <vt:lpstr>28_Default Design</vt:lpstr>
      <vt:lpstr>4_Black</vt:lpstr>
      <vt:lpstr>59_Default Design</vt:lpstr>
      <vt:lpstr>62_Default Design</vt:lpstr>
      <vt:lpstr>6_Default Design</vt:lpstr>
      <vt:lpstr>67_Default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Carlos Frenk</Manager>
  <Company>University of Durham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popular_short</dc:title>
  <dc:subject>Popular talk</dc:subject>
  <dc:creator>Carlos Frenk</dc:creator>
  <cp:lastModifiedBy>FRENK, CARLOS S.</cp:lastModifiedBy>
  <cp:revision>880</cp:revision>
  <cp:lastPrinted>2000-05-30T08:52:53Z</cp:lastPrinted>
  <dcterms:created xsi:type="dcterms:W3CDTF">2012-07-04T20:43:59Z</dcterms:created>
  <dcterms:modified xsi:type="dcterms:W3CDTF">2023-09-10T17:53:30Z</dcterms:modified>
</cp:coreProperties>
</file>